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36F6F1-91C7-7078-A85E-01CC4787A10D}" name="HAMER, Vanesther (WEST OF ENGLAND AHSN)" initials="HV(OEA" userId="HAMER, Vanesther (WEST OF ENGLAND AHSN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6079"/>
    <a:srgbClr val="E19AC3"/>
    <a:srgbClr val="00539C"/>
    <a:srgbClr val="033261"/>
    <a:srgbClr val="004093"/>
    <a:srgbClr val="553456"/>
    <a:srgbClr val="6D3E66"/>
    <a:srgbClr val="21726D"/>
    <a:srgbClr val="AE64A5"/>
    <a:srgbClr val="006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22"/>
  </p:normalViewPr>
  <p:slideViewPr>
    <p:cSldViewPr snapToGrid="0" snapToObjects="1">
      <p:cViewPr varScale="1">
        <p:scale>
          <a:sx n="69" d="100"/>
          <a:sy n="69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0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ACFD-66CE-604F-9B45-9B1C9D914CE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BF4071B-5052-2641-A75F-7C2B677F4F8F}"/>
              </a:ext>
            </a:extLst>
          </p:cNvPr>
          <p:cNvSpPr txBox="1"/>
          <p:nvPr/>
        </p:nvSpPr>
        <p:spPr>
          <a:xfrm>
            <a:off x="2737244" y="6394054"/>
            <a:ext cx="4493289" cy="1822056"/>
          </a:xfrm>
          <a:prstGeom prst="rect">
            <a:avLst/>
          </a:prstGeom>
          <a:solidFill>
            <a:srgbClr val="75AED3">
              <a:alpha val="9804"/>
            </a:srgbClr>
          </a:solidFill>
          <a:ln>
            <a:solidFill>
              <a:srgbClr val="55758E"/>
            </a:solidFill>
          </a:ln>
        </p:spPr>
        <p:txBody>
          <a:bodyPr wrap="square" lIns="180000" tIns="125999" rIns="180000" bIns="125999" rtlCol="0">
            <a:noAutofit/>
          </a:bodyPr>
          <a:lstStyle/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course of antenatal steroids (2 doses 12-24hrs apart)?</a:t>
            </a:r>
          </a:p>
          <a:p>
            <a:endParaRPr lang="en-GB" sz="1100" b="1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       </a:t>
            </a:r>
          </a:p>
          <a:p>
            <a:endParaRPr lang="en-GB" sz="1100" b="1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dose:</a:t>
            </a: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/        / 	</a:t>
            </a:r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 </a:t>
            </a: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:  </a:t>
            </a:r>
          </a:p>
          <a:p>
            <a:endParaRPr lang="en-GB" sz="1100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full course of optimally timed steroids was not achieved, why?</a:t>
            </a:r>
          </a:p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611140-C8D4-5B40-BDA5-F11EB0C190AE}"/>
              </a:ext>
            </a:extLst>
          </p:cNvPr>
          <p:cNvSpPr/>
          <p:nvPr/>
        </p:nvSpPr>
        <p:spPr>
          <a:xfrm>
            <a:off x="3753612" y="7086390"/>
            <a:ext cx="1620492" cy="368814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4F96B7-E434-DD44-B325-6C764E91F165}"/>
              </a:ext>
            </a:extLst>
          </p:cNvPr>
          <p:cNvSpPr/>
          <p:nvPr/>
        </p:nvSpPr>
        <p:spPr>
          <a:xfrm>
            <a:off x="0" y="-1"/>
            <a:ext cx="7559675" cy="2211735"/>
          </a:xfrm>
          <a:prstGeom prst="rect">
            <a:avLst/>
          </a:prstGeom>
          <a:solidFill>
            <a:srgbClr val="00409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BD42F-9469-E04C-9D12-8205EAEC3036}"/>
              </a:ext>
            </a:extLst>
          </p:cNvPr>
          <p:cNvSpPr txBox="1"/>
          <p:nvPr/>
        </p:nvSpPr>
        <p:spPr>
          <a:xfrm>
            <a:off x="355600" y="2313886"/>
            <a:ext cx="3347318" cy="1972228"/>
          </a:xfrm>
          <a:prstGeom prst="rect">
            <a:avLst/>
          </a:prstGeom>
          <a:noFill/>
          <a:ln>
            <a:solidFill>
              <a:srgbClr val="553456"/>
            </a:solidFill>
          </a:ln>
        </p:spPr>
        <p:txBody>
          <a:bodyPr wrap="square" lIns="90000" tIns="90000" rIns="90000" bIns="9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birth: _ _ : _ _ 		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birth: 			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admission to NNU: _ _ : _ _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Gestation: 	/40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weight: 	g</a:t>
            </a:r>
          </a:p>
          <a:p>
            <a:pPr>
              <a:lnSpc>
                <a:spcPct val="150000"/>
              </a:lnSpc>
            </a:pPr>
            <a:r>
              <a:rPr lang="en-GB" sz="1100" dirty="0" err="1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Apgars</a:t>
            </a: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@1     @5     @10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 Hospital: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EB57-F683-B440-8496-E693F88279B9}"/>
              </a:ext>
            </a:extLst>
          </p:cNvPr>
          <p:cNvSpPr txBox="1"/>
          <p:nvPr/>
        </p:nvSpPr>
        <p:spPr>
          <a:xfrm>
            <a:off x="3753612" y="2313886"/>
            <a:ext cx="3476921" cy="1972228"/>
          </a:xfrm>
          <a:prstGeom prst="rect">
            <a:avLst/>
          </a:prstGeom>
          <a:noFill/>
          <a:ln>
            <a:solidFill>
              <a:srgbClr val="553456"/>
            </a:solidFill>
          </a:ln>
        </p:spPr>
        <p:txBody>
          <a:bodyPr wrap="square" lIns="90000" tIns="90000" rIns="90000" bIns="90000" rtlCol="0">
            <a:noAutofit/>
          </a:bodyPr>
          <a:lstStyle/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</a:p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DOB:</a:t>
            </a:r>
          </a:p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 No:</a:t>
            </a:r>
          </a:p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No:</a:t>
            </a:r>
          </a:p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patient sticker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D4427-4BC1-1E48-87E3-EC3033D2AF3E}"/>
              </a:ext>
            </a:extLst>
          </p:cNvPr>
          <p:cNvSpPr txBox="1"/>
          <p:nvPr/>
        </p:nvSpPr>
        <p:spPr>
          <a:xfrm>
            <a:off x="355599" y="6457588"/>
            <a:ext cx="2387601" cy="19360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80000" rtlCol="0">
            <a:spAutoFit/>
          </a:bodyPr>
          <a:lstStyle/>
          <a:p>
            <a:r>
              <a:rPr lang="en-GB" sz="1600" b="1" dirty="0">
                <a:solidFill>
                  <a:srgbClr val="75AE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Antenatal</a:t>
            </a:r>
            <a:br>
              <a:rPr lang="en-GB" sz="1600" b="1" dirty="0">
                <a:solidFill>
                  <a:srgbClr val="75AE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75AE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Steroids:</a:t>
            </a:r>
          </a:p>
          <a:p>
            <a:endParaRPr lang="en-GB" sz="1100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giving birth </a:t>
            </a:r>
            <a:b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34 weeks should </a:t>
            </a:r>
            <a:b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a full course of </a:t>
            </a:r>
            <a:b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steroids no longer than </a:t>
            </a:r>
            <a:b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days prior to birth</a:t>
            </a:r>
          </a:p>
          <a:p>
            <a:endParaRPr lang="en-GB" sz="1600" dirty="0">
              <a:solidFill>
                <a:srgbClr val="75AE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3ECE5-FD7A-E048-B78A-A4117479F7BD}"/>
              </a:ext>
            </a:extLst>
          </p:cNvPr>
          <p:cNvSpPr txBox="1"/>
          <p:nvPr/>
        </p:nvSpPr>
        <p:spPr>
          <a:xfrm>
            <a:off x="355599" y="8465827"/>
            <a:ext cx="2561167" cy="16898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80000" rtlCol="0">
            <a:spAutoFit/>
          </a:bodyPr>
          <a:lstStyle/>
          <a:p>
            <a:r>
              <a:rPr lang="en-GB" sz="1600" b="1" dirty="0">
                <a:solidFill>
                  <a:srgbClr val="00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Antenatal </a:t>
            </a:r>
            <a:br>
              <a:rPr lang="en-GB" sz="1600" b="1" dirty="0">
                <a:solidFill>
                  <a:srgbClr val="0053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00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 </a:t>
            </a:r>
          </a:p>
          <a:p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giving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before 30 weeks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receive a loading dose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ideally a 4-hour infusion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24 hours prior to birth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7791DB-8C54-4046-816D-AA0249F621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2054" y="6424550"/>
            <a:ext cx="301357" cy="124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6A6CA6-BF7F-B243-8792-EE14CD07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483" y="8426427"/>
            <a:ext cx="939877" cy="925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9C5EF-13CA-504D-A0D5-81E165329668}"/>
              </a:ext>
            </a:extLst>
          </p:cNvPr>
          <p:cNvSpPr txBox="1"/>
          <p:nvPr/>
        </p:nvSpPr>
        <p:spPr>
          <a:xfrm>
            <a:off x="2737244" y="4452064"/>
            <a:ext cx="4493289" cy="1714803"/>
          </a:xfrm>
          <a:prstGeom prst="rect">
            <a:avLst/>
          </a:prstGeom>
          <a:solidFill>
            <a:srgbClr val="E19AC3">
              <a:alpha val="9804"/>
            </a:srgbClr>
          </a:solidFill>
          <a:ln>
            <a:solidFill>
              <a:srgbClr val="8B6079"/>
            </a:solidFill>
          </a:ln>
        </p:spPr>
        <p:txBody>
          <a:bodyPr wrap="square" lIns="180000" tIns="125999" rIns="180000" bIns="125999" rtlCol="0">
            <a:noAutofit/>
          </a:bodyPr>
          <a:lstStyle/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in a maternity centre with the appropriate designation </a:t>
            </a:r>
            <a:b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neonatal unit? </a:t>
            </a:r>
          </a:p>
          <a:p>
            <a:endParaRPr lang="en-GB" sz="1100" b="1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          N/A</a:t>
            </a:r>
          </a:p>
          <a:p>
            <a:endParaRPr lang="en-GB" sz="1100" b="1" i="1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why was intrauterine transfer not achieved?</a:t>
            </a:r>
          </a:p>
          <a:p>
            <a:endParaRPr lang="en-GB" sz="1100" b="1" i="1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94C2F-57D8-9C47-B608-63AC40807E51}"/>
              </a:ext>
            </a:extLst>
          </p:cNvPr>
          <p:cNvSpPr txBox="1"/>
          <p:nvPr/>
        </p:nvSpPr>
        <p:spPr>
          <a:xfrm>
            <a:off x="355599" y="4450005"/>
            <a:ext cx="2561167" cy="1716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251999" rtlCol="0">
            <a:spAutoFit/>
          </a:bodyPr>
          <a:lstStyle/>
          <a:p>
            <a:r>
              <a:rPr lang="en-GB" sz="1600" b="1" dirty="0">
                <a:solidFill>
                  <a:srgbClr val="E19A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Place of Birth: </a:t>
            </a:r>
            <a:r>
              <a:rPr lang="en-GB" sz="1600" dirty="0">
                <a:solidFill>
                  <a:srgbClr val="E19A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000" dirty="0">
              <a:solidFill>
                <a:srgbClr val="E19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babies &lt;27/40,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EFW &lt;800g or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pregnancy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&lt;28/40 should be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in maternity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with a NICU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68677-60B2-1146-81B5-BE962C63C8FA}"/>
              </a:ext>
            </a:extLst>
          </p:cNvPr>
          <p:cNvSpPr txBox="1"/>
          <p:nvPr/>
        </p:nvSpPr>
        <p:spPr>
          <a:xfrm>
            <a:off x="2737244" y="8465827"/>
            <a:ext cx="4493289" cy="1821855"/>
          </a:xfrm>
          <a:prstGeom prst="rect">
            <a:avLst/>
          </a:prstGeom>
          <a:solidFill>
            <a:srgbClr val="00539C">
              <a:alpha val="9804"/>
            </a:srgbClr>
          </a:solidFill>
          <a:ln>
            <a:solidFill>
              <a:srgbClr val="033261"/>
            </a:solidFill>
          </a:ln>
        </p:spPr>
        <p:txBody>
          <a:bodyPr wrap="square" lIns="180000" tIns="125999" rIns="180000" bIns="125999" rtlCol="0">
            <a:noAutofit/>
          </a:bodyPr>
          <a:lstStyle/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dose given?	 Y          N          N/A</a:t>
            </a:r>
          </a:p>
          <a:p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4-hour infusion given within 24 hours prior to birth? </a:t>
            </a:r>
          </a:p>
          <a:p>
            <a:endParaRPr lang="en-GB" sz="1100" b="1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optimally-timed Magnesium was not achieved,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BE519-E46E-2641-BBFF-EFEB28FA7517}"/>
              </a:ext>
            </a:extLst>
          </p:cNvPr>
          <p:cNvSpPr txBox="1"/>
          <p:nvPr/>
        </p:nvSpPr>
        <p:spPr>
          <a:xfrm>
            <a:off x="1644609" y="268050"/>
            <a:ext cx="3956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Perinatal </a:t>
            </a:r>
            <a:b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</a:t>
            </a:r>
            <a:b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Passport </a:t>
            </a:r>
            <a:endParaRPr lang="en-GB" sz="2400" dirty="0">
              <a:solidFill>
                <a:srgbClr val="004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DCFF64-C0C8-D24F-90D0-77F7DBC5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88" y="413005"/>
            <a:ext cx="2384028" cy="84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3BB200-6732-E54B-B7B6-EBCE04A7C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" y="336739"/>
            <a:ext cx="1066929" cy="10669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022E30-828F-6847-81EF-8A0D418E2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050" y="4695884"/>
            <a:ext cx="1071680" cy="10652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6E2ACB3-B919-4B40-A2B4-E2927E4C7CE3}"/>
              </a:ext>
            </a:extLst>
          </p:cNvPr>
          <p:cNvSpPr/>
          <p:nvPr/>
        </p:nvSpPr>
        <p:spPr>
          <a:xfrm>
            <a:off x="3060700" y="5074398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15EE5E-52CC-6947-B0E5-9907B5A688ED}"/>
              </a:ext>
            </a:extLst>
          </p:cNvPr>
          <p:cNvSpPr/>
          <p:nvPr/>
        </p:nvSpPr>
        <p:spPr>
          <a:xfrm>
            <a:off x="3543300" y="5074398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ABF10-3E69-DD4C-A0A6-D132E018555A}"/>
              </a:ext>
            </a:extLst>
          </p:cNvPr>
          <p:cNvSpPr/>
          <p:nvPr/>
        </p:nvSpPr>
        <p:spPr>
          <a:xfrm>
            <a:off x="4159250" y="5074398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9E0EEC-25E2-FB49-B276-039E3BE35A81}"/>
              </a:ext>
            </a:extLst>
          </p:cNvPr>
          <p:cNvSpPr/>
          <p:nvPr/>
        </p:nvSpPr>
        <p:spPr>
          <a:xfrm>
            <a:off x="3060700" y="684864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47C4E6-7187-2D45-A3A2-06620C5384D5}"/>
              </a:ext>
            </a:extLst>
          </p:cNvPr>
          <p:cNvSpPr/>
          <p:nvPr/>
        </p:nvSpPr>
        <p:spPr>
          <a:xfrm>
            <a:off x="3543300" y="684864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67D0C7-022C-5D49-8599-4E465FE10B4D}"/>
              </a:ext>
            </a:extLst>
          </p:cNvPr>
          <p:cNvSpPr/>
          <p:nvPr/>
        </p:nvSpPr>
        <p:spPr>
          <a:xfrm>
            <a:off x="5572217" y="7086390"/>
            <a:ext cx="1505239" cy="368814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7A4991-5718-9644-BBA2-E4647AABA9AE}"/>
              </a:ext>
            </a:extLst>
          </p:cNvPr>
          <p:cNvSpPr/>
          <p:nvPr/>
        </p:nvSpPr>
        <p:spPr>
          <a:xfrm>
            <a:off x="4937316" y="859773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C40160-0C84-694B-9E45-A6C784721DA2}"/>
              </a:ext>
            </a:extLst>
          </p:cNvPr>
          <p:cNvSpPr/>
          <p:nvPr/>
        </p:nvSpPr>
        <p:spPr>
          <a:xfrm>
            <a:off x="5419916" y="859773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66AEFF-76BE-B541-A4D0-42C1FD5C21C5}"/>
              </a:ext>
            </a:extLst>
          </p:cNvPr>
          <p:cNvSpPr/>
          <p:nvPr/>
        </p:nvSpPr>
        <p:spPr>
          <a:xfrm>
            <a:off x="6035866" y="859773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3D0962-F321-6248-AAC0-1D6B27B51B09}"/>
              </a:ext>
            </a:extLst>
          </p:cNvPr>
          <p:cNvSpPr/>
          <p:nvPr/>
        </p:nvSpPr>
        <p:spPr>
          <a:xfrm>
            <a:off x="3071940" y="9256104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FC1017-9BE0-9241-B74C-5B637D258DB1}"/>
              </a:ext>
            </a:extLst>
          </p:cNvPr>
          <p:cNvSpPr/>
          <p:nvPr/>
        </p:nvSpPr>
        <p:spPr>
          <a:xfrm>
            <a:off x="3554540" y="9256104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AEC86C-1CEA-9C43-961C-18548C2770F0}"/>
              </a:ext>
            </a:extLst>
          </p:cNvPr>
          <p:cNvSpPr txBox="1"/>
          <p:nvPr/>
        </p:nvSpPr>
        <p:spPr>
          <a:xfrm>
            <a:off x="355599" y="1605221"/>
            <a:ext cx="687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passport must be completed for all women at risk of birth before 34 weeks’ </a:t>
            </a:r>
            <a:br>
              <a:rPr lang="en-GB" sz="12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 and should accompany the baby on admission to neonatal care.</a:t>
            </a:r>
          </a:p>
        </p:txBody>
      </p:sp>
    </p:spTree>
    <p:extLst>
      <p:ext uri="{BB962C8B-B14F-4D97-AF65-F5344CB8AC3E}">
        <p14:creationId xmlns:p14="http://schemas.microsoft.com/office/powerpoint/2010/main" val="61845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EAD48D-C45E-C545-B77E-12D7053628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5379" y="6084182"/>
            <a:ext cx="869875" cy="901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3CCB74-092D-B24F-92CA-BC44F90F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539" y="8521198"/>
            <a:ext cx="917819" cy="986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AAB533-8340-CC42-BC82-1522300F64C9}"/>
              </a:ext>
            </a:extLst>
          </p:cNvPr>
          <p:cNvSpPr txBox="1"/>
          <p:nvPr/>
        </p:nvSpPr>
        <p:spPr>
          <a:xfrm>
            <a:off x="355599" y="540907"/>
            <a:ext cx="2269063" cy="16898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Antibiotic </a:t>
            </a:r>
            <a:b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in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preterm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should receive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intrapartum antibiotic prophylaxis to prevent early onset GBS infection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DA534E-4722-EA40-9235-17C4F6B95BB7}"/>
              </a:ext>
            </a:extLst>
          </p:cNvPr>
          <p:cNvSpPr txBox="1"/>
          <p:nvPr/>
        </p:nvSpPr>
        <p:spPr>
          <a:xfrm>
            <a:off x="2737243" y="552985"/>
            <a:ext cx="4493289" cy="1523520"/>
          </a:xfrm>
          <a:prstGeom prst="rect">
            <a:avLst/>
          </a:prstGeom>
          <a:solidFill>
            <a:srgbClr val="36B6B0">
              <a:alpha val="9804"/>
            </a:srgbClr>
          </a:solidFill>
          <a:ln>
            <a:solidFill>
              <a:srgbClr val="21726D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Required?       Y          N</a:t>
            </a:r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more than 4hrs before birth?       Y          N          N/A</a:t>
            </a:r>
          </a:p>
          <a:p>
            <a:endParaRPr lang="en-GB" sz="8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antibiotic prophylaxis given or antibiotic given within 4h, why?</a:t>
            </a: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2F22D1-5D89-4145-9558-81288D6886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603" y="484920"/>
            <a:ext cx="915930" cy="1087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29AA7-661C-DD40-BBF9-5343F1D69607}"/>
              </a:ext>
            </a:extLst>
          </p:cNvPr>
          <p:cNvSpPr txBox="1"/>
          <p:nvPr/>
        </p:nvSpPr>
        <p:spPr>
          <a:xfrm>
            <a:off x="355600" y="2756483"/>
            <a:ext cx="2192866" cy="1720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5a. Early </a:t>
            </a:r>
            <a:b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Milk </a:t>
            </a:r>
            <a:b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(antenatal info)</a:t>
            </a:r>
            <a:endParaRPr lang="en-GB" sz="1300" dirty="0">
              <a:solidFill>
                <a:srgbClr val="36B6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at risk of preterm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should receive information about the importance of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milk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F0330-261A-494C-BAC7-40224638B248}"/>
              </a:ext>
            </a:extLst>
          </p:cNvPr>
          <p:cNvSpPr txBox="1"/>
          <p:nvPr/>
        </p:nvSpPr>
        <p:spPr>
          <a:xfrm>
            <a:off x="355600" y="5506050"/>
            <a:ext cx="1947333" cy="15205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009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Optimal Cord </a:t>
            </a:r>
            <a:br>
              <a:rPr lang="en-GB" sz="1600" b="1" dirty="0">
                <a:solidFill>
                  <a:srgbClr val="009C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009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(OCM) </a:t>
            </a:r>
            <a:endParaRPr lang="en-GB" sz="1600" dirty="0">
              <a:solidFill>
                <a:srgbClr val="009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009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umbilical cord </a:t>
            </a:r>
            <a:b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clamped at </a:t>
            </a:r>
            <a:b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after one minute </a:t>
            </a:r>
            <a:b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birth</a:t>
            </a:r>
            <a:r>
              <a:rPr lang="en-GB" sz="1100" b="1" dirty="0">
                <a:solidFill>
                  <a:srgbClr val="009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100" dirty="0">
              <a:solidFill>
                <a:srgbClr val="009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0094B-8187-C84C-BF9C-BFEB472136E4}"/>
              </a:ext>
            </a:extLst>
          </p:cNvPr>
          <p:cNvSpPr txBox="1"/>
          <p:nvPr/>
        </p:nvSpPr>
        <p:spPr>
          <a:xfrm>
            <a:off x="355599" y="8117009"/>
            <a:ext cx="2192867" cy="1612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AE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Thermal Care</a:t>
            </a:r>
          </a:p>
          <a:p>
            <a:endParaRPr lang="en-GB" sz="1100" dirty="0">
              <a:solidFill>
                <a:srgbClr val="6D3E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babies should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an admission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taken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one hour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should be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36.5-37.5C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5BC0B7-D020-D946-9601-816A1DAB11A8}"/>
              </a:ext>
            </a:extLst>
          </p:cNvPr>
          <p:cNvSpPr/>
          <p:nvPr/>
        </p:nvSpPr>
        <p:spPr>
          <a:xfrm>
            <a:off x="4045536" y="682464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4C6B0F-E9F5-D641-92D6-7C20F3F97CB2}"/>
              </a:ext>
            </a:extLst>
          </p:cNvPr>
          <p:cNvSpPr/>
          <p:nvPr/>
        </p:nvSpPr>
        <p:spPr>
          <a:xfrm>
            <a:off x="4528136" y="682464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8B7F10-A28D-504E-BF22-2770D860A3B0}"/>
              </a:ext>
            </a:extLst>
          </p:cNvPr>
          <p:cNvSpPr/>
          <p:nvPr/>
        </p:nvSpPr>
        <p:spPr>
          <a:xfrm>
            <a:off x="5673527" y="965267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57A667-C188-2949-BE59-FB28901ED3D1}"/>
              </a:ext>
            </a:extLst>
          </p:cNvPr>
          <p:cNvSpPr/>
          <p:nvPr/>
        </p:nvSpPr>
        <p:spPr>
          <a:xfrm>
            <a:off x="6156127" y="965267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FF5D85-144D-B740-9F29-8C0267D22DD6}"/>
              </a:ext>
            </a:extLst>
          </p:cNvPr>
          <p:cNvSpPr txBox="1"/>
          <p:nvPr/>
        </p:nvSpPr>
        <p:spPr>
          <a:xfrm>
            <a:off x="2737243" y="2475605"/>
            <a:ext cx="4493289" cy="2629387"/>
          </a:xfrm>
          <a:prstGeom prst="rect">
            <a:avLst/>
          </a:prstGeom>
          <a:solidFill>
            <a:srgbClr val="36B6B0">
              <a:alpha val="9804"/>
            </a:srgbClr>
          </a:solidFill>
          <a:ln>
            <a:solidFill>
              <a:srgbClr val="21726D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Antenatal counselling and advice for mother </a:t>
            </a:r>
            <a:b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benefits of MBM and early &amp; frequent expressing?</a:t>
            </a:r>
          </a:p>
          <a:p>
            <a:endParaRPr lang="en-GB" sz="8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endParaRPr lang="en-GB" sz="11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information given </a:t>
            </a:r>
            <a:r>
              <a:rPr lang="en-GB" sz="1100" b="1" dirty="0" err="1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Written / digital  </a:t>
            </a:r>
            <a:b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given, why?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D5F1A4-56DA-F44C-B17B-16EA181DA8A0}"/>
              </a:ext>
            </a:extLst>
          </p:cNvPr>
          <p:cNvSpPr/>
          <p:nvPr/>
        </p:nvSpPr>
        <p:spPr>
          <a:xfrm>
            <a:off x="3059593" y="3054319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36C410-FACA-034D-A17A-D04DE7CEFE80}"/>
              </a:ext>
            </a:extLst>
          </p:cNvPr>
          <p:cNvSpPr/>
          <p:nvPr/>
        </p:nvSpPr>
        <p:spPr>
          <a:xfrm>
            <a:off x="3542193" y="3054319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01491D-9CF0-2C4F-8C47-F3953F71628E}"/>
              </a:ext>
            </a:extLst>
          </p:cNvPr>
          <p:cNvSpPr/>
          <p:nvPr/>
        </p:nvSpPr>
        <p:spPr>
          <a:xfrm>
            <a:off x="3059593" y="3685914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B46AED-EFA3-BE44-8354-D77E15ACD5BD}"/>
              </a:ext>
            </a:extLst>
          </p:cNvPr>
          <p:cNvSpPr/>
          <p:nvPr/>
        </p:nvSpPr>
        <p:spPr>
          <a:xfrm>
            <a:off x="3542193" y="3685914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8E72C6-7A40-8640-BA56-F89A871D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9946" y="2669467"/>
            <a:ext cx="674512" cy="8902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A049778-D1A3-5141-9435-48E916C477BE}"/>
              </a:ext>
            </a:extLst>
          </p:cNvPr>
          <p:cNvSpPr txBox="1"/>
          <p:nvPr/>
        </p:nvSpPr>
        <p:spPr>
          <a:xfrm>
            <a:off x="2737243" y="5499039"/>
            <a:ext cx="4493289" cy="2154424"/>
          </a:xfrm>
          <a:prstGeom prst="rect">
            <a:avLst/>
          </a:prstGeom>
          <a:solidFill>
            <a:srgbClr val="009CBC">
              <a:alpha val="9804"/>
            </a:srgbClr>
          </a:solidFill>
          <a:ln>
            <a:solidFill>
              <a:srgbClr val="006174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umbilical cord clamped at or after one minute?</a:t>
            </a: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" dirty="0">
              <a:solidFill>
                <a:srgbClr val="006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endParaRPr lang="en-GB" sz="800" b="1" dirty="0">
              <a:solidFill>
                <a:srgbClr val="006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OCM:</a:t>
            </a: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_ _   minutes          _ _   seconds</a:t>
            </a:r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solidFill>
                <a:srgbClr val="006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06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OCM, why?</a:t>
            </a:r>
          </a:p>
          <a:p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26B793-6097-F444-9BE4-93452DD687A9}"/>
              </a:ext>
            </a:extLst>
          </p:cNvPr>
          <p:cNvSpPr/>
          <p:nvPr/>
        </p:nvSpPr>
        <p:spPr>
          <a:xfrm>
            <a:off x="3059593" y="5908069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546F0D-12A6-4441-889F-05E6208BBD80}"/>
              </a:ext>
            </a:extLst>
          </p:cNvPr>
          <p:cNvSpPr/>
          <p:nvPr/>
        </p:nvSpPr>
        <p:spPr>
          <a:xfrm>
            <a:off x="3542193" y="5908069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D7CDCDC-DEA2-C445-9013-61C198CB7666}"/>
              </a:ext>
            </a:extLst>
          </p:cNvPr>
          <p:cNvSpPr/>
          <p:nvPr/>
        </p:nvSpPr>
        <p:spPr>
          <a:xfrm>
            <a:off x="3972235" y="6140744"/>
            <a:ext cx="978275" cy="335972"/>
          </a:xfrm>
          <a:prstGeom prst="rect">
            <a:avLst/>
          </a:prstGeom>
          <a:noFill/>
          <a:ln w="63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FA2955-A1DF-EF40-966A-F2CD3B5EE649}"/>
              </a:ext>
            </a:extLst>
          </p:cNvPr>
          <p:cNvSpPr/>
          <p:nvPr/>
        </p:nvSpPr>
        <p:spPr>
          <a:xfrm>
            <a:off x="5188291" y="6140744"/>
            <a:ext cx="978275" cy="335972"/>
          </a:xfrm>
          <a:prstGeom prst="rect">
            <a:avLst/>
          </a:prstGeom>
          <a:noFill/>
          <a:ln w="63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213B4A-EBA2-E645-B696-88B75228F0CC}"/>
              </a:ext>
            </a:extLst>
          </p:cNvPr>
          <p:cNvSpPr txBox="1"/>
          <p:nvPr/>
        </p:nvSpPr>
        <p:spPr>
          <a:xfrm>
            <a:off x="2737243" y="8070148"/>
            <a:ext cx="4493289" cy="2095828"/>
          </a:xfrm>
          <a:prstGeom prst="rect">
            <a:avLst/>
          </a:prstGeom>
          <a:solidFill>
            <a:srgbClr val="AE64A5">
              <a:alpha val="9804"/>
            </a:srgbClr>
          </a:solidFill>
          <a:ln>
            <a:solidFill>
              <a:srgbClr val="6D3E66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Temp between 36.5°C to 37.5°C ? 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" dirty="0">
              <a:solidFill>
                <a:srgbClr val="6D3E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endParaRPr lang="en-GB" sz="1100" dirty="0">
              <a:solidFill>
                <a:srgbClr val="6D3E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Temp: 	</a:t>
            </a: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  <a:p>
            <a:endParaRPr lang="en-GB" sz="1100" dirty="0">
              <a:solidFill>
                <a:srgbClr val="6D3E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normothermia was not achieved, why?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8E44A35-DC2F-1446-8193-7DBA7CB842BB}"/>
              </a:ext>
            </a:extLst>
          </p:cNvPr>
          <p:cNvSpPr/>
          <p:nvPr/>
        </p:nvSpPr>
        <p:spPr>
          <a:xfrm>
            <a:off x="3059593" y="8474635"/>
            <a:ext cx="159617" cy="159617"/>
          </a:xfrm>
          <a:prstGeom prst="rect">
            <a:avLst/>
          </a:prstGeom>
          <a:noFill/>
          <a:ln w="6350">
            <a:solidFill>
              <a:srgbClr val="6D3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7130B31-9C9F-2C4F-AEFB-48218F297B12}"/>
              </a:ext>
            </a:extLst>
          </p:cNvPr>
          <p:cNvSpPr/>
          <p:nvPr/>
        </p:nvSpPr>
        <p:spPr>
          <a:xfrm>
            <a:off x="3542193" y="8474635"/>
            <a:ext cx="159617" cy="159617"/>
          </a:xfrm>
          <a:prstGeom prst="rect">
            <a:avLst/>
          </a:prstGeom>
          <a:noFill/>
          <a:ln w="6350">
            <a:solidFill>
              <a:srgbClr val="6D3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78F335-A7CC-FD41-ACCD-297C894DFF9F}"/>
              </a:ext>
            </a:extLst>
          </p:cNvPr>
          <p:cNvSpPr/>
          <p:nvPr/>
        </p:nvSpPr>
        <p:spPr>
          <a:xfrm>
            <a:off x="4179625" y="8726164"/>
            <a:ext cx="770886" cy="335972"/>
          </a:xfrm>
          <a:prstGeom prst="rect">
            <a:avLst/>
          </a:prstGeom>
          <a:noFill/>
          <a:ln w="6350">
            <a:solidFill>
              <a:srgbClr val="6D3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31E7B5-E72F-BD43-AF48-271806D4C817}"/>
              </a:ext>
            </a:extLst>
          </p:cNvPr>
          <p:cNvSpPr/>
          <p:nvPr/>
        </p:nvSpPr>
        <p:spPr>
          <a:xfrm>
            <a:off x="6762183" y="965267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7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BFF11C3-2314-9F41-873D-B38D49C27787}"/>
              </a:ext>
            </a:extLst>
          </p:cNvPr>
          <p:cNvSpPr/>
          <p:nvPr/>
        </p:nvSpPr>
        <p:spPr>
          <a:xfrm>
            <a:off x="0" y="9854537"/>
            <a:ext cx="7559675" cy="834144"/>
          </a:xfrm>
          <a:prstGeom prst="rect">
            <a:avLst/>
          </a:prstGeom>
          <a:solidFill>
            <a:srgbClr val="00409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349C18-F367-9245-9637-AC210F7D666B}"/>
              </a:ext>
            </a:extLst>
          </p:cNvPr>
          <p:cNvSpPr txBox="1"/>
          <p:nvPr/>
        </p:nvSpPr>
        <p:spPr>
          <a:xfrm>
            <a:off x="297295" y="9926624"/>
            <a:ext cx="6965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www.bapm.org</a:t>
            </a:r>
            <a:r>
              <a:rPr lang="en-GB" sz="15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/pop        </a:t>
            </a:r>
            <a:r>
              <a:rPr lang="en-GB" sz="1500" b="1" dirty="0" err="1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www.weahsn.net</a:t>
            </a:r>
            <a:r>
              <a:rPr lang="en-GB" sz="15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500" b="1" dirty="0" err="1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periprem</a:t>
            </a:r>
            <a:endParaRPr lang="en-GB" sz="1500" dirty="0">
              <a:solidFill>
                <a:srgbClr val="004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8411FE4-4E41-0A46-B2B2-F1D8CA09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32" y="9668933"/>
            <a:ext cx="930548" cy="89766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5917990-19E2-4A42-AD2E-E41C5E3776F3}"/>
              </a:ext>
            </a:extLst>
          </p:cNvPr>
          <p:cNvSpPr txBox="1"/>
          <p:nvPr/>
        </p:nvSpPr>
        <p:spPr>
          <a:xfrm>
            <a:off x="1070863" y="10335225"/>
            <a:ext cx="5417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passport has been modified with kind permission from </a:t>
            </a:r>
            <a:r>
              <a:rPr lang="en-GB" sz="1000" dirty="0" err="1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PERIPrem</a:t>
            </a:r>
            <a:r>
              <a:rPr lang="en-GB" sz="10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06959B-FF02-7440-A4D9-DD49D609F1AA}"/>
              </a:ext>
            </a:extLst>
          </p:cNvPr>
          <p:cNvSpPr txBox="1"/>
          <p:nvPr/>
        </p:nvSpPr>
        <p:spPr>
          <a:xfrm>
            <a:off x="355599" y="3592748"/>
            <a:ext cx="2670679" cy="2105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00539C"/>
                </a:solidFill>
              </a:rPr>
              <a:t>8. Respiratory</a:t>
            </a:r>
          </a:p>
          <a:p>
            <a:r>
              <a:rPr lang="en-GB" sz="1600" b="1" dirty="0">
                <a:solidFill>
                  <a:srgbClr val="00539C"/>
                </a:solidFill>
              </a:rPr>
              <a:t>Management:</a:t>
            </a:r>
          </a:p>
          <a:p>
            <a:endParaRPr lang="en-GB" sz="1100" b="1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ventilation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required, Volume targeted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 (VTV) should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 used as the initial mode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ventilation to reduce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injury</a:t>
            </a:r>
          </a:p>
          <a:p>
            <a:endParaRPr lang="en-GB" sz="1600" dirty="0">
              <a:solidFill>
                <a:srgbClr val="37B4A4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112CAC-1371-684A-9A43-3C794652C6E7}"/>
              </a:ext>
            </a:extLst>
          </p:cNvPr>
          <p:cNvSpPr txBox="1"/>
          <p:nvPr/>
        </p:nvSpPr>
        <p:spPr>
          <a:xfrm>
            <a:off x="355599" y="6587543"/>
            <a:ext cx="2128859" cy="19514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E19AC3"/>
                </a:solidFill>
              </a:rPr>
              <a:t>9. Caffeine: </a:t>
            </a:r>
            <a:r>
              <a:rPr lang="en-GB" sz="1600" b="1" dirty="0">
                <a:solidFill>
                  <a:srgbClr val="19665E"/>
                </a:solidFill>
              </a:rPr>
              <a:t>	</a:t>
            </a:r>
            <a:endParaRPr lang="en-GB" sz="1600" dirty="0">
              <a:solidFill>
                <a:srgbClr val="19665E"/>
              </a:solidFill>
            </a:endParaRPr>
          </a:p>
          <a:p>
            <a:endParaRPr lang="en-GB" sz="1100" b="1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brain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and chronic lung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and improve neurodevelopmental outcome. Give to babies &lt;30 weeks/&lt;1.5kg (consider up to 32-34 weeks) within 24 hours of birth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B5D180C-208E-0847-851C-0C7AA186D8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667" y="3428667"/>
            <a:ext cx="847140" cy="87493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296DA92-D897-294C-9782-F71E0C87BB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677" y="6587543"/>
            <a:ext cx="859942" cy="6221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E58831BC-2C52-7A4D-95AD-C85E73775399}"/>
              </a:ext>
            </a:extLst>
          </p:cNvPr>
          <p:cNvSpPr txBox="1"/>
          <p:nvPr/>
        </p:nvSpPr>
        <p:spPr>
          <a:xfrm>
            <a:off x="2737243" y="3631356"/>
            <a:ext cx="4493289" cy="2687229"/>
          </a:xfrm>
          <a:prstGeom prst="rect">
            <a:avLst/>
          </a:prstGeom>
          <a:solidFill>
            <a:srgbClr val="00539C">
              <a:alpha val="10000"/>
            </a:srgbClr>
          </a:solidFill>
          <a:ln>
            <a:solidFill>
              <a:srgbClr val="033261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support required prior to neonatal unit admission </a:t>
            </a:r>
            <a:b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(tick all that apply) </a:t>
            </a:r>
            <a:b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          HFT          Ventilation          Other</a:t>
            </a:r>
          </a:p>
          <a:p>
            <a:endParaRPr lang="en-GB" sz="1100" b="1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VTV/VG ventilation used as initial mode of ventilation if ventilated in first 72 hours?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          N/A</a:t>
            </a:r>
          </a:p>
          <a:p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VTV/VG not used as initial mode of ventilation, why?</a:t>
            </a:r>
          </a:p>
          <a:p>
            <a:endParaRPr lang="en-GB" sz="1000" dirty="0">
              <a:solidFill>
                <a:srgbClr val="033261"/>
              </a:solidFill>
            </a:endParaRPr>
          </a:p>
          <a:p>
            <a:endParaRPr lang="en-GB" sz="1000" dirty="0">
              <a:solidFill>
                <a:srgbClr val="033261"/>
              </a:solidFill>
            </a:endParaRPr>
          </a:p>
          <a:p>
            <a:endParaRPr lang="en-GB" sz="1000" dirty="0">
              <a:solidFill>
                <a:srgbClr val="03326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FAAD38-50EB-B64E-A8DD-B5B48EE7EA8B}"/>
              </a:ext>
            </a:extLst>
          </p:cNvPr>
          <p:cNvSpPr txBox="1"/>
          <p:nvPr/>
        </p:nvSpPr>
        <p:spPr>
          <a:xfrm>
            <a:off x="2737243" y="6614344"/>
            <a:ext cx="4493289" cy="1947230"/>
          </a:xfrm>
          <a:prstGeom prst="rect">
            <a:avLst/>
          </a:prstGeom>
          <a:solidFill>
            <a:srgbClr val="E19AC3">
              <a:alpha val="10000"/>
            </a:srgbClr>
          </a:solidFill>
          <a:ln>
            <a:solidFill>
              <a:srgbClr val="8B6079"/>
            </a:solidFill>
          </a:ln>
        </p:spPr>
        <p:txBody>
          <a:bodyPr wrap="square" lIns="180000" tIns="125999" rIns="0" bIns="125999" rtlCol="0">
            <a:spAutoFit/>
          </a:bodyPr>
          <a:lstStyle/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within first 24 hours of life 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          N/A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dose given at:         Date:        /        /           Time:        : 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Caffeine is not given within 24 hours, why?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4EDA29-D489-B54D-90BF-81860546F129}"/>
              </a:ext>
            </a:extLst>
          </p:cNvPr>
          <p:cNvSpPr txBox="1"/>
          <p:nvPr/>
        </p:nvSpPr>
        <p:spPr>
          <a:xfrm>
            <a:off x="355600" y="561171"/>
            <a:ext cx="1947334" cy="21976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5b. Early </a:t>
            </a:r>
            <a:b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Milk</a:t>
            </a:r>
            <a:r>
              <a:rPr lang="en-GB" sz="11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solidFill>
                <a:srgbClr val="36B6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36B6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mothers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supported to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within 2 hours of birth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babies should receive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mother’s milk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24 hours of birth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ideally within 6 hours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11A2A0-67C6-B747-A669-7131E7E4F55A}"/>
              </a:ext>
            </a:extLst>
          </p:cNvPr>
          <p:cNvSpPr txBox="1"/>
          <p:nvPr/>
        </p:nvSpPr>
        <p:spPr>
          <a:xfrm>
            <a:off x="2737243" y="564085"/>
            <a:ext cx="4493289" cy="2759322"/>
          </a:xfrm>
          <a:prstGeom prst="rect">
            <a:avLst/>
          </a:prstGeom>
          <a:solidFill>
            <a:srgbClr val="36B6B0">
              <a:alpha val="9804"/>
            </a:srgbClr>
          </a:solidFill>
          <a:ln>
            <a:solidFill>
              <a:srgbClr val="21726D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helped to express within 2h of birth? </a:t>
            </a:r>
          </a:p>
          <a:p>
            <a:endParaRPr lang="en-GB" sz="8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/       /  	      </a:t>
            </a: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: </a:t>
            </a:r>
          </a:p>
          <a:p>
            <a:br>
              <a:rPr lang="en-GB" sz="12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Colostrum first available:	Date: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/        /           </a:t>
            </a: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:  </a:t>
            </a:r>
          </a:p>
          <a:p>
            <a:br>
              <a:rPr lang="en-GB" sz="14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Colostrum given to baby:	Date: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/        /           </a:t>
            </a: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:   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achieved within first 24h, why?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C3CE22-7B25-3B42-BF55-9984F9E04257}"/>
              </a:ext>
            </a:extLst>
          </p:cNvPr>
          <p:cNvSpPr/>
          <p:nvPr/>
        </p:nvSpPr>
        <p:spPr>
          <a:xfrm>
            <a:off x="3059593" y="967731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48B3676-BC56-014B-B4BC-E20952D7F435}"/>
              </a:ext>
            </a:extLst>
          </p:cNvPr>
          <p:cNvSpPr/>
          <p:nvPr/>
        </p:nvSpPr>
        <p:spPr>
          <a:xfrm>
            <a:off x="3542193" y="967731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1A805AC-7936-CE46-A58B-2F0B9359A64D}"/>
              </a:ext>
            </a:extLst>
          </p:cNvPr>
          <p:cNvSpPr/>
          <p:nvPr/>
        </p:nvSpPr>
        <p:spPr>
          <a:xfrm>
            <a:off x="3338832" y="1228169"/>
            <a:ext cx="1421704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7DAB93-29D5-744B-A900-A69E356CBA81}"/>
              </a:ext>
            </a:extLst>
          </p:cNvPr>
          <p:cNvSpPr/>
          <p:nvPr/>
        </p:nvSpPr>
        <p:spPr>
          <a:xfrm>
            <a:off x="4939104" y="1228169"/>
            <a:ext cx="1141105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CCD380-50F8-F74C-B129-74B9A4955852}"/>
              </a:ext>
            </a:extLst>
          </p:cNvPr>
          <p:cNvSpPr/>
          <p:nvPr/>
        </p:nvSpPr>
        <p:spPr>
          <a:xfrm>
            <a:off x="4687752" y="1605241"/>
            <a:ext cx="1392537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059539A-B52C-214F-BFC8-FDE77E436719}"/>
              </a:ext>
            </a:extLst>
          </p:cNvPr>
          <p:cNvSpPr/>
          <p:nvPr/>
        </p:nvSpPr>
        <p:spPr>
          <a:xfrm>
            <a:off x="4687752" y="1972887"/>
            <a:ext cx="1392537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3B14B8-9A4C-3F46-8FA2-E4D7DC616342}"/>
              </a:ext>
            </a:extLst>
          </p:cNvPr>
          <p:cNvSpPr/>
          <p:nvPr/>
        </p:nvSpPr>
        <p:spPr>
          <a:xfrm>
            <a:off x="6166566" y="1605241"/>
            <a:ext cx="1016659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AAD3BE-78D0-7E40-A5D7-50E008B5CEC2}"/>
              </a:ext>
            </a:extLst>
          </p:cNvPr>
          <p:cNvSpPr/>
          <p:nvPr/>
        </p:nvSpPr>
        <p:spPr>
          <a:xfrm>
            <a:off x="6166566" y="1972887"/>
            <a:ext cx="1016659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9D548EB-944F-0C4F-8762-6591C6CA3C7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9946" y="590304"/>
            <a:ext cx="674512" cy="890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E24337A-7BEA-1D4C-969A-7DF1410FE0C6}"/>
              </a:ext>
            </a:extLst>
          </p:cNvPr>
          <p:cNvSpPr/>
          <p:nvPr/>
        </p:nvSpPr>
        <p:spPr>
          <a:xfrm>
            <a:off x="3070226" y="5137895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C6117B-74A2-D140-81EA-BBF4340B93D8}"/>
              </a:ext>
            </a:extLst>
          </p:cNvPr>
          <p:cNvSpPr/>
          <p:nvPr/>
        </p:nvSpPr>
        <p:spPr>
          <a:xfrm>
            <a:off x="3552826" y="5137895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B70CF2-9F53-864D-88B5-D34F3292339A}"/>
              </a:ext>
            </a:extLst>
          </p:cNvPr>
          <p:cNvSpPr/>
          <p:nvPr/>
        </p:nvSpPr>
        <p:spPr>
          <a:xfrm>
            <a:off x="4168776" y="5137895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F6D3A5-392A-3642-AA22-B596DBF022DD}"/>
              </a:ext>
            </a:extLst>
          </p:cNvPr>
          <p:cNvSpPr/>
          <p:nvPr/>
        </p:nvSpPr>
        <p:spPr>
          <a:xfrm>
            <a:off x="3357305" y="4297923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2B3E0D-70EE-244F-A74A-192566382BBC}"/>
              </a:ext>
            </a:extLst>
          </p:cNvPr>
          <p:cNvSpPr/>
          <p:nvPr/>
        </p:nvSpPr>
        <p:spPr>
          <a:xfrm>
            <a:off x="4005891" y="4297923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F59C2D-A6C9-274F-998F-B63BCFDA4D47}"/>
              </a:ext>
            </a:extLst>
          </p:cNvPr>
          <p:cNvSpPr/>
          <p:nvPr/>
        </p:nvSpPr>
        <p:spPr>
          <a:xfrm>
            <a:off x="5090412" y="4297923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625EAD-A6A1-4245-881D-E28D3AF7417B}"/>
              </a:ext>
            </a:extLst>
          </p:cNvPr>
          <p:cNvSpPr/>
          <p:nvPr/>
        </p:nvSpPr>
        <p:spPr>
          <a:xfrm>
            <a:off x="5855956" y="4297923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FD6710-38B9-4F44-A6B5-462C69D97594}"/>
              </a:ext>
            </a:extLst>
          </p:cNvPr>
          <p:cNvSpPr/>
          <p:nvPr/>
        </p:nvSpPr>
        <p:spPr>
          <a:xfrm>
            <a:off x="3070226" y="7073214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0CA304-9487-DF44-89C2-C2A9CAADE5B4}"/>
              </a:ext>
            </a:extLst>
          </p:cNvPr>
          <p:cNvSpPr/>
          <p:nvPr/>
        </p:nvSpPr>
        <p:spPr>
          <a:xfrm>
            <a:off x="3552826" y="7073214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00B684-0F22-D240-A959-1F86FBC6BA65}"/>
              </a:ext>
            </a:extLst>
          </p:cNvPr>
          <p:cNvSpPr/>
          <p:nvPr/>
        </p:nvSpPr>
        <p:spPr>
          <a:xfrm>
            <a:off x="4168776" y="7073214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82BEFE-DE0F-7248-B963-3DA55AB0C956}"/>
              </a:ext>
            </a:extLst>
          </p:cNvPr>
          <p:cNvSpPr/>
          <p:nvPr/>
        </p:nvSpPr>
        <p:spPr>
          <a:xfrm>
            <a:off x="4687752" y="7325096"/>
            <a:ext cx="1392537" cy="337986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507EBD-B881-2B4E-B518-CE290AE9B530}"/>
              </a:ext>
            </a:extLst>
          </p:cNvPr>
          <p:cNvSpPr/>
          <p:nvPr/>
        </p:nvSpPr>
        <p:spPr>
          <a:xfrm>
            <a:off x="6166566" y="7325096"/>
            <a:ext cx="1016659" cy="337986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02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591F24F21894FBD8DB403EB2E5E85" ma:contentTypeVersion="31" ma:contentTypeDescription="Create a new document." ma:contentTypeScope="" ma:versionID="2bee58ff7f7c6fa25e2f5864c583c8ad">
  <xsd:schema xmlns:xsd="http://www.w3.org/2001/XMLSchema" xmlns:xs="http://www.w3.org/2001/XMLSchema" xmlns:p="http://schemas.microsoft.com/office/2006/metadata/properties" xmlns:ns2="0dfdd909-7a30-4e1c-8bc5-9066f6e2cdf7" xmlns:ns3="http://schemas.microsoft.com/sharepoint/v3/fields" xmlns:ns4="39a1bb88-1d07-480e-ab35-ca3a3b3eb418" targetNamespace="http://schemas.microsoft.com/office/2006/metadata/properties" ma:root="true" ma:fieldsID="b092f6a36c6967fa5b681617e61a3993" ns2:_="" ns3:_="" ns4:_="">
    <xsd:import namespace="0dfdd909-7a30-4e1c-8bc5-9066f6e2cdf7"/>
    <xsd:import namespace="http://schemas.microsoft.com/sharepoint/v3/fields"/>
    <xsd:import namespace="39a1bb88-1d07-480e-ab35-ca3a3b3eb418"/>
    <xsd:element name="properties">
      <xsd:complexType>
        <xsd:sequence>
          <xsd:element name="documentManagement">
            <xsd:complexType>
              <xsd:all>
                <xsd:element ref="ns2:g05182bf549d4aac9b7ab2041f90e8be" minOccurs="0"/>
                <xsd:element ref="ns2:TaxCatchAll" minOccurs="0"/>
                <xsd:element ref="ns2:b8e5de33a18c4ee8a3e5cc448b8317e3" minOccurs="0"/>
                <xsd:element ref="ns2:fdce0da26a9b429c8aadfba518b9dc29" minOccurs="0"/>
                <xsd:element ref="ns2:j87bd4c0657b4f5e9aefd90eeceb596f" minOccurs="0"/>
                <xsd:element ref="ns2:ee3417bfcae34eedbfa522534590bab6" minOccurs="0"/>
                <xsd:element ref="ns2:Project_x002f__x0020_contract_x0020_end_x0020_date" minOccurs="0"/>
                <xsd:element ref="ns2:k0a75025d97b41f9864c54a4e7c32a5d" minOccurs="0"/>
                <xsd:element ref="ns3:_Sourc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d909-7a30-4e1c-8bc5-9066f6e2cdf7" elementFormDefault="qualified">
    <xsd:import namespace="http://schemas.microsoft.com/office/2006/documentManagement/types"/>
    <xsd:import namespace="http://schemas.microsoft.com/office/infopath/2007/PartnerControls"/>
    <xsd:element name="g05182bf549d4aac9b7ab2041f90e8be" ma:index="9" nillable="true" ma:taxonomy="true" ma:internalName="g05182bf549d4aac9b7ab2041f90e8be" ma:taxonomyFieldName="Business_x0020_Activity" ma:displayName="Business Activity" ma:default="" ma:fieldId="{005182bf-549d-4aac-9b7a-b2041f90e8be}" ma:sspId="72c748ba-2422-442a-8da0-8c3a11393106" ma:termSetId="281f97d3-173f-40b8-9fc1-2bb96af60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184d8d2-b624-4678-a58e-3aa6df49b21a}" ma:internalName="TaxCatchAll" ma:showField="CatchAllData" ma:web="0dfdd909-7a30-4e1c-8bc5-9066f6e2cd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8e5de33a18c4ee8a3e5cc448b8317e3" ma:index="12" nillable="true" ma:taxonomy="true" ma:internalName="b8e5de33a18c4ee8a3e5cc448b8317e3" ma:taxonomyFieldName="Business_x0020_Function" ma:displayName="Business Function" ma:default="2;#BAPM|745aec93-5508-4294-82f4-0962f9494c1a" ma:fieldId="{b8e5de33-a18c-4ee8-a3e5-cc448b8317e3}" ma:sspId="72c748ba-2422-442a-8da0-8c3a11393106" ma:termSetId="1a054ad0-931e-4bb0-a70b-dc33d2e19bcb" ma:anchorId="b5cb3fe4-11a3-4b50-b44b-3ac20937fa66" ma:open="false" ma:isKeyword="false">
      <xsd:complexType>
        <xsd:sequence>
          <xsd:element ref="pc:Terms" minOccurs="0" maxOccurs="1"/>
        </xsd:sequence>
      </xsd:complexType>
    </xsd:element>
    <xsd:element name="fdce0da26a9b429c8aadfba518b9dc29" ma:index="14" nillable="true" ma:taxonomy="true" ma:internalName="fdce0da26a9b429c8aadfba518b9dc29" ma:taxonomyFieldName="Division" ma:displayName="Division" ma:default="1;#Corporate Services|b5cb3fe4-11a3-4b50-b44b-3ac20937fa66" ma:fieldId="{fdce0da2-6a9b-429c-8aad-fba518b9dc29}" ma:sspId="72c748ba-2422-442a-8da0-8c3a11393106" ma:termSetId="1a054ad0-931e-4bb0-a70b-dc33d2e19b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7bd4c0657b4f5e9aefd90eeceb596f" ma:index="16" nillable="true" ma:taxonomy="true" ma:internalName="j87bd4c0657b4f5e9aefd90eeceb596f" ma:taxonomyFieldName="Document_x0020_status" ma:displayName="Document status" ma:default="" ma:fieldId="{387bd4c0-657b-4f5e-9aef-d90eeceb596f}" ma:sspId="72c748ba-2422-442a-8da0-8c3a11393106" ma:termSetId="81537ae4-bb63-4a0b-b036-a59c8bb24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3417bfcae34eedbfa522534590bab6" ma:index="18" nillable="true" ma:taxonomy="true" ma:internalName="ee3417bfcae34eedbfa522534590bab6" ma:taxonomyFieldName="Information_x0020_type" ma:displayName="Information type" ma:default="" ma:fieldId="{ee3417bf-cae3-4eed-bfa5-22534590bab6}" ma:sspId="72c748ba-2422-442a-8da0-8c3a11393106" ma:termSetId="7c5dc89c-5a38-404b-b798-27b2a4c32a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f__x0020_contract_x0020_end_x0020_date" ma:index="19" nillable="true" ma:displayName="Project/ contract end date" ma:format="DateOnly" ma:internalName="Project_x002F__x0020_contract_x0020_end_x0020_date">
      <xsd:simpleType>
        <xsd:restriction base="dms:DateTime"/>
      </xsd:simpleType>
    </xsd:element>
    <xsd:element name="k0a75025d97b41f9864c54a4e7c32a5d" ma:index="21" nillable="true" ma:taxonomy="true" ma:internalName="k0a75025d97b41f9864c54a4e7c32a5d" ma:taxonomyFieldName="Project_x002F__x0020_contract_x0020_status" ma:displayName="Project/ contract status" ma:default="" ma:fieldId="{40a75025-d97b-41f9-864c-54a4e7c32a5d}" ma:sspId="72c748ba-2422-442a-8da0-8c3a11393106" ma:termSetId="6fb53340-93dd-45ae-88d8-d63e0eb70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22" nillable="true" ma:displayName="Source filepath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1bb88-1d07-480e-ab35-ca3a3b3eb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fdd909-7a30-4e1c-8bc5-9066f6e2cdf7">
      <Value>2</Value>
      <Value>1</Value>
    </TaxCatchAll>
    <lcf76f155ced4ddcb4097134ff3c332f xmlns="39a1bb88-1d07-480e-ab35-ca3a3b3eb418">
      <Terms xmlns="http://schemas.microsoft.com/office/infopath/2007/PartnerControls"/>
    </lcf76f155ced4ddcb4097134ff3c332f>
    <ee3417bfcae34eedbfa522534590bab6 xmlns="0dfdd909-7a30-4e1c-8bc5-9066f6e2cdf7">
      <Terms xmlns="http://schemas.microsoft.com/office/infopath/2007/PartnerControls"/>
    </ee3417bfcae34eedbfa522534590bab6>
    <j87bd4c0657b4f5e9aefd90eeceb596f xmlns="0dfdd909-7a30-4e1c-8bc5-9066f6e2cdf7">
      <Terms xmlns="http://schemas.microsoft.com/office/infopath/2007/PartnerControls"/>
    </j87bd4c0657b4f5e9aefd90eeceb596f>
    <b8e5de33a18c4ee8a3e5cc448b8317e3 xmlns="0dfdd909-7a30-4e1c-8bc5-9066f6e2cd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BAPM</TermName>
          <TermId xmlns="http://schemas.microsoft.com/office/infopath/2007/PartnerControls">745aec93-5508-4294-82f4-0962f9494c1a</TermId>
        </TermInfo>
      </Terms>
    </b8e5de33a18c4ee8a3e5cc448b8317e3>
    <k0a75025d97b41f9864c54a4e7c32a5d xmlns="0dfdd909-7a30-4e1c-8bc5-9066f6e2cdf7">
      <Terms xmlns="http://schemas.microsoft.com/office/infopath/2007/PartnerControls"/>
    </k0a75025d97b41f9864c54a4e7c32a5d>
    <fdce0da26a9b429c8aadfba518b9dc29 xmlns="0dfdd909-7a30-4e1c-8bc5-9066f6e2cd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Services</TermName>
          <TermId xmlns="http://schemas.microsoft.com/office/infopath/2007/PartnerControls">b5cb3fe4-11a3-4b50-b44b-3ac20937fa66</TermId>
        </TermInfo>
      </Terms>
    </fdce0da26a9b429c8aadfba518b9dc29>
    <g05182bf549d4aac9b7ab2041f90e8be xmlns="0dfdd909-7a30-4e1c-8bc5-9066f6e2cdf7">
      <Terms xmlns="http://schemas.microsoft.com/office/infopath/2007/PartnerControls"/>
    </g05182bf549d4aac9b7ab2041f90e8be>
    <_Source xmlns="http://schemas.microsoft.com/sharepoint/v3/fields" xsi:nil="true"/>
    <Project_x002f__x0020_contract_x0020_end_x0020_date xmlns="0dfdd909-7a30-4e1c-8bc5-9066f6e2cdf7" xsi:nil="true"/>
  </documentManagement>
</p:properties>
</file>

<file path=customXml/itemProps1.xml><?xml version="1.0" encoding="utf-8"?>
<ds:datastoreItem xmlns:ds="http://schemas.openxmlformats.org/officeDocument/2006/customXml" ds:itemID="{38D9740B-AED9-471B-913C-25992FD9E37A}"/>
</file>

<file path=customXml/itemProps2.xml><?xml version="1.0" encoding="utf-8"?>
<ds:datastoreItem xmlns:ds="http://schemas.openxmlformats.org/officeDocument/2006/customXml" ds:itemID="{465EB6C6-5DB5-4B83-97DF-1409FD3FFA16}"/>
</file>

<file path=customXml/itemProps3.xml><?xml version="1.0" encoding="utf-8"?>
<ds:datastoreItem xmlns:ds="http://schemas.openxmlformats.org/officeDocument/2006/customXml" ds:itemID="{85AC7FDE-2166-4A74-A920-3ED1A357CC1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849</Words>
  <Application>Microsoft Office PowerPoint</Application>
  <PresentationFormat>Custom</PresentationFormat>
  <Paragraphs>127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Myring</dc:creator>
  <cp:lastModifiedBy>Kate Dinwiddy</cp:lastModifiedBy>
  <cp:revision>63</cp:revision>
  <dcterms:created xsi:type="dcterms:W3CDTF">2020-07-01T09:22:15Z</dcterms:created>
  <dcterms:modified xsi:type="dcterms:W3CDTF">2023-09-07T07:12:48Z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_x0020_Activity">
    <vt:lpwstr/>
  </property>
  <property fmtid="{D5CDD505-2E9C-101B-9397-08002B2CF9AE}" pid="3" name="Document_x0020_status">
    <vt:lpwstr/>
  </property>
  <property fmtid="{D5CDD505-2E9C-101B-9397-08002B2CF9AE}" pid="4" name="MediaServiceImageTags">
    <vt:lpwstr/>
  </property>
  <property fmtid="{D5CDD505-2E9C-101B-9397-08002B2CF9AE}" pid="5" name="ContentTypeId">
    <vt:lpwstr>0x010100D58591F24F21894FBD8DB403EB2E5E85</vt:lpwstr>
  </property>
  <property fmtid="{D5CDD505-2E9C-101B-9397-08002B2CF9AE}" pid="6" name="Business Function">
    <vt:lpwstr>2;#BAPM|745aec93-5508-4294-82f4-0962f9494c1a</vt:lpwstr>
  </property>
  <property fmtid="{D5CDD505-2E9C-101B-9397-08002B2CF9AE}" pid="7" name="Division">
    <vt:lpwstr>1;#Corporate Services|b5cb3fe4-11a3-4b50-b44b-3ac20937fa66</vt:lpwstr>
  </property>
  <property fmtid="{D5CDD505-2E9C-101B-9397-08002B2CF9AE}" pid="8" name="Project_x002F__x0020_contract_x0020_status">
    <vt:lpwstr/>
  </property>
  <property fmtid="{D5CDD505-2E9C-101B-9397-08002B2CF9AE}" pid="9" name="Information_x0020_type">
    <vt:lpwstr/>
  </property>
</Properties>
</file>