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Lst>
  <p:notesMasterIdLst>
    <p:notesMasterId r:id="rId13"/>
  </p:notesMasterIdLst>
  <p:handoutMasterIdLst>
    <p:handoutMasterId r:id="rId14"/>
  </p:handoutMasterIdLst>
  <p:sldIdLst>
    <p:sldId id="256" r:id="rId6"/>
    <p:sldId id="257" r:id="rId7"/>
    <p:sldId id="261" r:id="rId8"/>
    <p:sldId id="262" r:id="rId9"/>
    <p:sldId id="263" r:id="rId10"/>
    <p:sldId id="264" r:id="rId11"/>
    <p:sldId id="265"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79" d="100"/>
          <a:sy n="79" d="100"/>
        </p:scale>
        <p:origin x="924" y="52"/>
      </p:cViewPr>
      <p:guideLst>
        <p:guide orient="horz" pos="162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49489C-BA1F-40FB-AE66-D7A63CE2ED88}" type="datetimeFigureOut">
              <a:rPr lang="en-GB" smtClean="0"/>
              <a:pPr/>
              <a:t>08/03/2023</a:t>
            </a:fld>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297D3C-9AA7-45A7-B0D4-7A882BACE81E}" type="slidenum">
              <a:rPr lang="en-GB" smtClean="0"/>
              <a:pPr/>
              <a:t>‹#›</a:t>
            </a:fld>
            <a:endParaRPr lang="en-GB"/>
          </a:p>
        </p:txBody>
      </p:sp>
      <p:pic>
        <p:nvPicPr>
          <p:cNvPr id="6" name="Picture 5" descr="CT_Logo_8.png"/>
          <p:cNvPicPr>
            <a:picLocks noChangeAspect="1"/>
          </p:cNvPicPr>
          <p:nvPr/>
        </p:nvPicPr>
        <p:blipFill>
          <a:blip r:embed="rId2" cstate="print"/>
          <a:stretch>
            <a:fillRect/>
          </a:stretch>
        </p:blipFill>
        <p:spPr>
          <a:xfrm>
            <a:off x="404664" y="8335913"/>
            <a:ext cx="1296144" cy="556567"/>
          </a:xfrm>
          <a:prstGeom prst="rect">
            <a:avLst/>
          </a:prstGeom>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78462-D9DC-470E-9C76-011369ED9879}" type="datetimeFigureOut">
              <a:rPr lang="en-GB" smtClean="0"/>
              <a:pPr/>
              <a:t>08/03/2023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783CF-879B-4AAA-8942-CCDB173C37A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l">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7" name="Picture 6" descr="CT_Engagement_L_8.png"/>
          <p:cNvPicPr>
            <a:picLocks noChangeAspect="1"/>
          </p:cNvPicPr>
          <p:nvPr userDrawn="1"/>
        </p:nvPicPr>
        <p:blipFill>
          <a:blip r:embed="rId2" cstate="print"/>
          <a:stretch>
            <a:fillRect/>
          </a:stretch>
        </p:blipFill>
        <p:spPr>
          <a:xfrm>
            <a:off x="6156176" y="0"/>
            <a:ext cx="2771800" cy="15138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267444"/>
          </a:xfrm>
        </p:spPr>
        <p:txBody>
          <a:bodyPr anchor="b">
            <a:noAutofit/>
          </a:bodyPr>
          <a:lstStyle>
            <a:lvl1pPr algn="l">
              <a:defRPr sz="16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3921900"/>
            <a:ext cx="5486400" cy="3240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8" name="Picture 7" descr="CT_Engagement_L_8.png"/>
          <p:cNvPicPr>
            <a:picLocks noChangeAspect="1"/>
          </p:cNvPicPr>
          <p:nvPr userDrawn="1"/>
        </p:nvPicPr>
        <p:blipFill>
          <a:blip r:embed="rId2" cstate="print"/>
          <a:stretch>
            <a:fillRect/>
          </a:stretch>
        </p:blipFill>
        <p:spPr>
          <a:xfrm>
            <a:off x="6156176" y="0"/>
            <a:ext cx="2771800" cy="151381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
        <p:nvSpPr>
          <p:cNvPr id="9" name="Title 1"/>
          <p:cNvSpPr>
            <a:spLocks noGrp="1"/>
          </p:cNvSpPr>
          <p:nvPr>
            <p:ph type="ctrTitle"/>
          </p:nvPr>
        </p:nvSpPr>
        <p:spPr>
          <a:xfrm>
            <a:off x="3779912" y="1923678"/>
            <a:ext cx="4968552" cy="1134126"/>
          </a:xfrm>
        </p:spPr>
        <p:txBody>
          <a:bodyPr/>
          <a:lstStyle/>
          <a:p>
            <a:r>
              <a:rPr lang="en-US" dirty="0"/>
              <a:t>Click to edit Master title style</a:t>
            </a:r>
            <a:endParaRPr lang="en-GB" dirty="0"/>
          </a:p>
        </p:txBody>
      </p:sp>
      <p:sp>
        <p:nvSpPr>
          <p:cNvPr id="10" name="Subtitle 2"/>
          <p:cNvSpPr>
            <a:spLocks noGrp="1"/>
          </p:cNvSpPr>
          <p:nvPr>
            <p:ph type="subTitle" idx="1"/>
          </p:nvPr>
        </p:nvSpPr>
        <p:spPr>
          <a:xfrm>
            <a:off x="1371600" y="3381840"/>
            <a:ext cx="6400800" cy="847260"/>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7" name="Picture 6" descr="CT_Journey_L_8.png"/>
          <p:cNvPicPr>
            <a:picLocks noChangeAspect="1"/>
          </p:cNvPicPr>
          <p:nvPr userDrawn="1"/>
        </p:nvPicPr>
        <p:blipFill>
          <a:blip r:embed="rId2" cstate="print"/>
          <a:stretch>
            <a:fillRect/>
          </a:stretch>
        </p:blipFill>
        <p:spPr>
          <a:xfrm>
            <a:off x="0" y="0"/>
            <a:ext cx="4930714" cy="306395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Clr>
                <a:schemeClr val="accent1"/>
              </a:buClr>
              <a:defRPr/>
            </a:lvl1pPr>
            <a:lvl2pPr>
              <a:buClr>
                <a:schemeClr val="accent6"/>
              </a:buClr>
              <a:defRPr/>
            </a:lvl2pPr>
            <a:lvl3pPr>
              <a:buClr>
                <a:schemeClr val="accent3"/>
              </a:buClr>
              <a:buFont typeface="Wingdings" pitchFamily="2" charset="2"/>
              <a:buChar char="§"/>
              <a:defRPr/>
            </a:lvl3pPr>
            <a:lvl4pPr>
              <a:buClr>
                <a:schemeClr val="tx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rmAutofit/>
          </a:bodyPr>
          <a:lstStyle>
            <a:lvl1pPr algn="l">
              <a:defRPr sz="32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200151"/>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7"/>
            <a:ext cx="4040188"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7"/>
            <a:ext cx="4041775"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p>
            <a:fld id="{42136993-F285-4289-A485-DCBFD3B4FB02}" type="slidenum">
              <a:rPr lang="en-GB" smtClean="0"/>
              <a:pPr/>
              <a:t>‹#›</a:t>
            </a:fld>
            <a:endParaRPr lang="en-GB" dirty="0"/>
          </a:p>
        </p:txBody>
      </p:sp>
      <p:sp>
        <p:nvSpPr>
          <p:cNvPr id="5" name="Slide Number Placeholder 4"/>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28" name="Picture 27" descr="CT_Community_S_8.png"/>
          <p:cNvPicPr>
            <a:picLocks noChangeAspect="1"/>
          </p:cNvPicPr>
          <p:nvPr userDrawn="1"/>
        </p:nvPicPr>
        <p:blipFill>
          <a:blip r:embed="rId2" cstate="print"/>
          <a:stretch>
            <a:fillRect/>
          </a:stretch>
        </p:blipFill>
        <p:spPr>
          <a:xfrm>
            <a:off x="971600" y="1131590"/>
            <a:ext cx="864096" cy="864096"/>
          </a:xfrm>
          <a:prstGeom prst="rect">
            <a:avLst/>
          </a:prstGeom>
        </p:spPr>
      </p:pic>
      <p:sp>
        <p:nvSpPr>
          <p:cNvPr id="29" name="TextBox 28"/>
          <p:cNvSpPr txBox="1"/>
          <p:nvPr userDrawn="1"/>
        </p:nvSpPr>
        <p:spPr>
          <a:xfrm>
            <a:off x="1115616" y="1419622"/>
            <a:ext cx="504056" cy="276999"/>
          </a:xfrm>
          <a:prstGeom prst="rect">
            <a:avLst/>
          </a:prstGeom>
          <a:noFill/>
        </p:spPr>
        <p:txBody>
          <a:bodyPr wrap="square" rtlCol="0">
            <a:spAutoFit/>
          </a:bodyPr>
          <a:lstStyle/>
          <a:p>
            <a:pPr algn="ctr"/>
            <a:r>
              <a:rPr lang="en-GB" sz="1200" dirty="0"/>
              <a:t>50%</a:t>
            </a:r>
          </a:p>
        </p:txBody>
      </p:sp>
      <p:pic>
        <p:nvPicPr>
          <p:cNvPr id="30" name="Picture 29" descr="CT_Community_S_8.png"/>
          <p:cNvPicPr>
            <a:picLocks noChangeAspect="1"/>
          </p:cNvPicPr>
          <p:nvPr userDrawn="1"/>
        </p:nvPicPr>
        <p:blipFill>
          <a:blip r:embed="rId2" cstate="print"/>
          <a:stretch>
            <a:fillRect/>
          </a:stretch>
        </p:blipFill>
        <p:spPr>
          <a:xfrm>
            <a:off x="971600" y="3147814"/>
            <a:ext cx="864096" cy="864096"/>
          </a:xfrm>
          <a:prstGeom prst="rect">
            <a:avLst/>
          </a:prstGeom>
        </p:spPr>
      </p:pic>
      <p:sp>
        <p:nvSpPr>
          <p:cNvPr id="31" name="TextBox 30"/>
          <p:cNvSpPr txBox="1"/>
          <p:nvPr userDrawn="1"/>
        </p:nvSpPr>
        <p:spPr>
          <a:xfrm>
            <a:off x="1115616" y="3435846"/>
            <a:ext cx="504056" cy="276999"/>
          </a:xfrm>
          <a:prstGeom prst="rect">
            <a:avLst/>
          </a:prstGeom>
          <a:noFill/>
        </p:spPr>
        <p:txBody>
          <a:bodyPr wrap="square" rtlCol="0">
            <a:spAutoFit/>
          </a:bodyPr>
          <a:lstStyle/>
          <a:p>
            <a:pPr algn="ctr"/>
            <a:r>
              <a:rPr lang="en-GB" sz="1200" dirty="0"/>
              <a:t>50%</a:t>
            </a:r>
          </a:p>
        </p:txBody>
      </p:sp>
      <p:pic>
        <p:nvPicPr>
          <p:cNvPr id="32" name="Picture 31" descr="CT_Community_S_8.png"/>
          <p:cNvPicPr>
            <a:picLocks noChangeAspect="1"/>
          </p:cNvPicPr>
          <p:nvPr userDrawn="1"/>
        </p:nvPicPr>
        <p:blipFill>
          <a:blip r:embed="rId2" cstate="print"/>
          <a:stretch>
            <a:fillRect/>
          </a:stretch>
        </p:blipFill>
        <p:spPr>
          <a:xfrm>
            <a:off x="971600" y="2139702"/>
            <a:ext cx="864096" cy="864096"/>
          </a:xfrm>
          <a:prstGeom prst="rect">
            <a:avLst/>
          </a:prstGeom>
        </p:spPr>
      </p:pic>
      <p:sp>
        <p:nvSpPr>
          <p:cNvPr id="33" name="TextBox 32"/>
          <p:cNvSpPr txBox="1"/>
          <p:nvPr userDrawn="1"/>
        </p:nvSpPr>
        <p:spPr>
          <a:xfrm>
            <a:off x="1115616" y="2427734"/>
            <a:ext cx="504056" cy="276999"/>
          </a:xfrm>
          <a:prstGeom prst="rect">
            <a:avLst/>
          </a:prstGeom>
          <a:noFill/>
        </p:spPr>
        <p:txBody>
          <a:bodyPr wrap="square" rtlCol="0">
            <a:spAutoFit/>
          </a:bodyPr>
          <a:lstStyle/>
          <a:p>
            <a:pPr algn="ctr"/>
            <a:r>
              <a:rPr lang="en-GB" sz="1200" dirty="0"/>
              <a:t>50%</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fld id="{42136993-F285-4289-A485-DCBFD3B4FB02}" type="slidenum">
              <a:rPr lang="en-GB" smtClean="0"/>
              <a:pPr/>
              <a:t>‹#›</a:t>
            </a:fld>
            <a:endParaRPr lang="en-GB" dirty="0"/>
          </a:p>
        </p:txBody>
      </p:sp>
      <p:sp>
        <p:nvSpPr>
          <p:cNvPr id="4" name="Slide Number Placeholder 3"/>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1923678"/>
            <a:ext cx="4968552" cy="1134126"/>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381840"/>
            <a:ext cx="6400800" cy="847260"/>
          </a:xfrm>
        </p:spPr>
        <p:txBody>
          <a:bodyPr/>
          <a:lstStyle>
            <a:lvl1pPr marL="0" indent="0" algn="l">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8" name="Picture 7" descr="CT_Journey_L_8.png"/>
          <p:cNvPicPr>
            <a:picLocks noChangeAspect="1"/>
          </p:cNvPicPr>
          <p:nvPr userDrawn="1"/>
        </p:nvPicPr>
        <p:blipFill>
          <a:blip r:embed="rId2" cstate="print"/>
          <a:stretch>
            <a:fillRect/>
          </a:stretch>
        </p:blipFill>
        <p:spPr>
          <a:xfrm>
            <a:off x="0" y="0"/>
            <a:ext cx="4930714" cy="3063955"/>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1491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277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267444"/>
          </a:xfrm>
        </p:spPr>
        <p:txBody>
          <a:bodyPr anchor="b">
            <a:noAutofit/>
          </a:bodyPr>
          <a:lstStyle>
            <a:lvl1pPr algn="l">
              <a:defRPr sz="16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3921900"/>
            <a:ext cx="5486400" cy="3240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Clr>
                <a:schemeClr val="accent1"/>
              </a:buClr>
              <a:defRPr/>
            </a:lvl1pPr>
            <a:lvl2pPr>
              <a:buClr>
                <a:schemeClr val="accent6"/>
              </a:buClr>
              <a:defRPr/>
            </a:lvl2pPr>
            <a:lvl3pPr>
              <a:buClr>
                <a:schemeClr val="accent3"/>
              </a:buClr>
              <a:buFont typeface="Wingdings" pitchFamily="2" charset="2"/>
              <a:buChar char="§"/>
              <a:defRPr/>
            </a:lvl3pPr>
            <a:lvl4pPr>
              <a:buClr>
                <a:schemeClr val="tx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819"/>
            <a:ext cx="7772400" cy="1021556"/>
          </a:xfrm>
        </p:spPr>
        <p:txBody>
          <a:bodyPr anchor="t">
            <a:normAutofit/>
          </a:bodyPr>
          <a:lstStyle>
            <a:lvl1pPr algn="l">
              <a:defRPr sz="32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1923678"/>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200151"/>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4008" y="1203598"/>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7"/>
            <a:ext cx="4040188"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7"/>
            <a:ext cx="4041775"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23" name="Picture 22" descr="CT_Community_S_8.png"/>
          <p:cNvPicPr>
            <a:picLocks noChangeAspect="1"/>
          </p:cNvPicPr>
          <p:nvPr userDrawn="1"/>
        </p:nvPicPr>
        <p:blipFill>
          <a:blip r:embed="rId2" cstate="print"/>
          <a:stretch>
            <a:fillRect/>
          </a:stretch>
        </p:blipFill>
        <p:spPr>
          <a:xfrm>
            <a:off x="971600" y="1131590"/>
            <a:ext cx="864096" cy="864096"/>
          </a:xfrm>
          <a:prstGeom prst="rect">
            <a:avLst/>
          </a:prstGeom>
        </p:spPr>
      </p:pic>
      <p:sp>
        <p:nvSpPr>
          <p:cNvPr id="2" name="Title 1"/>
          <p:cNvSpPr>
            <a:spLocks noGrp="1"/>
          </p:cNvSpPr>
          <p:nvPr>
            <p:ph type="title"/>
          </p:nvPr>
        </p:nvSpPr>
        <p:spPr/>
        <p:txBody>
          <a:body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p>
            <a:fld id="{42136993-F285-4289-A485-DCBFD3B4FB02}" type="slidenum">
              <a:rPr lang="en-GB" smtClean="0"/>
              <a:pPr/>
              <a:t>‹#›</a:t>
            </a:fld>
            <a:endParaRPr lang="en-GB" dirty="0"/>
          </a:p>
        </p:txBody>
      </p:sp>
      <p:sp>
        <p:nvSpPr>
          <p:cNvPr id="5" name="Slide Number Placeholder 4"/>
          <p:cNvSpPr>
            <a:spLocks noGrp="1"/>
          </p:cNvSpPr>
          <p:nvPr>
            <p:ph type="sldNum" sz="quarter" idx="12"/>
          </p:nvPr>
        </p:nvSpPr>
        <p:spPr/>
        <p:txBody>
          <a:bodyPr/>
          <a:lstStyle/>
          <a:p>
            <a:fld id="{9FB7CD88-510E-4852-A978-A80D78688B4F}" type="datetimeFigureOut">
              <a:rPr lang="en-GB" smtClean="0"/>
              <a:pPr/>
              <a:t>08/03/2023</a:t>
            </a:fld>
            <a:endParaRPr lang="en-GB" dirty="0"/>
          </a:p>
        </p:txBody>
      </p:sp>
      <p:sp>
        <p:nvSpPr>
          <p:cNvPr id="10" name="TextBox 9"/>
          <p:cNvSpPr txBox="1"/>
          <p:nvPr userDrawn="1"/>
        </p:nvSpPr>
        <p:spPr>
          <a:xfrm>
            <a:off x="1115616" y="1419622"/>
            <a:ext cx="504056" cy="276999"/>
          </a:xfrm>
          <a:prstGeom prst="rect">
            <a:avLst/>
          </a:prstGeom>
          <a:noFill/>
        </p:spPr>
        <p:txBody>
          <a:bodyPr wrap="square" rtlCol="0">
            <a:spAutoFit/>
          </a:bodyPr>
          <a:lstStyle/>
          <a:p>
            <a:pPr algn="ctr"/>
            <a:r>
              <a:rPr lang="en-GB" sz="1200" dirty="0"/>
              <a:t>50%</a:t>
            </a:r>
          </a:p>
        </p:txBody>
      </p:sp>
      <p:pic>
        <p:nvPicPr>
          <p:cNvPr id="24" name="Picture 23" descr="CT_Community_S_8.png"/>
          <p:cNvPicPr>
            <a:picLocks noChangeAspect="1"/>
          </p:cNvPicPr>
          <p:nvPr userDrawn="1"/>
        </p:nvPicPr>
        <p:blipFill>
          <a:blip r:embed="rId2" cstate="print"/>
          <a:stretch>
            <a:fillRect/>
          </a:stretch>
        </p:blipFill>
        <p:spPr>
          <a:xfrm>
            <a:off x="971600" y="3147814"/>
            <a:ext cx="864096" cy="864096"/>
          </a:xfrm>
          <a:prstGeom prst="rect">
            <a:avLst/>
          </a:prstGeom>
        </p:spPr>
      </p:pic>
      <p:sp>
        <p:nvSpPr>
          <p:cNvPr id="25" name="TextBox 24"/>
          <p:cNvSpPr txBox="1"/>
          <p:nvPr userDrawn="1"/>
        </p:nvSpPr>
        <p:spPr>
          <a:xfrm>
            <a:off x="1115616" y="3435846"/>
            <a:ext cx="504056" cy="276999"/>
          </a:xfrm>
          <a:prstGeom prst="rect">
            <a:avLst/>
          </a:prstGeom>
          <a:noFill/>
        </p:spPr>
        <p:txBody>
          <a:bodyPr wrap="square" rtlCol="0">
            <a:spAutoFit/>
          </a:bodyPr>
          <a:lstStyle/>
          <a:p>
            <a:pPr algn="ctr"/>
            <a:r>
              <a:rPr lang="en-GB" sz="1200" dirty="0"/>
              <a:t>50%</a:t>
            </a:r>
          </a:p>
        </p:txBody>
      </p:sp>
      <p:pic>
        <p:nvPicPr>
          <p:cNvPr id="26" name="Picture 25" descr="CT_Community_S_8.png"/>
          <p:cNvPicPr>
            <a:picLocks noChangeAspect="1"/>
          </p:cNvPicPr>
          <p:nvPr userDrawn="1"/>
        </p:nvPicPr>
        <p:blipFill>
          <a:blip r:embed="rId2" cstate="print"/>
          <a:stretch>
            <a:fillRect/>
          </a:stretch>
        </p:blipFill>
        <p:spPr>
          <a:xfrm>
            <a:off x="971600" y="2139702"/>
            <a:ext cx="864096" cy="864096"/>
          </a:xfrm>
          <a:prstGeom prst="rect">
            <a:avLst/>
          </a:prstGeom>
        </p:spPr>
      </p:pic>
      <p:sp>
        <p:nvSpPr>
          <p:cNvPr id="27" name="TextBox 26"/>
          <p:cNvSpPr txBox="1"/>
          <p:nvPr userDrawn="1"/>
        </p:nvSpPr>
        <p:spPr>
          <a:xfrm>
            <a:off x="1115616" y="2427734"/>
            <a:ext cx="504056" cy="276999"/>
          </a:xfrm>
          <a:prstGeom prst="rect">
            <a:avLst/>
          </a:prstGeom>
          <a:noFill/>
        </p:spPr>
        <p:txBody>
          <a:bodyPr wrap="square" rtlCol="0">
            <a:spAutoFit/>
          </a:bodyPr>
          <a:lstStyle/>
          <a:p>
            <a:pPr algn="ctr"/>
            <a:r>
              <a:rPr lang="en-GB" sz="1200" dirty="0"/>
              <a:t>50%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fld id="{42136993-F285-4289-A485-DCBFD3B4FB02}" type="slidenum">
              <a:rPr lang="en-GB" smtClean="0"/>
              <a:pPr/>
              <a:t>‹#›</a:t>
            </a:fld>
            <a:endParaRPr lang="en-GB" dirty="0"/>
          </a:p>
        </p:txBody>
      </p:sp>
      <p:sp>
        <p:nvSpPr>
          <p:cNvPr id="4" name="Slide Number Placeholder 3"/>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1491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277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1537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fld id="{42136993-F285-4289-A485-DCBFD3B4FB02}" type="slidenum">
              <a:rPr lang="en-GB" smtClean="0"/>
              <a:pPr/>
              <a:t>‹#›</a:t>
            </a:fld>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FB7CD88-510E-4852-A978-A80D78688B4F}" type="datetimeFigureOut">
              <a:rPr lang="en-GB" smtClean="0"/>
              <a:pPr/>
              <a:t>08/03/2023</a:t>
            </a:fld>
            <a:endParaRPr lang="en-GB" dirty="0"/>
          </a:p>
        </p:txBody>
      </p:sp>
      <p:pic>
        <p:nvPicPr>
          <p:cNvPr id="7" name="Picture 6" descr="CT_Logo_8.png"/>
          <p:cNvPicPr>
            <a:picLocks noChangeAspect="1"/>
          </p:cNvPicPr>
          <p:nvPr userDrawn="1"/>
        </p:nvPicPr>
        <p:blipFill>
          <a:blip r:embed="rId13" cstate="print"/>
          <a:stretch>
            <a:fillRect/>
          </a:stretch>
        </p:blipFill>
        <p:spPr>
          <a:xfrm>
            <a:off x="251520" y="4371950"/>
            <a:ext cx="1368152" cy="58748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9" name="Picture 8" descr="CT_Logo_8.png"/>
          <p:cNvPicPr>
            <a:picLocks noChangeAspect="1"/>
          </p:cNvPicPr>
          <p:nvPr userDrawn="1"/>
        </p:nvPicPr>
        <p:blipFill>
          <a:blip r:embed="rId12" cstate="print"/>
          <a:stretch>
            <a:fillRect/>
          </a:stretch>
        </p:blipFill>
        <p:spPr>
          <a:xfrm>
            <a:off x="264354" y="4371950"/>
            <a:ext cx="1355318" cy="581976"/>
          </a:xfrm>
          <a:prstGeom prst="rect">
            <a:avLst/>
          </a:prstGeom>
        </p:spPr>
      </p:pic>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1537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fld id="{42136993-F285-4289-A485-DCBFD3B4FB02}" type="slidenum">
              <a:rPr lang="en-GB" smtClean="0"/>
              <a:pPr/>
              <a:t>‹#›</a:t>
            </a:fld>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FB7CD88-510E-4852-A978-A80D78688B4F}" type="datetimeFigureOut">
              <a:rPr lang="en-GB" smtClean="0"/>
              <a:pPr/>
              <a:t>08/03/2023</a:t>
            </a:fld>
            <a:endParaRPr lang="en-GB" dirty="0"/>
          </a:p>
        </p:txBody>
      </p:sp>
    </p:spTree>
  </p:cSld>
  <p:clrMap bg1="dk1" tx1="lt1" bg2="dk2" tx2="lt2" accent1="accent1" accent2="accent2" accent3="accent3" accent4="accent4" accent5="accent5" accent6="accent6" hlink="hlink" folHlink="folHlink"/>
  <p:sldLayoutIdLst>
    <p:sldLayoutId id="2147483660" r:id="rId1"/>
    <p:sldLayoutId id="214748367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cranfieldtrust.org/pages/vhdifferentwaystovolunte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Cranfield Trust</a:t>
            </a:r>
          </a:p>
        </p:txBody>
      </p:sp>
      <p:sp>
        <p:nvSpPr>
          <p:cNvPr id="3" name="Subtitle 2"/>
          <p:cNvSpPr>
            <a:spLocks noGrp="1"/>
          </p:cNvSpPr>
          <p:nvPr>
            <p:ph type="subTitle" idx="1"/>
          </p:nvPr>
        </p:nvSpPr>
        <p:spPr/>
        <p:txBody>
          <a:bodyPr>
            <a:normAutofit/>
          </a:bodyPr>
          <a:lstStyle/>
          <a:p>
            <a:r>
              <a:rPr lang="en-GB" sz="4000" dirty="0"/>
              <a:t>Management Consultancy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Consultancy</a:t>
            </a:r>
          </a:p>
        </p:txBody>
      </p:sp>
      <p:sp>
        <p:nvSpPr>
          <p:cNvPr id="3" name="Content Placeholder 2"/>
          <p:cNvSpPr>
            <a:spLocks noGrp="1"/>
          </p:cNvSpPr>
          <p:nvPr>
            <p:ph idx="1"/>
          </p:nvPr>
        </p:nvSpPr>
        <p:spPr/>
        <p:txBody>
          <a:bodyPr>
            <a:normAutofit fontScale="55000" lnSpcReduction="20000"/>
          </a:bodyPr>
          <a:lstStyle/>
          <a:p>
            <a:pPr>
              <a:spcAft>
                <a:spcPts val="600"/>
              </a:spcAft>
              <a:defRPr/>
            </a:pPr>
            <a:r>
              <a:rPr lang="en-US" dirty="0">
                <a:solidFill>
                  <a:srgbClr val="203864"/>
                </a:solidFill>
                <a:cs typeface="Calibri" panose="020F0502020204030204" pitchFamily="34" charset="0"/>
              </a:rPr>
              <a:t>Cranfield Trust Management Consultancy is a </a:t>
            </a:r>
            <a:r>
              <a:rPr lang="en-US" dirty="0">
                <a:solidFill>
                  <a:schemeClr val="accent1"/>
                </a:solidFill>
                <a:cs typeface="Calibri" panose="020F0502020204030204" pitchFamily="34" charset="0"/>
              </a:rPr>
              <a:t>free service to eligible charities </a:t>
            </a:r>
            <a:r>
              <a:rPr lang="en-US" dirty="0">
                <a:solidFill>
                  <a:srgbClr val="203864"/>
                </a:solidFill>
                <a:cs typeface="Calibri" panose="020F0502020204030204" pitchFamily="34" charset="0"/>
              </a:rPr>
              <a:t>that matches the skills of a volunteer consultant to help the charity </a:t>
            </a:r>
            <a:r>
              <a:rPr lang="en-US" dirty="0">
                <a:solidFill>
                  <a:schemeClr val="accent1"/>
                </a:solidFill>
                <a:cs typeface="Calibri" panose="020F0502020204030204" pitchFamily="34" charset="0"/>
              </a:rPr>
              <a:t>solve an </a:t>
            </a:r>
            <a:r>
              <a:rPr lang="en-GB" dirty="0">
                <a:solidFill>
                  <a:schemeClr val="accent1"/>
                </a:solidFill>
                <a:cs typeface="Calibri" panose="020F0502020204030204" pitchFamily="34" charset="0"/>
              </a:rPr>
              <a:t>organisational</a:t>
            </a:r>
            <a:r>
              <a:rPr lang="en-US" dirty="0">
                <a:solidFill>
                  <a:schemeClr val="accent1"/>
                </a:solidFill>
                <a:cs typeface="Calibri" panose="020F0502020204030204" pitchFamily="34" charset="0"/>
              </a:rPr>
              <a:t> problem</a:t>
            </a:r>
          </a:p>
          <a:p>
            <a:pPr>
              <a:spcAft>
                <a:spcPts val="600"/>
              </a:spcAft>
              <a:defRPr/>
            </a:pPr>
            <a:r>
              <a:rPr lang="en-US" dirty="0">
                <a:solidFill>
                  <a:srgbClr val="203864"/>
                </a:solidFill>
                <a:cs typeface="Calibri" panose="020F0502020204030204" pitchFamily="34" charset="0"/>
              </a:rPr>
              <a:t>It </a:t>
            </a:r>
            <a:r>
              <a:rPr lang="en-US" dirty="0">
                <a:solidFill>
                  <a:schemeClr val="accent1"/>
                </a:solidFill>
                <a:cs typeface="Calibri" panose="020F0502020204030204" pitchFamily="34" charset="0"/>
              </a:rPr>
              <a:t>is wide ranging</a:t>
            </a:r>
            <a:r>
              <a:rPr lang="en-US" dirty="0">
                <a:solidFill>
                  <a:srgbClr val="FF0000"/>
                </a:solidFill>
                <a:cs typeface="Calibri" panose="020F0502020204030204" pitchFamily="34" charset="0"/>
              </a:rPr>
              <a:t>. </a:t>
            </a:r>
            <a:r>
              <a:rPr lang="en-US" dirty="0">
                <a:solidFill>
                  <a:srgbClr val="203864"/>
                </a:solidFill>
                <a:cs typeface="Calibri" panose="020F0502020204030204" pitchFamily="34" charset="0"/>
              </a:rPr>
              <a:t>Projects can cover topics such as strategy, finance and business planning, marketing or strengthening governance and operations.</a:t>
            </a:r>
          </a:p>
          <a:p>
            <a:pPr>
              <a:spcAft>
                <a:spcPts val="600"/>
              </a:spcAft>
              <a:defRPr/>
            </a:pPr>
            <a:r>
              <a:rPr lang="en-US" dirty="0">
                <a:solidFill>
                  <a:srgbClr val="203864"/>
                </a:solidFill>
                <a:cs typeface="Calibri" panose="020F0502020204030204" pitchFamily="34" charset="0"/>
              </a:rPr>
              <a:t>It offers a great </a:t>
            </a:r>
            <a:r>
              <a:rPr lang="en-US" dirty="0">
                <a:solidFill>
                  <a:schemeClr val="accent1"/>
                </a:solidFill>
                <a:cs typeface="Calibri" panose="020F0502020204030204" pitchFamily="34" charset="0"/>
              </a:rPr>
              <a:t>self-development </a:t>
            </a:r>
            <a:r>
              <a:rPr lang="en-US" dirty="0">
                <a:solidFill>
                  <a:srgbClr val="203864"/>
                </a:solidFill>
                <a:cs typeface="Calibri" panose="020F0502020204030204" pitchFamily="34" charset="0"/>
              </a:rPr>
              <a:t>opportunity to use your skills, experience and impartiality to help charities solve issues with impact! </a:t>
            </a:r>
          </a:p>
          <a:p>
            <a:endParaRPr lang="en-GB" sz="2000" i="1" dirty="0">
              <a:solidFill>
                <a:srgbClr val="4C4C4C"/>
              </a:solidFill>
              <a:cs typeface="Calibri" panose="020F0502020204030204" pitchFamily="34" charset="0"/>
            </a:endParaRPr>
          </a:p>
          <a:p>
            <a:pPr marL="0" indent="0">
              <a:buNone/>
            </a:pPr>
            <a:r>
              <a:rPr lang="en-GB" i="1" dirty="0">
                <a:solidFill>
                  <a:schemeClr val="accent1"/>
                </a:solidFill>
                <a:cs typeface="Calibri" panose="020F0502020204030204" pitchFamily="34" charset="0"/>
              </a:rPr>
              <a:t>"We are hugely grateful for support from Cranfield Trust who paired us with an experienced and knowledgeable volunteer consultant. The ability to bounce ideas with an impartial expert adviser really helped us to think outside the box and helped us to improve our strategic planning</a:t>
            </a:r>
            <a:r>
              <a:rPr lang="en-GB" i="1" dirty="0">
                <a:solidFill>
                  <a:schemeClr val="accent1"/>
                </a:solidFill>
              </a:rPr>
              <a:t>." Charity leader     </a:t>
            </a:r>
            <a:r>
              <a:rPr lang="en-GB" i="1" dirty="0">
                <a:solidFill>
                  <a:srgbClr val="F39200"/>
                </a:solidFill>
              </a:rPr>
              <a:t> </a:t>
            </a:r>
            <a:r>
              <a:rPr lang="en-GB" i="1" dirty="0">
                <a:solidFill>
                  <a:srgbClr val="F39200"/>
                </a:solidFill>
                <a:latin typeface="Open Sans" panose="020B0606030504020204" pitchFamily="34" charset="0"/>
              </a:rPr>
              <a:t>  </a:t>
            </a:r>
          </a:p>
          <a:p>
            <a:pPr marL="457200" lvl="1" indent="0">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Being a </a:t>
            </a:r>
            <a:r>
              <a:rPr lang="en-GB" dirty="0">
                <a:solidFill>
                  <a:schemeClr val="accent1"/>
                </a:solidFill>
              </a:rPr>
              <a:t>consultant volunteer</a:t>
            </a:r>
          </a:p>
        </p:txBody>
      </p:sp>
      <p:sp>
        <p:nvSpPr>
          <p:cNvPr id="3" name="Content Placeholder 2"/>
          <p:cNvSpPr>
            <a:spLocks noGrp="1"/>
          </p:cNvSpPr>
          <p:nvPr>
            <p:ph idx="1"/>
          </p:nvPr>
        </p:nvSpPr>
        <p:spPr/>
        <p:txBody>
          <a:bodyPr>
            <a:normAutofit fontScale="40000" lnSpcReduction="20000"/>
          </a:bodyPr>
          <a:lstStyle/>
          <a:p>
            <a:pPr>
              <a:spcAft>
                <a:spcPts val="600"/>
              </a:spcAft>
              <a:defRPr/>
            </a:pPr>
            <a:r>
              <a:rPr lang="en-US" sz="3800" dirty="0">
                <a:solidFill>
                  <a:srgbClr val="203864"/>
                </a:solidFill>
                <a:cs typeface="Calibri" panose="020F0502020204030204" pitchFamily="34" charset="0"/>
              </a:rPr>
              <a:t>As a consultant volunteer you would:</a:t>
            </a:r>
          </a:p>
          <a:p>
            <a:pPr marL="800100" lvl="1" indent="-342900">
              <a:spcAft>
                <a:spcPts val="600"/>
              </a:spcAft>
              <a:buFont typeface="Wingdings" panose="05000000000000000000" pitchFamily="2" charset="2"/>
              <a:buChar char="ü"/>
              <a:defRPr/>
            </a:pPr>
            <a:r>
              <a:rPr lang="en-US" sz="3800" dirty="0">
                <a:solidFill>
                  <a:srgbClr val="203864"/>
                </a:solidFill>
                <a:cs typeface="Calibri" panose="020F0502020204030204" pitchFamily="34" charset="0"/>
              </a:rPr>
              <a:t>Act as a ‘critical friend’ to your charity</a:t>
            </a:r>
          </a:p>
          <a:p>
            <a:pPr marL="800100" lvl="1" indent="-342900">
              <a:spcAft>
                <a:spcPts val="600"/>
              </a:spcAft>
              <a:buFont typeface="Wingdings" panose="05000000000000000000" pitchFamily="2" charset="2"/>
              <a:buChar char="ü"/>
              <a:defRPr/>
            </a:pPr>
            <a:r>
              <a:rPr lang="en-US" sz="3800" dirty="0">
                <a:solidFill>
                  <a:srgbClr val="203864"/>
                </a:solidFill>
                <a:cs typeface="Calibri" panose="020F0502020204030204" pitchFamily="34" charset="0"/>
              </a:rPr>
              <a:t>Work collaboratively with your charity and challenge them constructively to help keep them on track and deliver a result</a:t>
            </a:r>
          </a:p>
          <a:p>
            <a:pPr marL="800100" lvl="1" indent="-342900">
              <a:spcAft>
                <a:spcPts val="600"/>
              </a:spcAft>
              <a:buFont typeface="Wingdings" panose="05000000000000000000" pitchFamily="2" charset="2"/>
              <a:buChar char="ü"/>
              <a:defRPr/>
            </a:pPr>
            <a:r>
              <a:rPr lang="en-US" sz="3800" dirty="0">
                <a:solidFill>
                  <a:srgbClr val="203864"/>
                </a:solidFill>
                <a:cs typeface="Calibri" panose="020F0502020204030204" pitchFamily="34" charset="0"/>
              </a:rPr>
              <a:t>Bring your wealth of experience and insights to bear on their issue</a:t>
            </a:r>
          </a:p>
          <a:p>
            <a:pPr>
              <a:spcAft>
                <a:spcPts val="600"/>
              </a:spcAft>
              <a:defRPr/>
            </a:pPr>
            <a:r>
              <a:rPr lang="en-US" sz="3800" dirty="0">
                <a:solidFill>
                  <a:srgbClr val="203864"/>
                </a:solidFill>
                <a:cs typeface="Calibri" panose="020F0502020204030204" pitchFamily="34" charset="0"/>
              </a:rPr>
              <a:t>We would need a reasonable time commitment – </a:t>
            </a:r>
            <a:r>
              <a:rPr lang="en-US" sz="3800" dirty="0" err="1">
                <a:solidFill>
                  <a:srgbClr val="203864"/>
                </a:solidFill>
                <a:cs typeface="Calibri" panose="020F0502020204030204" pitchFamily="34" charset="0"/>
              </a:rPr>
              <a:t>approx</a:t>
            </a:r>
            <a:r>
              <a:rPr lang="en-US" sz="3800" dirty="0">
                <a:solidFill>
                  <a:srgbClr val="203864"/>
                </a:solidFill>
                <a:cs typeface="Calibri" panose="020F0502020204030204" pitchFamily="34" charset="0"/>
              </a:rPr>
              <a:t> 4 days over the duration of a 6-month project</a:t>
            </a:r>
          </a:p>
          <a:p>
            <a:pPr>
              <a:spcAft>
                <a:spcPts val="600"/>
              </a:spcAft>
              <a:defRPr/>
            </a:pPr>
            <a:r>
              <a:rPr lang="en-US" sz="3800" dirty="0">
                <a:solidFill>
                  <a:srgbClr val="203864"/>
                </a:solidFill>
                <a:cs typeface="Calibri" panose="020F0502020204030204" pitchFamily="34" charset="0"/>
              </a:rPr>
              <a:t>You will be fully supported by your Cranfield Trust Project Manager throughout the duration of the project. The project manager is skilled and equipped to help you deliver a successful project and guide you to resources that will help you during the project </a:t>
            </a:r>
          </a:p>
          <a:p>
            <a:endParaRPr lang="en-GB" sz="2000" i="1" dirty="0">
              <a:solidFill>
                <a:srgbClr val="4C4C4C"/>
              </a:solidFill>
              <a:cs typeface="Calibri" panose="020F0502020204030204" pitchFamily="34" charset="0"/>
            </a:endParaRPr>
          </a:p>
          <a:p>
            <a:pPr marL="457200" lvl="1" indent="0">
              <a:buNone/>
            </a:pPr>
            <a:endParaRPr lang="en-GB" dirty="0"/>
          </a:p>
        </p:txBody>
      </p:sp>
    </p:spTree>
    <p:extLst>
      <p:ext uri="{BB962C8B-B14F-4D97-AF65-F5344CB8AC3E}">
        <p14:creationId xmlns:p14="http://schemas.microsoft.com/office/powerpoint/2010/main" val="204937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it like </a:t>
            </a:r>
            <a:r>
              <a:rPr lang="en-GB" dirty="0">
                <a:solidFill>
                  <a:schemeClr val="accent1"/>
                </a:solidFill>
              </a:rPr>
              <a:t>volunteering</a:t>
            </a:r>
            <a:r>
              <a:rPr lang="en-GB" dirty="0"/>
              <a:t> for us?</a:t>
            </a:r>
          </a:p>
        </p:txBody>
      </p:sp>
      <p:sp>
        <p:nvSpPr>
          <p:cNvPr id="3" name="Content Placeholder 2"/>
          <p:cNvSpPr>
            <a:spLocks noGrp="1"/>
          </p:cNvSpPr>
          <p:nvPr>
            <p:ph idx="1"/>
          </p:nvPr>
        </p:nvSpPr>
        <p:spPr/>
        <p:txBody>
          <a:bodyPr>
            <a:normAutofit fontScale="32500" lnSpcReduction="20000"/>
          </a:bodyPr>
          <a:lstStyle/>
          <a:p>
            <a:pPr marL="0" indent="0">
              <a:buNone/>
            </a:pPr>
            <a:endParaRPr lang="en-GB" sz="2000" i="1" dirty="0">
              <a:solidFill>
                <a:srgbClr val="4C4C4C"/>
              </a:solidFill>
              <a:cs typeface="Calibri" panose="020F0502020204030204" pitchFamily="34" charset="0"/>
            </a:endParaRPr>
          </a:p>
          <a:p>
            <a:pPr marL="0" indent="0">
              <a:spcAft>
                <a:spcPts val="600"/>
              </a:spcAft>
              <a:buNone/>
              <a:defRPr/>
            </a:pPr>
            <a:r>
              <a:rPr lang="en-GB" sz="5500" dirty="0">
                <a:solidFill>
                  <a:srgbClr val="203864"/>
                </a:solidFill>
              </a:rPr>
              <a:t>“I could tell you all about the many benefits of working with Cranfield Trust.  </a:t>
            </a:r>
          </a:p>
          <a:p>
            <a:pPr marL="0" indent="0">
              <a:spcAft>
                <a:spcPts val="600"/>
              </a:spcAft>
              <a:buNone/>
              <a:defRPr/>
            </a:pPr>
            <a:r>
              <a:rPr lang="en-GB" sz="5500" dirty="0">
                <a:solidFill>
                  <a:srgbClr val="203864"/>
                </a:solidFill>
              </a:rPr>
              <a:t>Spending time with the </a:t>
            </a:r>
            <a:r>
              <a:rPr lang="en-GB" sz="5500" dirty="0">
                <a:solidFill>
                  <a:schemeClr val="accent1"/>
                </a:solidFill>
              </a:rPr>
              <a:t>amazing people </a:t>
            </a:r>
            <a:r>
              <a:rPr lang="en-GB" sz="5500" dirty="0">
                <a:solidFill>
                  <a:srgbClr val="203864"/>
                </a:solidFill>
              </a:rPr>
              <a:t>that lead and run the charities we work with.  </a:t>
            </a:r>
          </a:p>
          <a:p>
            <a:pPr marL="0" indent="0">
              <a:spcAft>
                <a:spcPts val="600"/>
              </a:spcAft>
              <a:buNone/>
              <a:defRPr/>
            </a:pPr>
            <a:r>
              <a:rPr lang="en-GB" sz="5500" dirty="0">
                <a:solidFill>
                  <a:srgbClr val="203864"/>
                </a:solidFill>
              </a:rPr>
              <a:t>The opportunity to </a:t>
            </a:r>
            <a:r>
              <a:rPr lang="en-GB" sz="5500" dirty="0">
                <a:solidFill>
                  <a:schemeClr val="accent1"/>
                </a:solidFill>
              </a:rPr>
              <a:t>learn new things </a:t>
            </a:r>
            <a:r>
              <a:rPr lang="en-GB" sz="5500" dirty="0">
                <a:solidFill>
                  <a:srgbClr val="203864"/>
                </a:solidFill>
              </a:rPr>
              <a:t>on every project that will benefit you personally and professionally.  </a:t>
            </a:r>
          </a:p>
          <a:p>
            <a:pPr marL="0" indent="0">
              <a:spcAft>
                <a:spcPts val="600"/>
              </a:spcAft>
              <a:buNone/>
              <a:defRPr/>
            </a:pPr>
            <a:r>
              <a:rPr lang="en-GB" sz="5500" dirty="0">
                <a:solidFill>
                  <a:srgbClr val="203864"/>
                </a:solidFill>
              </a:rPr>
              <a:t>The great feeling you get when you know you have </a:t>
            </a:r>
            <a:r>
              <a:rPr lang="en-GB" sz="5500" dirty="0">
                <a:solidFill>
                  <a:schemeClr val="accent1"/>
                </a:solidFill>
              </a:rPr>
              <a:t>made a difference</a:t>
            </a:r>
            <a:r>
              <a:rPr lang="en-GB" sz="5500" dirty="0">
                <a:solidFill>
                  <a:srgbClr val="203864"/>
                </a:solidFill>
              </a:rPr>
              <a:t>.”  </a:t>
            </a:r>
          </a:p>
          <a:p>
            <a:pPr marL="0" indent="0">
              <a:spcAft>
                <a:spcPts val="600"/>
              </a:spcAft>
              <a:buNone/>
              <a:defRPr/>
            </a:pPr>
            <a:r>
              <a:rPr lang="en-GB" sz="5500" dirty="0">
                <a:solidFill>
                  <a:srgbClr val="203864"/>
                </a:solidFill>
              </a:rPr>
              <a:t>Cranfield Trust Volunteer</a:t>
            </a:r>
          </a:p>
          <a:p>
            <a:pPr marL="0" indent="0">
              <a:buNone/>
            </a:pPr>
            <a:r>
              <a:rPr lang="en-GB" i="1" dirty="0">
                <a:solidFill>
                  <a:srgbClr val="F39200"/>
                </a:solidFill>
                <a:latin typeface="Open Sans" panose="020B0606030504020204" pitchFamily="34" charset="0"/>
              </a:rPr>
              <a:t> </a:t>
            </a:r>
          </a:p>
          <a:p>
            <a:pPr marL="457200" lvl="1" indent="0">
              <a:buNone/>
            </a:pPr>
            <a:endParaRPr lang="en-GB" dirty="0"/>
          </a:p>
        </p:txBody>
      </p:sp>
    </p:spTree>
    <p:extLst>
      <p:ext uri="{BB962C8B-B14F-4D97-AF65-F5344CB8AC3E}">
        <p14:creationId xmlns:p14="http://schemas.microsoft.com/office/powerpoint/2010/main" val="1519639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 part of something </a:t>
            </a:r>
            <a:r>
              <a:rPr lang="en-GB" dirty="0">
                <a:solidFill>
                  <a:schemeClr val="accent1"/>
                </a:solidFill>
              </a:rPr>
              <a:t>big</a:t>
            </a:r>
          </a:p>
        </p:txBody>
      </p:sp>
      <p:sp>
        <p:nvSpPr>
          <p:cNvPr id="3" name="Content Placeholder 2"/>
          <p:cNvSpPr>
            <a:spLocks noGrp="1"/>
          </p:cNvSpPr>
          <p:nvPr>
            <p:ph idx="1"/>
          </p:nvPr>
        </p:nvSpPr>
        <p:spPr/>
        <p:txBody>
          <a:bodyPr>
            <a:normAutofit fontScale="70000" lnSpcReduction="20000"/>
          </a:bodyPr>
          <a:lstStyle/>
          <a:p>
            <a:pPr marL="0" indent="0">
              <a:spcAft>
                <a:spcPts val="600"/>
              </a:spcAft>
              <a:buNone/>
              <a:defRPr/>
            </a:pPr>
            <a:r>
              <a:rPr lang="en-US" dirty="0">
                <a:solidFill>
                  <a:srgbClr val="203864"/>
                </a:solidFill>
                <a:cs typeface="Calibri" panose="020F0502020204030204" pitchFamily="34" charset="0"/>
              </a:rPr>
              <a:t>In 2020/21:</a:t>
            </a:r>
          </a:p>
          <a:p>
            <a:pPr>
              <a:spcAft>
                <a:spcPts val="600"/>
              </a:spcAft>
              <a:defRPr/>
            </a:pPr>
            <a:r>
              <a:rPr lang="en-US" dirty="0">
                <a:solidFill>
                  <a:srgbClr val="203864"/>
                </a:solidFill>
                <a:cs typeface="Calibri" panose="020F0502020204030204" pitchFamily="34" charset="0"/>
              </a:rPr>
              <a:t>We serviced </a:t>
            </a:r>
            <a:r>
              <a:rPr lang="en-US" dirty="0">
                <a:solidFill>
                  <a:schemeClr val="accent1"/>
                </a:solidFill>
                <a:cs typeface="Calibri" panose="020F0502020204030204" pitchFamily="34" charset="0"/>
              </a:rPr>
              <a:t>447 management consultancy projects</a:t>
            </a:r>
          </a:p>
          <a:p>
            <a:pPr>
              <a:spcAft>
                <a:spcPts val="600"/>
              </a:spcAft>
              <a:defRPr/>
            </a:pPr>
            <a:r>
              <a:rPr lang="en-US" dirty="0">
                <a:solidFill>
                  <a:srgbClr val="203864"/>
                </a:solidFill>
                <a:cs typeface="Calibri" panose="020F0502020204030204" pitchFamily="34" charset="0"/>
              </a:rPr>
              <a:t>We delivered a </a:t>
            </a:r>
            <a:r>
              <a:rPr lang="en-US" dirty="0">
                <a:solidFill>
                  <a:schemeClr val="accent1"/>
                </a:solidFill>
                <a:cs typeface="Calibri" panose="020F0502020204030204" pitchFamily="34" charset="0"/>
              </a:rPr>
              <a:t>market value of services of £2.3M </a:t>
            </a:r>
            <a:r>
              <a:rPr lang="en-US" dirty="0">
                <a:solidFill>
                  <a:srgbClr val="203864"/>
                </a:solidFill>
                <a:cs typeface="Calibri" panose="020F0502020204030204" pitchFamily="34" charset="0"/>
              </a:rPr>
              <a:t>to the charity sector</a:t>
            </a:r>
          </a:p>
          <a:p>
            <a:pPr>
              <a:spcAft>
                <a:spcPts val="600"/>
              </a:spcAft>
              <a:defRPr/>
            </a:pPr>
            <a:r>
              <a:rPr lang="en-US" dirty="0">
                <a:solidFill>
                  <a:schemeClr val="accent1"/>
                </a:solidFill>
                <a:cs typeface="Calibri" panose="020F0502020204030204" pitchFamily="34" charset="0"/>
              </a:rPr>
              <a:t>100% </a:t>
            </a:r>
            <a:r>
              <a:rPr lang="en-US" dirty="0">
                <a:solidFill>
                  <a:srgbClr val="203864"/>
                </a:solidFill>
                <a:cs typeface="Calibri" panose="020F0502020204030204" pitchFamily="34" charset="0"/>
              </a:rPr>
              <a:t>of the charities we worked with recommend us</a:t>
            </a:r>
          </a:p>
          <a:p>
            <a:pPr>
              <a:spcAft>
                <a:spcPts val="600"/>
              </a:spcAft>
              <a:defRPr/>
            </a:pPr>
            <a:r>
              <a:rPr lang="en-US" dirty="0">
                <a:solidFill>
                  <a:schemeClr val="accent1"/>
                </a:solidFill>
                <a:cs typeface="Calibri" panose="020F0502020204030204" pitchFamily="34" charset="0"/>
              </a:rPr>
              <a:t>90% </a:t>
            </a:r>
            <a:r>
              <a:rPr lang="en-US" dirty="0">
                <a:solidFill>
                  <a:srgbClr val="203864"/>
                </a:solidFill>
                <a:cs typeface="Calibri" panose="020F0502020204030204" pitchFamily="34" charset="0"/>
              </a:rPr>
              <a:t>of volunteers would recommend volunteering to a friend</a:t>
            </a:r>
          </a:p>
          <a:p>
            <a:pPr marL="0" indent="0">
              <a:buNone/>
            </a:pPr>
            <a:r>
              <a:rPr lang="en-GB" i="1" dirty="0">
                <a:solidFill>
                  <a:schemeClr val="accent1"/>
                </a:solidFill>
              </a:rPr>
              <a:t> </a:t>
            </a:r>
            <a:r>
              <a:rPr lang="en-GB" i="1" dirty="0">
                <a:solidFill>
                  <a:srgbClr val="F39200"/>
                </a:solidFill>
              </a:rPr>
              <a:t> </a:t>
            </a:r>
            <a:r>
              <a:rPr lang="en-GB" i="1" dirty="0">
                <a:solidFill>
                  <a:srgbClr val="F39200"/>
                </a:solidFill>
                <a:latin typeface="Open Sans" panose="020B0606030504020204" pitchFamily="34" charset="0"/>
              </a:rPr>
              <a:t>  </a:t>
            </a:r>
          </a:p>
          <a:p>
            <a:pPr marL="457200" lvl="1" indent="0">
              <a:buNone/>
            </a:pPr>
            <a:endParaRPr lang="en-GB" dirty="0"/>
          </a:p>
        </p:txBody>
      </p:sp>
    </p:spTree>
    <p:extLst>
      <p:ext uri="{BB962C8B-B14F-4D97-AF65-F5344CB8AC3E}">
        <p14:creationId xmlns:p14="http://schemas.microsoft.com/office/powerpoint/2010/main" val="201373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Giving something </a:t>
            </a:r>
            <a:r>
              <a:rPr lang="en-GB" dirty="0">
                <a:solidFill>
                  <a:schemeClr val="accent1"/>
                </a:solidFill>
              </a:rPr>
              <a:t>back</a:t>
            </a:r>
          </a:p>
        </p:txBody>
      </p:sp>
      <p:sp>
        <p:nvSpPr>
          <p:cNvPr id="3" name="Content Placeholder 2"/>
          <p:cNvSpPr>
            <a:spLocks noGrp="1"/>
          </p:cNvSpPr>
          <p:nvPr>
            <p:ph idx="1"/>
          </p:nvPr>
        </p:nvSpPr>
        <p:spPr>
          <a:xfrm>
            <a:off x="457200" y="1200151"/>
            <a:ext cx="8003232" cy="2523727"/>
          </a:xfrm>
        </p:spPr>
        <p:txBody>
          <a:bodyPr>
            <a:normAutofit fontScale="25000" lnSpcReduction="20000"/>
          </a:bodyPr>
          <a:lstStyle/>
          <a:p>
            <a:pPr marL="0" indent="0">
              <a:buNone/>
            </a:pPr>
            <a:r>
              <a:rPr lang="en-GB" sz="6400" dirty="0">
                <a:solidFill>
                  <a:srgbClr val="203864"/>
                </a:solidFill>
                <a:cs typeface="Calibri" panose="020F0502020204030204" pitchFamily="34" charset="0"/>
              </a:rPr>
              <a:t>“Volunteering for the Cranfield Trust has been a great way for me to give something back to my local community in South Wales. My professional skills would otherwise be unaffordable for the charity, and I know that what I do will make more of an impact than helping in a more general way.</a:t>
            </a:r>
            <a:br>
              <a:rPr lang="en-GB" sz="6400" dirty="0">
                <a:solidFill>
                  <a:srgbClr val="203864"/>
                </a:solidFill>
                <a:cs typeface="Calibri" panose="020F0502020204030204" pitchFamily="34" charset="0"/>
              </a:rPr>
            </a:br>
            <a:endParaRPr lang="en-GB" sz="6400" dirty="0">
              <a:solidFill>
                <a:srgbClr val="203864"/>
              </a:solidFill>
              <a:cs typeface="Calibri" panose="020F0502020204030204" pitchFamily="34" charset="0"/>
            </a:endParaRPr>
          </a:p>
          <a:p>
            <a:pPr marL="0" indent="0">
              <a:buNone/>
            </a:pPr>
            <a:r>
              <a:rPr lang="en-GB" sz="6400" dirty="0">
                <a:solidFill>
                  <a:srgbClr val="203864"/>
                </a:solidFill>
                <a:cs typeface="Calibri" panose="020F0502020204030204" pitchFamily="34" charset="0"/>
              </a:rPr>
              <a:t>The experience has allowed me to meet a more diverse range of people than I generally meet and allowed me to get a better understanding of the challenges many people face. Moving away from my ‘bubble’ can be uncomfortable, but I’ve learned an enormous amount.</a:t>
            </a:r>
            <a:br>
              <a:rPr lang="en-GB" sz="6400" dirty="0">
                <a:solidFill>
                  <a:srgbClr val="203864"/>
                </a:solidFill>
                <a:cs typeface="Calibri" panose="020F0502020204030204" pitchFamily="34" charset="0"/>
              </a:rPr>
            </a:br>
            <a:br>
              <a:rPr lang="en-GB" sz="6400" dirty="0">
                <a:solidFill>
                  <a:srgbClr val="203864"/>
                </a:solidFill>
                <a:cs typeface="Calibri" panose="020F0502020204030204" pitchFamily="34" charset="0"/>
              </a:rPr>
            </a:br>
            <a:r>
              <a:rPr lang="en-GB" sz="6400" dirty="0">
                <a:solidFill>
                  <a:srgbClr val="203864"/>
                </a:solidFill>
                <a:cs typeface="Calibri" panose="020F0502020204030204" pitchFamily="34" charset="0"/>
              </a:rPr>
              <a:t>I would encourage you to get involved and offer up your hard-won expertise along with your time. Many charities cannot afford to have access to professional help and welcome any offer with open arms. The Cranfield Trust offers an opportunity to give charities a targeted boost when they need it most. I’ve only been able to offer up a small amount of my time, but I know that it’s made a genuine impact.”</a:t>
            </a:r>
          </a:p>
          <a:p>
            <a:pPr marL="457200" lvl="1" indent="0">
              <a:buNone/>
            </a:pPr>
            <a:endParaRPr lang="en-GB" dirty="0"/>
          </a:p>
        </p:txBody>
      </p:sp>
    </p:spTree>
    <p:extLst>
      <p:ext uri="{BB962C8B-B14F-4D97-AF65-F5344CB8AC3E}">
        <p14:creationId xmlns:p14="http://schemas.microsoft.com/office/powerpoint/2010/main" val="410022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857250"/>
          </a:xfrm>
        </p:spPr>
        <p:txBody>
          <a:bodyPr>
            <a:normAutofit fontScale="90000"/>
          </a:bodyPr>
          <a:lstStyle/>
          <a:p>
            <a:r>
              <a:rPr lang="en-GB" dirty="0"/>
              <a:t>With your help, we can continue to support thousands of charities</a:t>
            </a:r>
          </a:p>
        </p:txBody>
      </p:sp>
      <p:sp>
        <p:nvSpPr>
          <p:cNvPr id="3" name="Content Placeholder 2"/>
          <p:cNvSpPr>
            <a:spLocks noGrp="1"/>
          </p:cNvSpPr>
          <p:nvPr>
            <p:ph idx="1"/>
          </p:nvPr>
        </p:nvSpPr>
        <p:spPr>
          <a:xfrm>
            <a:off x="457200" y="1707654"/>
            <a:ext cx="8229600" cy="3153798"/>
          </a:xfrm>
        </p:spPr>
        <p:txBody>
          <a:bodyPr>
            <a:normAutofit fontScale="55000" lnSpcReduction="20000"/>
          </a:bodyPr>
          <a:lstStyle/>
          <a:p>
            <a:pPr marL="457200" indent="-457200">
              <a:spcAft>
                <a:spcPts val="600"/>
              </a:spcAft>
              <a:defRPr/>
            </a:pPr>
            <a:r>
              <a:rPr lang="en-US" dirty="0">
                <a:solidFill>
                  <a:srgbClr val="203864"/>
                </a:solidFill>
                <a:cs typeface="Calibri" panose="020F0502020204030204" pitchFamily="34" charset="0"/>
              </a:rPr>
              <a:t>Planning ahead – trustees and staff developing strategy and business plans</a:t>
            </a:r>
          </a:p>
          <a:p>
            <a:pPr marL="457200" indent="-457200">
              <a:spcAft>
                <a:spcPts val="600"/>
              </a:spcAft>
              <a:defRPr/>
            </a:pPr>
            <a:r>
              <a:rPr lang="en-US" dirty="0">
                <a:solidFill>
                  <a:srgbClr val="203864"/>
                </a:solidFill>
                <a:cs typeface="Calibri" panose="020F0502020204030204" pitchFamily="34" charset="0"/>
              </a:rPr>
              <a:t>Improving financial management</a:t>
            </a:r>
          </a:p>
          <a:p>
            <a:pPr marL="457200" indent="-457200">
              <a:spcAft>
                <a:spcPts val="600"/>
              </a:spcAft>
              <a:defRPr/>
            </a:pPr>
            <a:r>
              <a:rPr lang="en-US" dirty="0">
                <a:solidFill>
                  <a:srgbClr val="203864"/>
                </a:solidFill>
                <a:cs typeface="Calibri" panose="020F0502020204030204" pitchFamily="34" charset="0"/>
              </a:rPr>
              <a:t>Supporting trustee boards</a:t>
            </a:r>
          </a:p>
          <a:p>
            <a:pPr marL="457200" indent="-457200">
              <a:spcAft>
                <a:spcPts val="600"/>
              </a:spcAft>
              <a:defRPr/>
            </a:pPr>
            <a:r>
              <a:rPr lang="en-US" dirty="0">
                <a:solidFill>
                  <a:srgbClr val="203864"/>
                </a:solidFill>
                <a:cs typeface="Calibri" panose="020F0502020204030204" pitchFamily="34" charset="0"/>
              </a:rPr>
              <a:t>Exploring new ventures: feasibility studies</a:t>
            </a:r>
          </a:p>
          <a:p>
            <a:pPr marL="457200" indent="-457200">
              <a:spcAft>
                <a:spcPts val="600"/>
              </a:spcAft>
              <a:defRPr/>
            </a:pPr>
            <a:r>
              <a:rPr lang="en-US" dirty="0">
                <a:solidFill>
                  <a:srgbClr val="203864"/>
                </a:solidFill>
                <a:cs typeface="Calibri" panose="020F0502020204030204" pitchFamily="34" charset="0"/>
              </a:rPr>
              <a:t>Facilitating discussions </a:t>
            </a:r>
            <a:r>
              <a:rPr lang="en-US" dirty="0" err="1">
                <a:solidFill>
                  <a:srgbClr val="203864"/>
                </a:solidFill>
                <a:cs typeface="Calibri" panose="020F0502020204030204" pitchFamily="34" charset="0"/>
              </a:rPr>
              <a:t>eg</a:t>
            </a:r>
            <a:r>
              <a:rPr lang="en-US" dirty="0">
                <a:solidFill>
                  <a:srgbClr val="203864"/>
                </a:solidFill>
                <a:cs typeface="Calibri" panose="020F0502020204030204" pitchFamily="34" charset="0"/>
              </a:rPr>
              <a:t> possible mergers</a:t>
            </a:r>
          </a:p>
          <a:p>
            <a:pPr marL="457200" indent="-457200">
              <a:spcAft>
                <a:spcPts val="600"/>
              </a:spcAft>
              <a:defRPr/>
            </a:pPr>
            <a:r>
              <a:rPr lang="en-US" dirty="0">
                <a:solidFill>
                  <a:srgbClr val="203864"/>
                </a:solidFill>
                <a:cs typeface="Calibri" panose="020F0502020204030204" pitchFamily="34" charset="0"/>
              </a:rPr>
              <a:t>Mentoring for Chief Executives and managers</a:t>
            </a:r>
          </a:p>
          <a:p>
            <a:pPr marL="457200" indent="-457200">
              <a:spcAft>
                <a:spcPts val="600"/>
              </a:spcAft>
              <a:defRPr/>
            </a:pPr>
            <a:r>
              <a:rPr lang="en-US" dirty="0">
                <a:solidFill>
                  <a:srgbClr val="203864"/>
                </a:solidFill>
                <a:cs typeface="Calibri" panose="020F0502020204030204" pitchFamily="34" charset="0"/>
              </a:rPr>
              <a:t>See </a:t>
            </a:r>
            <a:r>
              <a:rPr lang="en-US" i="1" dirty="0">
                <a:solidFill>
                  <a:srgbClr val="203864"/>
                </a:solidFill>
                <a:cs typeface="Calibri" panose="020F0502020204030204" pitchFamily="34" charset="0"/>
                <a:hlinkClick r:id="rId2"/>
              </a:rPr>
              <a:t>‘Different Ways to Volunteer</a:t>
            </a:r>
            <a:r>
              <a:rPr lang="en-US" dirty="0">
                <a:solidFill>
                  <a:srgbClr val="203864"/>
                </a:solidFill>
                <a:cs typeface="Calibri" panose="020F0502020204030204" pitchFamily="34" charset="0"/>
                <a:hlinkClick r:id="rId2"/>
              </a:rPr>
              <a:t>’ </a:t>
            </a:r>
            <a:r>
              <a:rPr lang="en-US" dirty="0">
                <a:solidFill>
                  <a:srgbClr val="203864"/>
                </a:solidFill>
                <a:cs typeface="Calibri" panose="020F0502020204030204" pitchFamily="34" charset="0"/>
              </a:rPr>
              <a:t>for the range of Cranfield Trust volunteer roles </a:t>
            </a:r>
            <a:r>
              <a:rPr lang="en-GB" i="1" dirty="0">
                <a:solidFill>
                  <a:schemeClr val="accent1"/>
                </a:solidFill>
              </a:rPr>
              <a:t> </a:t>
            </a:r>
            <a:r>
              <a:rPr lang="en-GB" i="1" dirty="0">
                <a:solidFill>
                  <a:srgbClr val="F39200"/>
                </a:solidFill>
              </a:rPr>
              <a:t>   </a:t>
            </a:r>
          </a:p>
          <a:p>
            <a:pPr marL="457200" lvl="1" indent="0">
              <a:buNone/>
            </a:pPr>
            <a:endParaRPr lang="en-GB" dirty="0"/>
          </a:p>
        </p:txBody>
      </p:sp>
    </p:spTree>
    <p:extLst>
      <p:ext uri="{BB962C8B-B14F-4D97-AF65-F5344CB8AC3E}">
        <p14:creationId xmlns:p14="http://schemas.microsoft.com/office/powerpoint/2010/main" val="4001460444"/>
      </p:ext>
    </p:extLst>
  </p:cSld>
  <p:clrMapOvr>
    <a:masterClrMapping/>
  </p:clrMapOvr>
</p:sld>
</file>

<file path=ppt/theme/theme1.xml><?xml version="1.0" encoding="utf-8"?>
<a:theme xmlns:a="http://schemas.openxmlformats.org/drawingml/2006/main" name="Office Theme">
  <a:themeElements>
    <a:clrScheme name="Cranfield Trust">
      <a:dk1>
        <a:srgbClr val="1E1656"/>
      </a:dk1>
      <a:lt1>
        <a:srgbClr val="FFFFFF"/>
      </a:lt1>
      <a:dk2>
        <a:srgbClr val="002060"/>
      </a:dk2>
      <a:lt2>
        <a:srgbClr val="FFFFFF"/>
      </a:lt2>
      <a:accent1>
        <a:srgbClr val="FB4F14"/>
      </a:accent1>
      <a:accent2>
        <a:srgbClr val="FECB00"/>
      </a:accent2>
      <a:accent3>
        <a:srgbClr val="00B0CA"/>
      </a:accent3>
      <a:accent4>
        <a:srgbClr val="1E1656"/>
      </a:accent4>
      <a:accent5>
        <a:srgbClr val="4F2D7F"/>
      </a:accent5>
      <a:accent6>
        <a:srgbClr val="A90061"/>
      </a:accent6>
      <a:hlink>
        <a:srgbClr val="007AC9"/>
      </a:hlink>
      <a:folHlink>
        <a:srgbClr val="7BBBB2"/>
      </a:folHlink>
    </a:clrScheme>
    <a:fontScheme name="Cranfield Trust">
      <a:majorFont>
        <a:latin typeface="Red Hat Display"/>
        <a:ea typeface=""/>
        <a:cs typeface=""/>
      </a:majorFont>
      <a:minorFont>
        <a:latin typeface="Red Hat Displ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ranfield Trust">
      <a:dk1>
        <a:srgbClr val="1E1656"/>
      </a:dk1>
      <a:lt1>
        <a:srgbClr val="FFFFFF"/>
      </a:lt1>
      <a:dk2>
        <a:srgbClr val="002060"/>
      </a:dk2>
      <a:lt2>
        <a:srgbClr val="FFFFFF"/>
      </a:lt2>
      <a:accent1>
        <a:srgbClr val="FB4F14"/>
      </a:accent1>
      <a:accent2>
        <a:srgbClr val="FECB00"/>
      </a:accent2>
      <a:accent3>
        <a:srgbClr val="00B0CA"/>
      </a:accent3>
      <a:accent4>
        <a:srgbClr val="1E1656"/>
      </a:accent4>
      <a:accent5>
        <a:srgbClr val="4F2D7F"/>
      </a:accent5>
      <a:accent6>
        <a:srgbClr val="A90061"/>
      </a:accent6>
      <a:hlink>
        <a:srgbClr val="007AC9"/>
      </a:hlink>
      <a:folHlink>
        <a:srgbClr val="7BBBB2"/>
      </a:folHlink>
    </a:clrScheme>
    <a:fontScheme name="Cranfield Trust">
      <a:majorFont>
        <a:latin typeface="Red Hat Display"/>
        <a:ea typeface=""/>
        <a:cs typeface=""/>
      </a:majorFont>
      <a:minorFont>
        <a:latin typeface="Red Hat Displ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FF3695067CD94095CE01250743C30C" ma:contentTypeVersion="14" ma:contentTypeDescription="Create a new document." ma:contentTypeScope="" ma:versionID="1f0de88960074f6e4dd80dfea5375ffd">
  <xsd:schema xmlns:xsd="http://www.w3.org/2001/XMLSchema" xmlns:xs="http://www.w3.org/2001/XMLSchema" xmlns:p="http://schemas.microsoft.com/office/2006/metadata/properties" xmlns:ns3="62a2c79e-a83c-4373-9bab-7ae535af4e5d" xmlns:ns4="5c22a452-eeac-42cd-990e-1a6842bdec95" targetNamespace="http://schemas.microsoft.com/office/2006/metadata/properties" ma:root="true" ma:fieldsID="1882e58d936014e102397521c9f7f135" ns3:_="" ns4:_="">
    <xsd:import namespace="62a2c79e-a83c-4373-9bab-7ae535af4e5d"/>
    <xsd:import namespace="5c22a452-eeac-42cd-990e-1a6842bdec9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a2c79e-a83c-4373-9bab-7ae535af4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22a452-eeac-42cd-990e-1a6842bdec9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D2F7D6-84B7-4D07-AC17-8B507DC975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a2c79e-a83c-4373-9bab-7ae535af4e5d"/>
    <ds:schemaRef ds:uri="5c22a452-eeac-42cd-990e-1a6842bdec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8091F5-A961-48FF-A35B-F5A4D1EB90FA}">
  <ds:schemaRefs>
    <ds:schemaRef ds:uri="http://schemas.microsoft.com/sharepoint/v3/contenttype/forms"/>
  </ds:schemaRefs>
</ds:datastoreItem>
</file>

<file path=customXml/itemProps3.xml><?xml version="1.0" encoding="utf-8"?>
<ds:datastoreItem xmlns:ds="http://schemas.openxmlformats.org/officeDocument/2006/customXml" ds:itemID="{B1E03A83-7AAC-4150-8DBE-564E6E36896D}">
  <ds:schemaRefs>
    <ds:schemaRef ds:uri="http://purl.org/dc/elements/1.1/"/>
    <ds:schemaRef ds:uri="http://schemas.openxmlformats.org/package/2006/metadata/core-properties"/>
    <ds:schemaRef ds:uri="http://purl.org/dc/terms/"/>
    <ds:schemaRef ds:uri="http://schemas.microsoft.com/office/infopath/2007/PartnerControls"/>
    <ds:schemaRef ds:uri="http://www.w3.org/XML/1998/namespace"/>
    <ds:schemaRef ds:uri="http://schemas.microsoft.com/office/2006/documentManagement/types"/>
    <ds:schemaRef ds:uri="http://purl.org/dc/dcmitype/"/>
    <ds:schemaRef ds:uri="5c22a452-eeac-42cd-990e-1a6842bdec95"/>
    <ds:schemaRef ds:uri="62a2c79e-a83c-4373-9bab-7ae535af4e5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232</TotalTime>
  <Words>651</Words>
  <Application>Microsoft Office PowerPoint</Application>
  <PresentationFormat>On-screen Show (16:9)</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Open Sans</vt:lpstr>
      <vt:lpstr>Red Hat Display</vt:lpstr>
      <vt:lpstr>Wingdings</vt:lpstr>
      <vt:lpstr>Office Theme</vt:lpstr>
      <vt:lpstr>1_Office Theme</vt:lpstr>
      <vt:lpstr>Cranfield Trust</vt:lpstr>
      <vt:lpstr>Management Consultancy</vt:lpstr>
      <vt:lpstr>Being a consultant volunteer</vt:lpstr>
      <vt:lpstr>What is it like volunteering for us?</vt:lpstr>
      <vt:lpstr>Be part of something big</vt:lpstr>
      <vt:lpstr>Giving something back</vt:lpstr>
      <vt:lpstr>With your help, we can continue to support thousands of charities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Laura Cadd</cp:lastModifiedBy>
  <cp:revision>18</cp:revision>
  <dcterms:created xsi:type="dcterms:W3CDTF">2022-12-13T11:07:56Z</dcterms:created>
  <dcterms:modified xsi:type="dcterms:W3CDTF">2023-03-08T17:01:18Z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0x01010018FF3695067CD94095CE01250743C30C</vt:lpwstr>
  </property>
</Properties>
</file>