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9" r:id="rId5"/>
  </p:sldMasterIdLst>
  <p:notesMasterIdLst>
    <p:notesMasterId r:id="rId11"/>
  </p:notesMasterIdLst>
  <p:handoutMasterIdLst>
    <p:handoutMasterId r:id="rId12"/>
  </p:handoutMasterIdLst>
  <p:sldIdLst>
    <p:sldId id="256" r:id="rId6"/>
    <p:sldId id="257" r:id="rId7"/>
    <p:sldId id="261" r:id="rId8"/>
    <p:sldId id="262" r:id="rId9"/>
    <p:sldId id="265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71" d="100"/>
          <a:sy n="71" d="100"/>
        </p:scale>
        <p:origin x="748" y="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49489C-BA1F-40FB-AE66-D7A63CE2ED88}" type="datetimeFigureOut">
              <a:rPr lang="en-GB" smtClean="0"/>
              <a:pPr/>
              <a:t>08/03/2023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97D3C-9AA7-45A7-B0D4-7A882BACE81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6" name="Picture 5" descr="CT_Logo_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4664" y="8335913"/>
            <a:ext cx="1296144" cy="55656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78462-D9DC-470E-9C76-011369ED9879}" type="datetimeFigureOut">
              <a:rPr lang="en-GB" smtClean="0"/>
              <a:pPr/>
              <a:t>08/03/2023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783CF-879B-4AAA-8942-CCDB173C37A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42136993-F285-4289-A485-DCBFD3B4FB0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CD88-510E-4852-A978-A80D78688B4F}" type="datetimeFigureOut">
              <a:rPr lang="en-GB" smtClean="0"/>
              <a:pPr/>
              <a:t>08/03/2023</a:t>
            </a:fld>
            <a:endParaRPr lang="en-GB" dirty="0"/>
          </a:p>
        </p:txBody>
      </p:sp>
      <p:pic>
        <p:nvPicPr>
          <p:cNvPr id="7" name="Picture 6" descr="CT_Engagement_L_8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56176" y="0"/>
            <a:ext cx="2771800" cy="15138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267444"/>
          </a:xfrm>
        </p:spPr>
        <p:txBody>
          <a:bodyPr anchor="b">
            <a:noAutofit/>
          </a:bodyPr>
          <a:lstStyle>
            <a:lvl1pPr algn="l">
              <a:defRPr sz="16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921900"/>
            <a:ext cx="5486400" cy="3240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42136993-F285-4289-A485-DCBFD3B4FB0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CD88-510E-4852-A978-A80D78688B4F}" type="datetimeFigureOut">
              <a:rPr lang="en-GB" smtClean="0"/>
              <a:pPr/>
              <a:t>08/03/2023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42136993-F285-4289-A485-DCBFD3B4FB0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CD88-510E-4852-A978-A80D78688B4F}" type="datetimeFigureOut">
              <a:rPr lang="en-GB" smtClean="0"/>
              <a:pPr/>
              <a:t>08/03/2023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42136993-F285-4289-A485-DCBFD3B4FB0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CD88-510E-4852-A978-A80D78688B4F}" type="datetimeFigureOut">
              <a:rPr lang="en-GB" smtClean="0"/>
              <a:pPr/>
              <a:t>08/03/2023</a:t>
            </a:fld>
            <a:endParaRPr lang="en-GB" dirty="0"/>
          </a:p>
        </p:txBody>
      </p:sp>
      <p:pic>
        <p:nvPicPr>
          <p:cNvPr id="8" name="Picture 7" descr="CT_Engagement_L_8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56176" y="0"/>
            <a:ext cx="2771800" cy="15138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42136993-F285-4289-A485-DCBFD3B4FB0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CD88-510E-4852-A978-A80D78688B4F}" type="datetimeFigureOut">
              <a:rPr lang="en-GB" smtClean="0"/>
              <a:pPr/>
              <a:t>08/03/2023</a:t>
            </a:fld>
            <a:endParaRPr lang="en-GB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3779912" y="1923678"/>
            <a:ext cx="4968552" cy="113412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371600" y="3381840"/>
            <a:ext cx="6400800" cy="84726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7" name="Picture 6" descr="CT_Journey_L_8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930714" cy="30639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3"/>
              </a:buClr>
              <a:buFont typeface="Wingdings" pitchFamily="2" charset="2"/>
              <a:buChar char="§"/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42136993-F285-4289-A485-DCBFD3B4FB0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CD88-510E-4852-A978-A80D78688B4F}" type="datetimeFigureOut">
              <a:rPr lang="en-GB" smtClean="0"/>
              <a:pPr/>
              <a:t>08/03/2023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42136993-F285-4289-A485-DCBFD3B4FB0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CD88-510E-4852-A978-A80D78688B4F}" type="datetimeFigureOut">
              <a:rPr lang="en-GB" smtClean="0"/>
              <a:pPr/>
              <a:t>08/03/2023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0997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0997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42136993-F285-4289-A485-DCBFD3B4FB0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CD88-510E-4852-A978-A80D78688B4F}" type="datetimeFigureOut">
              <a:rPr lang="en-GB" smtClean="0"/>
              <a:pPr/>
              <a:t>08/03/2023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7227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7"/>
            <a:ext cx="4041775" cy="27227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6993-F285-4289-A485-DCBFD3B4FB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42136993-F285-4289-A485-DCBFD3B4FB0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CD88-510E-4852-A978-A80D78688B4F}" type="datetimeFigureOut">
              <a:rPr lang="en-GB" smtClean="0"/>
              <a:pPr/>
              <a:t>08/03/2023</a:t>
            </a:fld>
            <a:endParaRPr lang="en-GB" dirty="0"/>
          </a:p>
        </p:txBody>
      </p:sp>
      <p:pic>
        <p:nvPicPr>
          <p:cNvPr id="28" name="Picture 27" descr="CT_Community_S_8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71600" y="1131590"/>
            <a:ext cx="864096" cy="864096"/>
          </a:xfrm>
          <a:prstGeom prst="rect">
            <a:avLst/>
          </a:prstGeom>
        </p:spPr>
      </p:pic>
      <p:sp>
        <p:nvSpPr>
          <p:cNvPr id="29" name="TextBox 28"/>
          <p:cNvSpPr txBox="1"/>
          <p:nvPr userDrawn="1"/>
        </p:nvSpPr>
        <p:spPr>
          <a:xfrm>
            <a:off x="1115616" y="1419622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50%</a:t>
            </a:r>
          </a:p>
        </p:txBody>
      </p:sp>
      <p:pic>
        <p:nvPicPr>
          <p:cNvPr id="30" name="Picture 29" descr="CT_Community_S_8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71600" y="3147814"/>
            <a:ext cx="864096" cy="864096"/>
          </a:xfrm>
          <a:prstGeom prst="rect">
            <a:avLst/>
          </a:prstGeom>
        </p:spPr>
      </p:pic>
      <p:sp>
        <p:nvSpPr>
          <p:cNvPr id="31" name="TextBox 30"/>
          <p:cNvSpPr txBox="1"/>
          <p:nvPr userDrawn="1"/>
        </p:nvSpPr>
        <p:spPr>
          <a:xfrm>
            <a:off x="1115616" y="3435846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50%</a:t>
            </a:r>
          </a:p>
        </p:txBody>
      </p:sp>
      <p:pic>
        <p:nvPicPr>
          <p:cNvPr id="32" name="Picture 31" descr="CT_Community_S_8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71600" y="2139702"/>
            <a:ext cx="864096" cy="864096"/>
          </a:xfrm>
          <a:prstGeom prst="rect">
            <a:avLst/>
          </a:prstGeom>
        </p:spPr>
      </p:pic>
      <p:sp>
        <p:nvSpPr>
          <p:cNvPr id="33" name="TextBox 32"/>
          <p:cNvSpPr txBox="1"/>
          <p:nvPr userDrawn="1"/>
        </p:nvSpPr>
        <p:spPr>
          <a:xfrm>
            <a:off x="1115616" y="2427734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50%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42136993-F285-4289-A485-DCBFD3B4FB0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6993-F285-4289-A485-DCBFD3B4FB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9912" y="1923678"/>
            <a:ext cx="4968552" cy="113412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81840"/>
            <a:ext cx="6400800" cy="84726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42136993-F285-4289-A485-DCBFD3B4FB0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CD88-510E-4852-A978-A80D78688B4F}" type="datetimeFigureOut">
              <a:rPr lang="en-GB" smtClean="0"/>
              <a:pPr/>
              <a:t>08/03/2023</a:t>
            </a:fld>
            <a:endParaRPr lang="en-GB" dirty="0"/>
          </a:p>
        </p:txBody>
      </p:sp>
      <p:pic>
        <p:nvPicPr>
          <p:cNvPr id="8" name="Picture 7" descr="CT_Journey_L_8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930714" cy="30639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14916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2776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42136993-F285-4289-A485-DCBFD3B4FB0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6993-F285-4289-A485-DCBFD3B4FB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267444"/>
          </a:xfrm>
        </p:spPr>
        <p:txBody>
          <a:bodyPr anchor="b">
            <a:noAutofit/>
          </a:bodyPr>
          <a:lstStyle>
            <a:lvl1pPr algn="l">
              <a:defRPr sz="16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921900"/>
            <a:ext cx="5486400" cy="3240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42136993-F285-4289-A485-DCBFD3B4FB0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CD88-510E-4852-A978-A80D78688B4F}" type="datetimeFigureOut">
              <a:rPr lang="en-GB" smtClean="0"/>
              <a:pPr/>
              <a:t>08/03/2023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3"/>
              </a:buClr>
              <a:buFont typeface="Wingdings" pitchFamily="2" charset="2"/>
              <a:buChar char="§"/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42136993-F285-4289-A485-DCBFD3B4FB0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CD88-510E-4852-A978-A80D78688B4F}" type="datetimeFigureOut">
              <a:rPr lang="en-GB" smtClean="0"/>
              <a:pPr/>
              <a:t>08/03/2023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048819"/>
            <a:ext cx="7772400" cy="1021556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23678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42136993-F285-4289-A485-DCBFD3B4FB0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CD88-510E-4852-A978-A80D78688B4F}" type="datetimeFigureOut">
              <a:rPr lang="en-GB" smtClean="0"/>
              <a:pPr/>
              <a:t>08/03/2023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0997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203598"/>
            <a:ext cx="4038600" cy="30997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42136993-F285-4289-A485-DCBFD3B4FB0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CD88-510E-4852-A978-A80D78688B4F}" type="datetimeFigureOut">
              <a:rPr lang="en-GB" smtClean="0"/>
              <a:pPr/>
              <a:t>08/03/2023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7227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7"/>
            <a:ext cx="4041775" cy="27227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6993-F285-4289-A485-DCBFD3B4FB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CT_Community_S_8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71600" y="1131590"/>
            <a:ext cx="864096" cy="864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42136993-F285-4289-A485-DCBFD3B4FB0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7CD88-510E-4852-A978-A80D78688B4F}" type="datetimeFigureOut">
              <a:rPr lang="en-GB" smtClean="0"/>
              <a:pPr/>
              <a:t>08/03/2023</a:t>
            </a:fld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115616" y="1419622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50%</a:t>
            </a:r>
          </a:p>
        </p:txBody>
      </p:sp>
      <p:pic>
        <p:nvPicPr>
          <p:cNvPr id="24" name="Picture 23" descr="CT_Community_S_8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71600" y="3147814"/>
            <a:ext cx="864096" cy="864096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1115616" y="3435846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50%</a:t>
            </a:r>
          </a:p>
        </p:txBody>
      </p:sp>
      <p:pic>
        <p:nvPicPr>
          <p:cNvPr id="26" name="Picture 25" descr="CT_Community_S_8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71600" y="2139702"/>
            <a:ext cx="864096" cy="864096"/>
          </a:xfrm>
          <a:prstGeom prst="rect">
            <a:avLst/>
          </a:prstGeom>
        </p:spPr>
      </p:pic>
      <p:sp>
        <p:nvSpPr>
          <p:cNvPr id="27" name="TextBox 26"/>
          <p:cNvSpPr txBox="1"/>
          <p:nvPr userDrawn="1"/>
        </p:nvSpPr>
        <p:spPr>
          <a:xfrm>
            <a:off x="1115616" y="2427734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50%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42136993-F285-4289-A485-DCBFD3B4FB0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6993-F285-4289-A485-DCBFD3B4FB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14916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2776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42136993-F285-4289-A485-DCBFD3B4FB0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6993-F285-4289-A485-DCBFD3B4FB0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1537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36993-F285-4289-A485-DCBFD3B4FB0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7CD88-510E-4852-A978-A80D78688B4F}" type="datetimeFigureOut">
              <a:rPr lang="en-GB" smtClean="0"/>
              <a:pPr/>
              <a:t>08/03/2023</a:t>
            </a:fld>
            <a:endParaRPr lang="en-GB" dirty="0"/>
          </a:p>
        </p:txBody>
      </p:sp>
      <p:pic>
        <p:nvPicPr>
          <p:cNvPr id="7" name="Picture 6" descr="CT_Logo_8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251520" y="4371950"/>
            <a:ext cx="1368152" cy="58748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T_Logo_8.pn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264354" y="4371950"/>
            <a:ext cx="1355318" cy="58197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1537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36993-F285-4289-A485-DCBFD3B4FB0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7CD88-510E-4852-A978-A80D78688B4F}" type="datetimeFigureOut">
              <a:rPr lang="en-GB" smtClean="0"/>
              <a:pPr/>
              <a:t>08/03/2023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ranfieldtrust.org/pages/vhdifferentwaystovolunteer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Cranfield Trust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2709634"/>
            <a:ext cx="6400800" cy="1314450"/>
          </a:xfrm>
        </p:spPr>
        <p:txBody>
          <a:bodyPr>
            <a:normAutofit/>
          </a:bodyPr>
          <a:lstStyle/>
          <a:p>
            <a:r>
              <a:rPr lang="en-GB" sz="4400" dirty="0"/>
              <a:t>Mentoring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Cranfield Trust </a:t>
            </a:r>
            <a:r>
              <a:rPr lang="en-GB" dirty="0">
                <a:solidFill>
                  <a:schemeClr val="accent1"/>
                </a:solidFill>
              </a:rPr>
              <a:t>Mentoring</a:t>
            </a:r>
            <a:r>
              <a:rPr lang="en-GB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Calibri" panose="020F0502020204030204" pitchFamily="34" charset="0"/>
              </a:rPr>
              <a:t>Provides an opportunity for charity leaders to shine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Calibri" panose="020F0502020204030204" pitchFamily="34" charset="0"/>
              </a:rPr>
              <a:t>Is a formal, structured </a:t>
            </a:r>
            <a:r>
              <a:rPr lang="en-US" sz="2400" dirty="0" err="1">
                <a:cs typeface="Calibri" panose="020F0502020204030204" pitchFamily="34" charset="0"/>
              </a:rPr>
              <a:t>programme</a:t>
            </a:r>
            <a:r>
              <a:rPr lang="en-US" sz="2400" dirty="0">
                <a:cs typeface="Calibri" panose="020F0502020204030204" pitchFamily="34" charset="0"/>
              </a:rPr>
              <a:t> lasting from 6-8 months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Calibri" panose="020F0502020204030204" pitchFamily="34" charset="0"/>
              </a:rPr>
              <a:t>Builds a productive relationship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Calibri" panose="020F0502020204030204" pitchFamily="34" charset="0"/>
              </a:rPr>
              <a:t>Is transformational – it changes the mentee and the mentor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Calibri" panose="020F0502020204030204" pitchFamily="34" charset="0"/>
              </a:rPr>
              <a:t>Provides a great self-development for volunteers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Calibri" panose="020F0502020204030204" pitchFamily="34" charset="0"/>
              </a:rPr>
              <a:t>Is an opportunity to share, successes, mistakes and learning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Calibri" panose="020F0502020204030204" pitchFamily="34" charset="0"/>
              </a:rPr>
              <a:t>Mentees get a real sense of being supported and challenged constructively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Being a </a:t>
            </a:r>
            <a:r>
              <a:rPr lang="en-GB" dirty="0">
                <a:solidFill>
                  <a:schemeClr val="accent1"/>
                </a:solidFill>
              </a:rPr>
              <a:t>mentor</a:t>
            </a:r>
            <a:r>
              <a:rPr lang="en-GB" dirty="0"/>
              <a:t> volunteer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Aft>
                <a:spcPts val="600"/>
              </a:spcAft>
              <a:defRPr/>
            </a:pPr>
            <a:r>
              <a:rPr lang="en-US" dirty="0">
                <a:solidFill>
                  <a:srgbClr val="203864"/>
                </a:solidFill>
                <a:cs typeface="Calibri" panose="020F0502020204030204" pitchFamily="34" charset="0"/>
              </a:rPr>
              <a:t>You will meet with your mentee once a month over a six-to-eight-month </a:t>
            </a:r>
            <a:r>
              <a:rPr lang="en-US" dirty="0" err="1">
                <a:solidFill>
                  <a:srgbClr val="203864"/>
                </a:solidFill>
                <a:cs typeface="Calibri" panose="020F0502020204030204" pitchFamily="34" charset="0"/>
              </a:rPr>
              <a:t>programme</a:t>
            </a:r>
            <a:endParaRPr lang="en-US" dirty="0">
              <a:solidFill>
                <a:srgbClr val="203864"/>
              </a:solidFill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  <a:defRPr/>
            </a:pPr>
            <a:r>
              <a:rPr lang="en-US" dirty="0">
                <a:solidFill>
                  <a:srgbClr val="203864"/>
                </a:solidFill>
                <a:cs typeface="Calibri" panose="020F0502020204030204" pitchFamily="34" charset="0"/>
              </a:rPr>
              <a:t>You will need an ability to listen and reflect </a:t>
            </a:r>
          </a:p>
          <a:p>
            <a:pPr>
              <a:spcAft>
                <a:spcPts val="600"/>
              </a:spcAft>
              <a:defRPr/>
            </a:pPr>
            <a:r>
              <a:rPr lang="en-US" dirty="0">
                <a:solidFill>
                  <a:srgbClr val="203864"/>
                </a:solidFill>
                <a:cs typeface="Calibri" panose="020F0502020204030204" pitchFamily="34" charset="0"/>
              </a:rPr>
              <a:t>Be self aware  - being able to ‘read’ a situation</a:t>
            </a:r>
          </a:p>
          <a:p>
            <a:pPr>
              <a:spcAft>
                <a:spcPts val="600"/>
              </a:spcAft>
              <a:defRPr/>
            </a:pPr>
            <a:r>
              <a:rPr lang="en-US" dirty="0">
                <a:solidFill>
                  <a:srgbClr val="203864"/>
                </a:solidFill>
                <a:cs typeface="Calibri" panose="020F0502020204030204" pitchFamily="34" charset="0"/>
              </a:rPr>
              <a:t>An ability to challenge constructively without being prescriptive</a:t>
            </a:r>
          </a:p>
          <a:p>
            <a:pPr>
              <a:spcAft>
                <a:spcPts val="600"/>
              </a:spcAft>
              <a:defRPr/>
            </a:pPr>
            <a:r>
              <a:rPr lang="en-US" dirty="0">
                <a:solidFill>
                  <a:srgbClr val="203864"/>
                </a:solidFill>
                <a:cs typeface="Calibri" panose="020F0502020204030204" pitchFamily="34" charset="0"/>
              </a:rPr>
              <a:t>You will need to have empathy and the ability to see things from different perspectives</a:t>
            </a:r>
          </a:p>
          <a:p>
            <a:pPr>
              <a:spcAft>
                <a:spcPts val="600"/>
              </a:spcAft>
              <a:defRPr/>
            </a:pPr>
            <a:r>
              <a:rPr lang="en-US" dirty="0">
                <a:solidFill>
                  <a:srgbClr val="203864"/>
                </a:solidFill>
                <a:cs typeface="Calibri" panose="020F0502020204030204" pitchFamily="34" charset="0"/>
              </a:rPr>
              <a:t>Lots of enthusiasm!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5736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Mentoring </a:t>
            </a:r>
            <a:r>
              <a:rPr lang="en-GB" dirty="0">
                <a:solidFill>
                  <a:schemeClr val="accent1"/>
                </a:solidFill>
              </a:rPr>
              <a:t>in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28"/>
            <a:ext cx="8291264" cy="3153798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1600" dirty="0">
                <a:solidFill>
                  <a:srgbClr val="203864"/>
                </a:solidFill>
                <a:cs typeface="Calibri" panose="020F0502020204030204" pitchFamily="34" charset="0"/>
              </a:rPr>
              <a:t>The mentoring relationship is about change</a:t>
            </a:r>
          </a:p>
          <a:p>
            <a:pPr>
              <a:spcAft>
                <a:spcPts val="600"/>
              </a:spcAft>
              <a:defRPr/>
            </a:pPr>
            <a:r>
              <a:rPr lang="en-US" sz="1600" dirty="0">
                <a:solidFill>
                  <a:srgbClr val="203864"/>
                </a:solidFill>
                <a:cs typeface="Calibri" panose="020F0502020204030204" pitchFamily="34" charset="0"/>
              </a:rPr>
              <a:t>There is a monthly mentoring reflective session to help sharpen your skills and learn with fellow mentors</a:t>
            </a:r>
          </a:p>
          <a:p>
            <a:pPr>
              <a:spcAft>
                <a:spcPts val="600"/>
              </a:spcAft>
              <a:defRPr/>
            </a:pPr>
            <a:r>
              <a:rPr lang="en-US" sz="1600" dirty="0">
                <a:solidFill>
                  <a:srgbClr val="203864"/>
                </a:solidFill>
                <a:cs typeface="Calibri" panose="020F0502020204030204" pitchFamily="34" charset="0"/>
              </a:rPr>
              <a:t>In 2020/1 We started </a:t>
            </a:r>
            <a:r>
              <a:rPr lang="en-US" sz="1600" dirty="0">
                <a:solidFill>
                  <a:schemeClr val="accent1"/>
                </a:solidFill>
                <a:cs typeface="Calibri" panose="020F0502020204030204" pitchFamily="34" charset="0"/>
              </a:rPr>
              <a:t>132 new mentoring assignments </a:t>
            </a:r>
            <a:r>
              <a:rPr lang="en-US" sz="1600" dirty="0">
                <a:solidFill>
                  <a:srgbClr val="203864"/>
                </a:solidFill>
                <a:cs typeface="Calibri" panose="020F0502020204030204" pitchFamily="34" charset="0"/>
              </a:rPr>
              <a:t>and ran 9 mentoring reflective sessions for mentors</a:t>
            </a:r>
            <a:endParaRPr lang="en-GB" sz="1600" i="1" dirty="0">
              <a:solidFill>
                <a:srgbClr val="203864"/>
              </a:solidFill>
              <a:cs typeface="Calibri" panose="020F0502020204030204" pitchFamily="34" charset="0"/>
            </a:endParaRPr>
          </a:p>
          <a:p>
            <a:pPr marL="0" indent="0">
              <a:spcAft>
                <a:spcPts val="600"/>
              </a:spcAft>
              <a:buNone/>
              <a:defRPr/>
            </a:pPr>
            <a:r>
              <a:rPr lang="en-GB" sz="1600" dirty="0">
                <a:solidFill>
                  <a:schemeClr val="accent1"/>
                </a:solidFill>
                <a:cs typeface="Calibri" panose="020F0502020204030204" pitchFamily="34" charset="0"/>
              </a:rPr>
              <a:t>“It was a terrific experience, and it has been essential for problem solving and clarity. Launching a third sector organisation can be a daunting and lonely business where you often doubt your own ability and experience. </a:t>
            </a:r>
          </a:p>
          <a:p>
            <a:pPr marL="0" indent="0">
              <a:spcAft>
                <a:spcPts val="600"/>
              </a:spcAft>
              <a:buNone/>
              <a:defRPr/>
            </a:pPr>
            <a:r>
              <a:rPr lang="en-GB" sz="1600" dirty="0">
                <a:solidFill>
                  <a:schemeClr val="accent1"/>
                </a:solidFill>
                <a:cs typeface="Calibri" panose="020F0502020204030204" pitchFamily="34" charset="0"/>
              </a:rPr>
              <a:t>My mentor has given me a touchpoint every month to work through issues, prioritise and re-set. He's also given me such a boost which when you're working round the clock is really something. Our one-hour power hours have been transforming.” </a:t>
            </a:r>
            <a:endParaRPr lang="en-US" sz="1600" dirty="0">
              <a:solidFill>
                <a:schemeClr val="accent1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435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3518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GB" dirty="0"/>
              <a:t>With your help, we can continue to support thousands of charities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7654"/>
            <a:ext cx="8229600" cy="3153798"/>
          </a:xfrm>
        </p:spPr>
        <p:txBody>
          <a:bodyPr>
            <a:normAutofit fontScale="55000" lnSpcReduction="20000"/>
          </a:bodyPr>
          <a:lstStyle/>
          <a:p>
            <a:pPr marL="457200" indent="-457200">
              <a:spcAft>
                <a:spcPts val="600"/>
              </a:spcAft>
              <a:defRPr/>
            </a:pPr>
            <a:r>
              <a:rPr lang="en-US" dirty="0">
                <a:solidFill>
                  <a:srgbClr val="203864"/>
                </a:solidFill>
                <a:cs typeface="Calibri" panose="020F0502020204030204" pitchFamily="34" charset="0"/>
              </a:rPr>
              <a:t>Planning ahead – trustees and staff developing strategy and business plans</a:t>
            </a:r>
          </a:p>
          <a:p>
            <a:pPr marL="457200" indent="-457200">
              <a:spcAft>
                <a:spcPts val="600"/>
              </a:spcAft>
              <a:defRPr/>
            </a:pPr>
            <a:r>
              <a:rPr lang="en-US" dirty="0">
                <a:solidFill>
                  <a:srgbClr val="203864"/>
                </a:solidFill>
                <a:cs typeface="Calibri" panose="020F0502020204030204" pitchFamily="34" charset="0"/>
              </a:rPr>
              <a:t>Improving financial management</a:t>
            </a:r>
          </a:p>
          <a:p>
            <a:pPr marL="457200" indent="-457200">
              <a:spcAft>
                <a:spcPts val="600"/>
              </a:spcAft>
              <a:defRPr/>
            </a:pPr>
            <a:r>
              <a:rPr lang="en-US" dirty="0">
                <a:solidFill>
                  <a:srgbClr val="203864"/>
                </a:solidFill>
                <a:cs typeface="Calibri" panose="020F0502020204030204" pitchFamily="34" charset="0"/>
              </a:rPr>
              <a:t>Supporting trustee boards</a:t>
            </a:r>
          </a:p>
          <a:p>
            <a:pPr marL="457200" indent="-457200">
              <a:spcAft>
                <a:spcPts val="600"/>
              </a:spcAft>
              <a:defRPr/>
            </a:pPr>
            <a:r>
              <a:rPr lang="en-US" dirty="0">
                <a:solidFill>
                  <a:srgbClr val="203864"/>
                </a:solidFill>
                <a:cs typeface="Calibri" panose="020F0502020204030204" pitchFamily="34" charset="0"/>
              </a:rPr>
              <a:t>Exploring new ventures: feasibility studies</a:t>
            </a:r>
          </a:p>
          <a:p>
            <a:pPr marL="457200" indent="-457200">
              <a:spcAft>
                <a:spcPts val="600"/>
              </a:spcAft>
              <a:defRPr/>
            </a:pPr>
            <a:r>
              <a:rPr lang="en-US" dirty="0">
                <a:solidFill>
                  <a:srgbClr val="203864"/>
                </a:solidFill>
                <a:cs typeface="Calibri" panose="020F0502020204030204" pitchFamily="34" charset="0"/>
              </a:rPr>
              <a:t>Facilitating discussions </a:t>
            </a:r>
            <a:r>
              <a:rPr lang="en-US" dirty="0" err="1">
                <a:solidFill>
                  <a:srgbClr val="203864"/>
                </a:solidFill>
                <a:cs typeface="Calibri" panose="020F0502020204030204" pitchFamily="34" charset="0"/>
              </a:rPr>
              <a:t>eg</a:t>
            </a:r>
            <a:r>
              <a:rPr lang="en-US" dirty="0">
                <a:solidFill>
                  <a:srgbClr val="203864"/>
                </a:solidFill>
                <a:cs typeface="Calibri" panose="020F0502020204030204" pitchFamily="34" charset="0"/>
              </a:rPr>
              <a:t> possible mergers</a:t>
            </a:r>
          </a:p>
          <a:p>
            <a:pPr marL="457200" indent="-457200">
              <a:spcAft>
                <a:spcPts val="600"/>
              </a:spcAft>
              <a:defRPr/>
            </a:pPr>
            <a:r>
              <a:rPr lang="en-US" dirty="0">
                <a:solidFill>
                  <a:srgbClr val="203864"/>
                </a:solidFill>
                <a:cs typeface="Calibri" panose="020F0502020204030204" pitchFamily="34" charset="0"/>
              </a:rPr>
              <a:t>Mentoring for Chief Executives and managers</a:t>
            </a:r>
          </a:p>
          <a:p>
            <a:pPr marL="457200" indent="-457200">
              <a:spcAft>
                <a:spcPts val="600"/>
              </a:spcAft>
              <a:defRPr/>
            </a:pPr>
            <a:r>
              <a:rPr lang="en-US" dirty="0">
                <a:solidFill>
                  <a:srgbClr val="203864"/>
                </a:solidFill>
                <a:cs typeface="Calibri" panose="020F0502020204030204" pitchFamily="34" charset="0"/>
              </a:rPr>
              <a:t>See </a:t>
            </a:r>
            <a:r>
              <a:rPr lang="en-US" i="1" dirty="0">
                <a:solidFill>
                  <a:srgbClr val="203864"/>
                </a:solidFill>
                <a:cs typeface="Calibri" panose="020F0502020204030204" pitchFamily="34" charset="0"/>
                <a:hlinkClick r:id="rId2"/>
              </a:rPr>
              <a:t>‘Different Ways to Volunteer</a:t>
            </a:r>
            <a:r>
              <a:rPr lang="en-US" dirty="0">
                <a:solidFill>
                  <a:srgbClr val="203864"/>
                </a:solidFill>
                <a:cs typeface="Calibri" panose="020F0502020204030204" pitchFamily="34" charset="0"/>
                <a:hlinkClick r:id="rId2"/>
              </a:rPr>
              <a:t>’ </a:t>
            </a:r>
            <a:r>
              <a:rPr lang="en-US" dirty="0">
                <a:solidFill>
                  <a:srgbClr val="203864"/>
                </a:solidFill>
                <a:cs typeface="Calibri" panose="020F0502020204030204" pitchFamily="34" charset="0"/>
              </a:rPr>
              <a:t>for the range of Cranfield Trust volunteer roles </a:t>
            </a:r>
            <a:r>
              <a:rPr lang="en-GB" i="1" dirty="0">
                <a:solidFill>
                  <a:schemeClr val="accent1"/>
                </a:solidFill>
              </a:rPr>
              <a:t> </a:t>
            </a:r>
            <a:r>
              <a:rPr lang="en-GB" i="1" dirty="0">
                <a:solidFill>
                  <a:srgbClr val="F39200"/>
                </a:solidFill>
              </a:rPr>
              <a:t>   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460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ranfield Trust">
      <a:dk1>
        <a:srgbClr val="1E1656"/>
      </a:dk1>
      <a:lt1>
        <a:srgbClr val="FFFFFF"/>
      </a:lt1>
      <a:dk2>
        <a:srgbClr val="002060"/>
      </a:dk2>
      <a:lt2>
        <a:srgbClr val="FFFFFF"/>
      </a:lt2>
      <a:accent1>
        <a:srgbClr val="FB4F14"/>
      </a:accent1>
      <a:accent2>
        <a:srgbClr val="FECB00"/>
      </a:accent2>
      <a:accent3>
        <a:srgbClr val="00B0CA"/>
      </a:accent3>
      <a:accent4>
        <a:srgbClr val="1E1656"/>
      </a:accent4>
      <a:accent5>
        <a:srgbClr val="4F2D7F"/>
      </a:accent5>
      <a:accent6>
        <a:srgbClr val="A90061"/>
      </a:accent6>
      <a:hlink>
        <a:srgbClr val="007AC9"/>
      </a:hlink>
      <a:folHlink>
        <a:srgbClr val="7BBBB2"/>
      </a:folHlink>
    </a:clrScheme>
    <a:fontScheme name="Cranfield Trust">
      <a:majorFont>
        <a:latin typeface="Red Hat Display"/>
        <a:ea typeface=""/>
        <a:cs typeface=""/>
      </a:majorFont>
      <a:minorFont>
        <a:latin typeface="Red Hat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Cranfield Trust">
      <a:dk1>
        <a:srgbClr val="1E1656"/>
      </a:dk1>
      <a:lt1>
        <a:srgbClr val="FFFFFF"/>
      </a:lt1>
      <a:dk2>
        <a:srgbClr val="002060"/>
      </a:dk2>
      <a:lt2>
        <a:srgbClr val="FFFFFF"/>
      </a:lt2>
      <a:accent1>
        <a:srgbClr val="FB4F14"/>
      </a:accent1>
      <a:accent2>
        <a:srgbClr val="FECB00"/>
      </a:accent2>
      <a:accent3>
        <a:srgbClr val="00B0CA"/>
      </a:accent3>
      <a:accent4>
        <a:srgbClr val="1E1656"/>
      </a:accent4>
      <a:accent5>
        <a:srgbClr val="4F2D7F"/>
      </a:accent5>
      <a:accent6>
        <a:srgbClr val="A90061"/>
      </a:accent6>
      <a:hlink>
        <a:srgbClr val="007AC9"/>
      </a:hlink>
      <a:folHlink>
        <a:srgbClr val="7BBBB2"/>
      </a:folHlink>
    </a:clrScheme>
    <a:fontScheme name="Cranfield Trust">
      <a:majorFont>
        <a:latin typeface="Red Hat Display"/>
        <a:ea typeface=""/>
        <a:cs typeface=""/>
      </a:majorFont>
      <a:minorFont>
        <a:latin typeface="Red Hat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FF3695067CD94095CE01250743C30C" ma:contentTypeVersion="14" ma:contentTypeDescription="Create a new document." ma:contentTypeScope="" ma:versionID="1f0de88960074f6e4dd80dfea5375ffd">
  <xsd:schema xmlns:xsd="http://www.w3.org/2001/XMLSchema" xmlns:xs="http://www.w3.org/2001/XMLSchema" xmlns:p="http://schemas.microsoft.com/office/2006/metadata/properties" xmlns:ns3="62a2c79e-a83c-4373-9bab-7ae535af4e5d" xmlns:ns4="5c22a452-eeac-42cd-990e-1a6842bdec95" targetNamespace="http://schemas.microsoft.com/office/2006/metadata/properties" ma:root="true" ma:fieldsID="1882e58d936014e102397521c9f7f135" ns3:_="" ns4:_="">
    <xsd:import namespace="62a2c79e-a83c-4373-9bab-7ae535af4e5d"/>
    <xsd:import namespace="5c22a452-eeac-42cd-990e-1a6842bdec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a2c79e-a83c-4373-9bab-7ae535af4e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22a452-eeac-42cd-990e-1a6842bdec9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8091F5-A961-48FF-A35B-F5A4D1EB90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E03A83-7AAC-4150-8DBE-564E6E36896D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5c22a452-eeac-42cd-990e-1a6842bdec95"/>
    <ds:schemaRef ds:uri="62a2c79e-a83c-4373-9bab-7ae535af4e5d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5D2F7D6-84B7-4D07-AC17-8B507DC975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a2c79e-a83c-4373-9bab-7ae535af4e5d"/>
    <ds:schemaRef ds:uri="5c22a452-eeac-42cd-990e-1a6842bdec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322</Words>
  <Application>Microsoft Office PowerPoint</Application>
  <PresentationFormat>On-screen Show (16:9)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Red Hat Display</vt:lpstr>
      <vt:lpstr>Wingdings</vt:lpstr>
      <vt:lpstr>Office Theme</vt:lpstr>
      <vt:lpstr>1_Office Theme</vt:lpstr>
      <vt:lpstr>Cranfield Trust </vt:lpstr>
      <vt:lpstr>Cranfield Trust Mentoring </vt:lpstr>
      <vt:lpstr>Being a mentor volunteer</vt:lpstr>
      <vt:lpstr>Mentoring in action</vt:lpstr>
      <vt:lpstr>With your help, we can continue to support thousands of charities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Laura Cadd</cp:lastModifiedBy>
  <cp:revision>16</cp:revision>
  <dcterms:created xsi:type="dcterms:W3CDTF">2022-12-13T11:07:56Z</dcterms:created>
  <dcterms:modified xsi:type="dcterms:W3CDTF">2023-03-08T17:21:57Z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0x01010018FF3695067CD94095CE01250743C30C</vt:lpwstr>
  </property>
</Properties>
</file>