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9" r:id="rId5"/>
  </p:sldMasterIdLst>
  <p:notesMasterIdLst>
    <p:notesMasterId r:id="rId11"/>
  </p:notesMasterIdLst>
  <p:handoutMasterIdLst>
    <p:handoutMasterId r:id="rId12"/>
  </p:handoutMasterIdLst>
  <p:sldIdLst>
    <p:sldId id="256" r:id="rId6"/>
    <p:sldId id="257" r:id="rId7"/>
    <p:sldId id="261" r:id="rId8"/>
    <p:sldId id="262"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59" d="100"/>
          <a:sy n="59" d="100"/>
        </p:scale>
        <p:origin x="72" y="240"/>
      </p:cViewPr>
      <p:guideLst>
        <p:guide orient="horz" pos="1620"/>
        <p:guide pos="2880"/>
      </p:guideLst>
    </p:cSldViewPr>
  </p:slideViewPr>
  <p:notesTextViewPr>
    <p:cViewPr>
      <p:scale>
        <a:sx n="100" d="100"/>
        <a:sy n="100" d="100"/>
      </p:scale>
      <p:origin x="0" y="0"/>
    </p:cViewPr>
  </p:notesTextViewPr>
  <p:notesViewPr>
    <p:cSldViewPr>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49489C-BA1F-40FB-AE66-D7A63CE2ED88}" type="datetimeFigureOut">
              <a:rPr lang="en-GB" smtClean="0"/>
              <a:pPr/>
              <a:t>08/03/2023</a:t>
            </a:fld>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297D3C-9AA7-45A7-B0D4-7A882BACE81E}" type="slidenum">
              <a:rPr lang="en-GB" smtClean="0"/>
              <a:pPr/>
              <a:t>‹#›</a:t>
            </a:fld>
            <a:endParaRPr lang="en-GB"/>
          </a:p>
        </p:txBody>
      </p:sp>
      <p:pic>
        <p:nvPicPr>
          <p:cNvPr id="6" name="Picture 5" descr="CT_Logo_8.png"/>
          <p:cNvPicPr>
            <a:picLocks noChangeAspect="1"/>
          </p:cNvPicPr>
          <p:nvPr/>
        </p:nvPicPr>
        <p:blipFill>
          <a:blip r:embed="rId2" cstate="print"/>
          <a:stretch>
            <a:fillRect/>
          </a:stretch>
        </p:blipFill>
        <p:spPr>
          <a:xfrm>
            <a:off x="404664" y="8335913"/>
            <a:ext cx="1296144" cy="556567"/>
          </a:xfrm>
          <a:prstGeom prst="rect">
            <a:avLst/>
          </a:prstGeom>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C78462-D9DC-470E-9C76-011369ED9879}" type="datetimeFigureOut">
              <a:rPr lang="en-GB" smtClean="0"/>
              <a:pPr/>
              <a:t>08/03/2023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783CF-879B-4AAA-8942-CCDB173C37A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l">
              <a:buNone/>
              <a:defRPr>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pic>
        <p:nvPicPr>
          <p:cNvPr id="7" name="Picture 6" descr="CT_Engagement_L_8.png"/>
          <p:cNvPicPr>
            <a:picLocks noChangeAspect="1"/>
          </p:cNvPicPr>
          <p:nvPr userDrawn="1"/>
        </p:nvPicPr>
        <p:blipFill>
          <a:blip r:embed="rId2" cstate="print"/>
          <a:stretch>
            <a:fillRect/>
          </a:stretch>
        </p:blipFill>
        <p:spPr>
          <a:xfrm>
            <a:off x="6156176" y="0"/>
            <a:ext cx="2771800" cy="151381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267444"/>
          </a:xfrm>
        </p:spPr>
        <p:txBody>
          <a:bodyPr anchor="b">
            <a:noAutofit/>
          </a:bodyPr>
          <a:lstStyle>
            <a:lvl1pPr algn="l">
              <a:defRPr sz="1600" b="1"/>
            </a:lvl1pPr>
          </a:lstStyle>
          <a:p>
            <a:r>
              <a:rPr lang="en-US" dirty="0"/>
              <a:t>Click to edit Master title style</a:t>
            </a:r>
            <a:endParaRPr lang="en-GB"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3921900"/>
            <a:ext cx="5486400" cy="3240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fld id="{42136993-F285-4289-A485-DCBFD3B4FB02}" type="slidenum">
              <a:rPr lang="en-GB" smtClean="0"/>
              <a:pPr/>
              <a:t>‹#›</a:t>
            </a:fld>
            <a:endParaRPr lang="en-GB" dirty="0"/>
          </a:p>
        </p:txBody>
      </p:sp>
      <p:sp>
        <p:nvSpPr>
          <p:cNvPr id="7" name="Slide Number Placeholder 6"/>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pic>
        <p:nvPicPr>
          <p:cNvPr id="8" name="Picture 7" descr="CT_Engagement_L_8.png"/>
          <p:cNvPicPr>
            <a:picLocks noChangeAspect="1"/>
          </p:cNvPicPr>
          <p:nvPr userDrawn="1"/>
        </p:nvPicPr>
        <p:blipFill>
          <a:blip r:embed="rId2" cstate="print"/>
          <a:stretch>
            <a:fillRect/>
          </a:stretch>
        </p:blipFill>
        <p:spPr>
          <a:xfrm>
            <a:off x="6156176" y="0"/>
            <a:ext cx="2771800" cy="1513811"/>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sp>
        <p:nvSpPr>
          <p:cNvPr id="9" name="Title 1"/>
          <p:cNvSpPr>
            <a:spLocks noGrp="1"/>
          </p:cNvSpPr>
          <p:nvPr>
            <p:ph type="ctrTitle"/>
          </p:nvPr>
        </p:nvSpPr>
        <p:spPr>
          <a:xfrm>
            <a:off x="3779912" y="1923678"/>
            <a:ext cx="4968552" cy="1134126"/>
          </a:xfrm>
        </p:spPr>
        <p:txBody>
          <a:bodyPr/>
          <a:lstStyle/>
          <a:p>
            <a:r>
              <a:rPr lang="en-US" dirty="0"/>
              <a:t>Click to edit Master title style</a:t>
            </a:r>
            <a:endParaRPr lang="en-GB" dirty="0"/>
          </a:p>
        </p:txBody>
      </p:sp>
      <p:sp>
        <p:nvSpPr>
          <p:cNvPr id="10" name="Subtitle 2"/>
          <p:cNvSpPr>
            <a:spLocks noGrp="1"/>
          </p:cNvSpPr>
          <p:nvPr>
            <p:ph type="subTitle" idx="1"/>
          </p:nvPr>
        </p:nvSpPr>
        <p:spPr>
          <a:xfrm>
            <a:off x="1371600" y="3381840"/>
            <a:ext cx="6400800" cy="847260"/>
          </a:xfrm>
        </p:spPr>
        <p:txBody>
          <a:bodyPr/>
          <a:lstStyle>
            <a:lvl1pPr marL="0" indent="0" algn="l">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pic>
        <p:nvPicPr>
          <p:cNvPr id="7" name="Picture 6" descr="CT_Journey_L_8.png"/>
          <p:cNvPicPr>
            <a:picLocks noChangeAspect="1"/>
          </p:cNvPicPr>
          <p:nvPr userDrawn="1"/>
        </p:nvPicPr>
        <p:blipFill>
          <a:blip r:embed="rId2" cstate="print"/>
          <a:stretch>
            <a:fillRect/>
          </a:stretch>
        </p:blipFill>
        <p:spPr>
          <a:xfrm>
            <a:off x="0" y="0"/>
            <a:ext cx="4930714" cy="306395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Clr>
                <a:schemeClr val="accent1"/>
              </a:buClr>
              <a:defRPr/>
            </a:lvl1pPr>
            <a:lvl2pPr>
              <a:buClr>
                <a:schemeClr val="accent6"/>
              </a:buClr>
              <a:defRPr/>
            </a:lvl2pPr>
            <a:lvl3pPr>
              <a:buClr>
                <a:schemeClr val="accent3"/>
              </a:buClr>
              <a:buFont typeface="Wingdings" pitchFamily="2" charset="2"/>
              <a:buChar char="§"/>
              <a:defRPr/>
            </a:lvl3pPr>
            <a:lvl4pPr>
              <a:buClr>
                <a:schemeClr val="tx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normAutofit/>
          </a:bodyPr>
          <a:lstStyle>
            <a:lvl1pPr algn="l">
              <a:defRPr sz="32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200151"/>
            <a:ext cx="4038600" cy="30997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0997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fld id="{42136993-F285-4289-A485-DCBFD3B4FB02}" type="slidenum">
              <a:rPr lang="en-GB" smtClean="0"/>
              <a:pPr/>
              <a:t>‹#›</a:t>
            </a:fld>
            <a:endParaRPr lang="en-GB" dirty="0"/>
          </a:p>
        </p:txBody>
      </p:sp>
      <p:sp>
        <p:nvSpPr>
          <p:cNvPr id="7" name="Slide Number Placeholder 6"/>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7"/>
            <a:ext cx="4040188" cy="27227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51335"/>
            <a:ext cx="4041775" cy="479822"/>
          </a:xfrm>
        </p:spPr>
        <p:txBody>
          <a:bodyPr anchor="b">
            <a:normAutofit/>
          </a:bodyPr>
          <a:lstStyle>
            <a:lvl1pPr marL="0" indent="0">
              <a:buNone/>
              <a:defRPr sz="20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631157"/>
            <a:ext cx="4041775" cy="27227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136993-F285-4289-A485-DCBFD3B4FB02}"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p>
            <a:fld id="{42136993-F285-4289-A485-DCBFD3B4FB02}" type="slidenum">
              <a:rPr lang="en-GB" smtClean="0"/>
              <a:pPr/>
              <a:t>‹#›</a:t>
            </a:fld>
            <a:endParaRPr lang="en-GB" dirty="0"/>
          </a:p>
        </p:txBody>
      </p:sp>
      <p:sp>
        <p:nvSpPr>
          <p:cNvPr id="5" name="Slide Number Placeholder 4"/>
          <p:cNvSpPr>
            <a:spLocks noGrp="1"/>
          </p:cNvSpPr>
          <p:nvPr>
            <p:ph type="sldNum" sz="quarter" idx="12"/>
          </p:nvPr>
        </p:nvSpPr>
        <p:spPr/>
        <p:txBody>
          <a:bodyPr/>
          <a:lstStyle/>
          <a:p>
            <a:fld id="{9FB7CD88-510E-4852-A978-A80D78688B4F}" type="datetimeFigureOut">
              <a:rPr lang="en-GB" smtClean="0"/>
              <a:pPr/>
              <a:t>08/03/2023</a:t>
            </a:fld>
            <a:endParaRPr lang="en-GB" dirty="0"/>
          </a:p>
        </p:txBody>
      </p:sp>
      <p:pic>
        <p:nvPicPr>
          <p:cNvPr id="28" name="Picture 27" descr="CT_Community_S_8.png"/>
          <p:cNvPicPr>
            <a:picLocks noChangeAspect="1"/>
          </p:cNvPicPr>
          <p:nvPr userDrawn="1"/>
        </p:nvPicPr>
        <p:blipFill>
          <a:blip r:embed="rId2" cstate="print"/>
          <a:stretch>
            <a:fillRect/>
          </a:stretch>
        </p:blipFill>
        <p:spPr>
          <a:xfrm>
            <a:off x="971600" y="1131590"/>
            <a:ext cx="864096" cy="864096"/>
          </a:xfrm>
          <a:prstGeom prst="rect">
            <a:avLst/>
          </a:prstGeom>
        </p:spPr>
      </p:pic>
      <p:sp>
        <p:nvSpPr>
          <p:cNvPr id="29" name="TextBox 28"/>
          <p:cNvSpPr txBox="1"/>
          <p:nvPr userDrawn="1"/>
        </p:nvSpPr>
        <p:spPr>
          <a:xfrm>
            <a:off x="1115616" y="1419622"/>
            <a:ext cx="504056" cy="276999"/>
          </a:xfrm>
          <a:prstGeom prst="rect">
            <a:avLst/>
          </a:prstGeom>
          <a:noFill/>
        </p:spPr>
        <p:txBody>
          <a:bodyPr wrap="square" rtlCol="0">
            <a:spAutoFit/>
          </a:bodyPr>
          <a:lstStyle/>
          <a:p>
            <a:pPr algn="ctr"/>
            <a:r>
              <a:rPr lang="en-GB" sz="1200" dirty="0"/>
              <a:t>50%</a:t>
            </a:r>
          </a:p>
        </p:txBody>
      </p:sp>
      <p:pic>
        <p:nvPicPr>
          <p:cNvPr id="30" name="Picture 29" descr="CT_Community_S_8.png"/>
          <p:cNvPicPr>
            <a:picLocks noChangeAspect="1"/>
          </p:cNvPicPr>
          <p:nvPr userDrawn="1"/>
        </p:nvPicPr>
        <p:blipFill>
          <a:blip r:embed="rId2" cstate="print"/>
          <a:stretch>
            <a:fillRect/>
          </a:stretch>
        </p:blipFill>
        <p:spPr>
          <a:xfrm>
            <a:off x="971600" y="3147814"/>
            <a:ext cx="864096" cy="864096"/>
          </a:xfrm>
          <a:prstGeom prst="rect">
            <a:avLst/>
          </a:prstGeom>
        </p:spPr>
      </p:pic>
      <p:sp>
        <p:nvSpPr>
          <p:cNvPr id="31" name="TextBox 30"/>
          <p:cNvSpPr txBox="1"/>
          <p:nvPr userDrawn="1"/>
        </p:nvSpPr>
        <p:spPr>
          <a:xfrm>
            <a:off x="1115616" y="3435846"/>
            <a:ext cx="504056" cy="276999"/>
          </a:xfrm>
          <a:prstGeom prst="rect">
            <a:avLst/>
          </a:prstGeom>
          <a:noFill/>
        </p:spPr>
        <p:txBody>
          <a:bodyPr wrap="square" rtlCol="0">
            <a:spAutoFit/>
          </a:bodyPr>
          <a:lstStyle/>
          <a:p>
            <a:pPr algn="ctr"/>
            <a:r>
              <a:rPr lang="en-GB" sz="1200" dirty="0"/>
              <a:t>50%</a:t>
            </a:r>
          </a:p>
        </p:txBody>
      </p:sp>
      <p:pic>
        <p:nvPicPr>
          <p:cNvPr id="32" name="Picture 31" descr="CT_Community_S_8.png"/>
          <p:cNvPicPr>
            <a:picLocks noChangeAspect="1"/>
          </p:cNvPicPr>
          <p:nvPr userDrawn="1"/>
        </p:nvPicPr>
        <p:blipFill>
          <a:blip r:embed="rId2" cstate="print"/>
          <a:stretch>
            <a:fillRect/>
          </a:stretch>
        </p:blipFill>
        <p:spPr>
          <a:xfrm>
            <a:off x="971600" y="2139702"/>
            <a:ext cx="864096" cy="864096"/>
          </a:xfrm>
          <a:prstGeom prst="rect">
            <a:avLst/>
          </a:prstGeom>
        </p:spPr>
      </p:pic>
      <p:sp>
        <p:nvSpPr>
          <p:cNvPr id="33" name="TextBox 32"/>
          <p:cNvSpPr txBox="1"/>
          <p:nvPr userDrawn="1"/>
        </p:nvSpPr>
        <p:spPr>
          <a:xfrm>
            <a:off x="1115616" y="2427734"/>
            <a:ext cx="504056" cy="276999"/>
          </a:xfrm>
          <a:prstGeom prst="rect">
            <a:avLst/>
          </a:prstGeom>
          <a:noFill/>
        </p:spPr>
        <p:txBody>
          <a:bodyPr wrap="square" rtlCol="0">
            <a:spAutoFit/>
          </a:bodyPr>
          <a:lstStyle/>
          <a:p>
            <a:pPr algn="ctr"/>
            <a:r>
              <a:rPr lang="en-GB" sz="1200" dirty="0"/>
              <a:t>50%</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fld id="{42136993-F285-4289-A485-DCBFD3B4FB02}" type="slidenum">
              <a:rPr lang="en-GB" smtClean="0"/>
              <a:pPr/>
              <a:t>‹#›</a:t>
            </a:fld>
            <a:endParaRPr lang="en-GB" dirty="0"/>
          </a:p>
        </p:txBody>
      </p:sp>
      <p:sp>
        <p:nvSpPr>
          <p:cNvPr id="4" name="Slide Number Placeholder 3"/>
          <p:cNvSpPr>
            <a:spLocks noGrp="1"/>
          </p:cNvSpPr>
          <p:nvPr>
            <p:ph type="sldNum" sz="quarter" idx="12"/>
          </p:nvPr>
        </p:nvSpPr>
        <p:spPr/>
        <p:txBody>
          <a:bodyPr/>
          <a:lstStyle/>
          <a:p>
            <a:fld id="{42136993-F285-4289-A485-DCBFD3B4FB0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79912" y="1923678"/>
            <a:ext cx="4968552" cy="1134126"/>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381840"/>
            <a:ext cx="6400800" cy="847260"/>
          </a:xfrm>
        </p:spPr>
        <p:txBody>
          <a:bodyPr/>
          <a:lstStyle>
            <a:lvl1pPr marL="0" indent="0" algn="l">
              <a:buNone/>
              <a:defRPr>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pic>
        <p:nvPicPr>
          <p:cNvPr id="8" name="Picture 7" descr="CT_Journey_L_8.png"/>
          <p:cNvPicPr>
            <a:picLocks noChangeAspect="1"/>
          </p:cNvPicPr>
          <p:nvPr userDrawn="1"/>
        </p:nvPicPr>
        <p:blipFill>
          <a:blip r:embed="rId2" cstate="print"/>
          <a:stretch>
            <a:fillRect/>
          </a:stretch>
        </p:blipFill>
        <p:spPr>
          <a:xfrm>
            <a:off x="0" y="0"/>
            <a:ext cx="4930714" cy="3063955"/>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204788"/>
            <a:ext cx="5111750" cy="414916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1" y="1076326"/>
            <a:ext cx="3008313" cy="32776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fld id="{42136993-F285-4289-A485-DCBFD3B4FB02}" type="slidenum">
              <a:rPr lang="en-GB" smtClean="0"/>
              <a:pPr/>
              <a:t>‹#›</a:t>
            </a:fld>
            <a:endParaRPr lang="en-GB" dirty="0"/>
          </a:p>
        </p:txBody>
      </p:sp>
      <p:sp>
        <p:nvSpPr>
          <p:cNvPr id="7" name="Slide Number Placeholder 6"/>
          <p:cNvSpPr>
            <a:spLocks noGrp="1"/>
          </p:cNvSpPr>
          <p:nvPr>
            <p:ph type="sldNum" sz="quarter" idx="12"/>
          </p:nvPr>
        </p:nvSpPr>
        <p:spPr/>
        <p:txBody>
          <a:bodyPr/>
          <a:lstStyle/>
          <a:p>
            <a:fld id="{42136993-F285-4289-A485-DCBFD3B4FB02}"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267444"/>
          </a:xfrm>
        </p:spPr>
        <p:txBody>
          <a:bodyPr anchor="b">
            <a:noAutofit/>
          </a:bodyPr>
          <a:lstStyle>
            <a:lvl1pPr algn="l">
              <a:defRPr sz="1600" b="1"/>
            </a:lvl1pPr>
          </a:lstStyle>
          <a:p>
            <a:r>
              <a:rPr lang="en-US" dirty="0"/>
              <a:t>Click to edit Master title style</a:t>
            </a:r>
            <a:endParaRPr lang="en-GB" dirty="0"/>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3921900"/>
            <a:ext cx="5486400" cy="3240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fld id="{42136993-F285-4289-A485-DCBFD3B4FB02}" type="slidenum">
              <a:rPr lang="en-GB" smtClean="0"/>
              <a:pPr/>
              <a:t>‹#›</a:t>
            </a:fld>
            <a:endParaRPr lang="en-GB" dirty="0"/>
          </a:p>
        </p:txBody>
      </p:sp>
      <p:sp>
        <p:nvSpPr>
          <p:cNvPr id="7" name="Slide Number Placeholder 6"/>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Clr>
                <a:schemeClr val="accent1"/>
              </a:buClr>
              <a:defRPr/>
            </a:lvl1pPr>
            <a:lvl2pPr>
              <a:buClr>
                <a:schemeClr val="accent6"/>
              </a:buClr>
              <a:defRPr/>
            </a:lvl2pPr>
            <a:lvl3pPr>
              <a:buClr>
                <a:schemeClr val="accent3"/>
              </a:buClr>
              <a:buFont typeface="Wingdings" pitchFamily="2" charset="2"/>
              <a:buChar char="§"/>
              <a:defRPr/>
            </a:lvl3pPr>
            <a:lvl4pPr>
              <a:buClr>
                <a:schemeClr val="tx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048819"/>
            <a:ext cx="7772400" cy="1021556"/>
          </a:xfrm>
        </p:spPr>
        <p:txBody>
          <a:bodyPr anchor="t">
            <a:normAutofit/>
          </a:bodyPr>
          <a:lstStyle>
            <a:lvl1pPr algn="l">
              <a:defRPr sz="32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1923678"/>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fld id="{42136993-F285-4289-A485-DCBFD3B4FB02}" type="slidenum">
              <a:rPr lang="en-GB" smtClean="0"/>
              <a:pPr/>
              <a:t>‹#›</a:t>
            </a:fld>
            <a:endParaRPr lang="en-GB" dirty="0"/>
          </a:p>
        </p:txBody>
      </p:sp>
      <p:sp>
        <p:nvSpPr>
          <p:cNvPr id="6" name="Slide Number Placeholder 5"/>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7200" y="1200151"/>
            <a:ext cx="4038600" cy="30997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4008" y="1203598"/>
            <a:ext cx="4038600" cy="30997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p:txBody>
          <a:bodyPr/>
          <a:lstStyle/>
          <a:p>
            <a:fld id="{42136993-F285-4289-A485-DCBFD3B4FB02}" type="slidenum">
              <a:rPr lang="en-GB" smtClean="0"/>
              <a:pPr/>
              <a:t>‹#›</a:t>
            </a:fld>
            <a:endParaRPr lang="en-GB" dirty="0"/>
          </a:p>
        </p:txBody>
      </p:sp>
      <p:sp>
        <p:nvSpPr>
          <p:cNvPr id="7" name="Slide Number Placeholder 6"/>
          <p:cNvSpPr>
            <a:spLocks noGrp="1"/>
          </p:cNvSpPr>
          <p:nvPr>
            <p:ph type="sldNum" sz="quarter" idx="12"/>
          </p:nvPr>
        </p:nvSpPr>
        <p:spPr/>
        <p:txBody>
          <a:bodyPr/>
          <a:lstStyle/>
          <a:p>
            <a:fld id="{9FB7CD88-510E-4852-A978-A80D78688B4F}" type="datetimeFigureOut">
              <a:rPr lang="en-GB" smtClean="0"/>
              <a:pPr/>
              <a:t>08/03/2023</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20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7"/>
            <a:ext cx="4040188" cy="27227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51335"/>
            <a:ext cx="4041775" cy="479822"/>
          </a:xfrm>
        </p:spPr>
        <p:txBody>
          <a:bodyPr anchor="b">
            <a:normAutofit/>
          </a:bodyPr>
          <a:lstStyle>
            <a:lvl1pPr marL="0" indent="0">
              <a:buNone/>
              <a:defRPr sz="2000" b="1">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631157"/>
            <a:ext cx="4041775" cy="27227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136993-F285-4289-A485-DCBFD3B4FB0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23" name="Picture 22" descr="CT_Community_S_8.png"/>
          <p:cNvPicPr>
            <a:picLocks noChangeAspect="1"/>
          </p:cNvPicPr>
          <p:nvPr userDrawn="1"/>
        </p:nvPicPr>
        <p:blipFill>
          <a:blip r:embed="rId2" cstate="print"/>
          <a:stretch>
            <a:fillRect/>
          </a:stretch>
        </p:blipFill>
        <p:spPr>
          <a:xfrm>
            <a:off x="971600" y="1131590"/>
            <a:ext cx="864096" cy="864096"/>
          </a:xfrm>
          <a:prstGeom prst="rect">
            <a:avLst/>
          </a:prstGeom>
        </p:spPr>
      </p:pic>
      <p:sp>
        <p:nvSpPr>
          <p:cNvPr id="2" name="Title 1"/>
          <p:cNvSpPr>
            <a:spLocks noGrp="1"/>
          </p:cNvSpPr>
          <p:nvPr>
            <p:ph type="title"/>
          </p:nvPr>
        </p:nvSpPr>
        <p:spPr/>
        <p:txBody>
          <a:body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p>
            <a:fld id="{42136993-F285-4289-A485-DCBFD3B4FB02}" type="slidenum">
              <a:rPr lang="en-GB" smtClean="0"/>
              <a:pPr/>
              <a:t>‹#›</a:t>
            </a:fld>
            <a:endParaRPr lang="en-GB" dirty="0"/>
          </a:p>
        </p:txBody>
      </p:sp>
      <p:sp>
        <p:nvSpPr>
          <p:cNvPr id="5" name="Slide Number Placeholder 4"/>
          <p:cNvSpPr>
            <a:spLocks noGrp="1"/>
          </p:cNvSpPr>
          <p:nvPr>
            <p:ph type="sldNum" sz="quarter" idx="12"/>
          </p:nvPr>
        </p:nvSpPr>
        <p:spPr/>
        <p:txBody>
          <a:bodyPr/>
          <a:lstStyle/>
          <a:p>
            <a:fld id="{9FB7CD88-510E-4852-A978-A80D78688B4F}" type="datetimeFigureOut">
              <a:rPr lang="en-GB" smtClean="0"/>
              <a:pPr/>
              <a:t>08/03/2023</a:t>
            </a:fld>
            <a:endParaRPr lang="en-GB" dirty="0"/>
          </a:p>
        </p:txBody>
      </p:sp>
      <p:sp>
        <p:nvSpPr>
          <p:cNvPr id="10" name="TextBox 9"/>
          <p:cNvSpPr txBox="1"/>
          <p:nvPr userDrawn="1"/>
        </p:nvSpPr>
        <p:spPr>
          <a:xfrm>
            <a:off x="1115616" y="1419622"/>
            <a:ext cx="504056" cy="276999"/>
          </a:xfrm>
          <a:prstGeom prst="rect">
            <a:avLst/>
          </a:prstGeom>
          <a:noFill/>
        </p:spPr>
        <p:txBody>
          <a:bodyPr wrap="square" rtlCol="0">
            <a:spAutoFit/>
          </a:bodyPr>
          <a:lstStyle/>
          <a:p>
            <a:pPr algn="ctr"/>
            <a:r>
              <a:rPr lang="en-GB" sz="1200" dirty="0"/>
              <a:t>50%</a:t>
            </a:r>
          </a:p>
        </p:txBody>
      </p:sp>
      <p:pic>
        <p:nvPicPr>
          <p:cNvPr id="24" name="Picture 23" descr="CT_Community_S_8.png"/>
          <p:cNvPicPr>
            <a:picLocks noChangeAspect="1"/>
          </p:cNvPicPr>
          <p:nvPr userDrawn="1"/>
        </p:nvPicPr>
        <p:blipFill>
          <a:blip r:embed="rId2" cstate="print"/>
          <a:stretch>
            <a:fillRect/>
          </a:stretch>
        </p:blipFill>
        <p:spPr>
          <a:xfrm>
            <a:off x="971600" y="3147814"/>
            <a:ext cx="864096" cy="864096"/>
          </a:xfrm>
          <a:prstGeom prst="rect">
            <a:avLst/>
          </a:prstGeom>
        </p:spPr>
      </p:pic>
      <p:sp>
        <p:nvSpPr>
          <p:cNvPr id="25" name="TextBox 24"/>
          <p:cNvSpPr txBox="1"/>
          <p:nvPr userDrawn="1"/>
        </p:nvSpPr>
        <p:spPr>
          <a:xfrm>
            <a:off x="1115616" y="3435846"/>
            <a:ext cx="504056" cy="276999"/>
          </a:xfrm>
          <a:prstGeom prst="rect">
            <a:avLst/>
          </a:prstGeom>
          <a:noFill/>
        </p:spPr>
        <p:txBody>
          <a:bodyPr wrap="square" rtlCol="0">
            <a:spAutoFit/>
          </a:bodyPr>
          <a:lstStyle/>
          <a:p>
            <a:pPr algn="ctr"/>
            <a:r>
              <a:rPr lang="en-GB" sz="1200" dirty="0"/>
              <a:t>50%</a:t>
            </a:r>
          </a:p>
        </p:txBody>
      </p:sp>
      <p:pic>
        <p:nvPicPr>
          <p:cNvPr id="26" name="Picture 25" descr="CT_Community_S_8.png"/>
          <p:cNvPicPr>
            <a:picLocks noChangeAspect="1"/>
          </p:cNvPicPr>
          <p:nvPr userDrawn="1"/>
        </p:nvPicPr>
        <p:blipFill>
          <a:blip r:embed="rId2" cstate="print"/>
          <a:stretch>
            <a:fillRect/>
          </a:stretch>
        </p:blipFill>
        <p:spPr>
          <a:xfrm>
            <a:off x="971600" y="2139702"/>
            <a:ext cx="864096" cy="864096"/>
          </a:xfrm>
          <a:prstGeom prst="rect">
            <a:avLst/>
          </a:prstGeom>
        </p:spPr>
      </p:pic>
      <p:sp>
        <p:nvSpPr>
          <p:cNvPr id="27" name="TextBox 26"/>
          <p:cNvSpPr txBox="1"/>
          <p:nvPr userDrawn="1"/>
        </p:nvSpPr>
        <p:spPr>
          <a:xfrm>
            <a:off x="1115616" y="2427734"/>
            <a:ext cx="504056" cy="276999"/>
          </a:xfrm>
          <a:prstGeom prst="rect">
            <a:avLst/>
          </a:prstGeom>
          <a:noFill/>
        </p:spPr>
        <p:txBody>
          <a:bodyPr wrap="square" rtlCol="0">
            <a:spAutoFit/>
          </a:bodyPr>
          <a:lstStyle/>
          <a:p>
            <a:pPr algn="ctr"/>
            <a:r>
              <a:rPr lang="en-GB" sz="1200" dirty="0"/>
              <a:t>50%</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fld id="{42136993-F285-4289-A485-DCBFD3B4FB02}" type="slidenum">
              <a:rPr lang="en-GB" smtClean="0"/>
              <a:pPr/>
              <a:t>‹#›</a:t>
            </a:fld>
            <a:endParaRPr lang="en-GB" dirty="0"/>
          </a:p>
        </p:txBody>
      </p:sp>
      <p:sp>
        <p:nvSpPr>
          <p:cNvPr id="4" name="Slide Number Placeholder 3"/>
          <p:cNvSpPr>
            <a:spLocks noGrp="1"/>
          </p:cNvSpPr>
          <p:nvPr>
            <p:ph type="sldNum" sz="quarter" idx="12"/>
          </p:nvPr>
        </p:nvSpPr>
        <p:spPr/>
        <p:txBody>
          <a:bodyPr/>
          <a:lstStyle/>
          <a:p>
            <a:fld id="{42136993-F285-4289-A485-DCBFD3B4FB0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204788"/>
            <a:ext cx="5111750" cy="414916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1" y="1076326"/>
            <a:ext cx="3008313" cy="32776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fld id="{42136993-F285-4289-A485-DCBFD3B4FB02}" type="slidenum">
              <a:rPr lang="en-GB" smtClean="0"/>
              <a:pPr/>
              <a:t>‹#›</a:t>
            </a:fld>
            <a:endParaRPr lang="en-GB" dirty="0"/>
          </a:p>
        </p:txBody>
      </p:sp>
      <p:sp>
        <p:nvSpPr>
          <p:cNvPr id="7" name="Slide Number Placeholder 6"/>
          <p:cNvSpPr>
            <a:spLocks noGrp="1"/>
          </p:cNvSpPr>
          <p:nvPr>
            <p:ph type="sldNum" sz="quarter" idx="12"/>
          </p:nvPr>
        </p:nvSpPr>
        <p:spPr/>
        <p:txBody>
          <a:bodyPr/>
          <a:lstStyle/>
          <a:p>
            <a:fld id="{42136993-F285-4289-A485-DCBFD3B4FB0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1537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fld id="{42136993-F285-4289-A485-DCBFD3B4FB02}" type="slidenum">
              <a:rPr lang="en-GB" smtClean="0"/>
              <a:pPr/>
              <a:t>‹#›</a:t>
            </a:fld>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FB7CD88-510E-4852-A978-A80D78688B4F}" type="datetimeFigureOut">
              <a:rPr lang="en-GB" smtClean="0"/>
              <a:pPr/>
              <a:t>08/03/2023</a:t>
            </a:fld>
            <a:endParaRPr lang="en-GB" dirty="0"/>
          </a:p>
        </p:txBody>
      </p:sp>
      <p:pic>
        <p:nvPicPr>
          <p:cNvPr id="7" name="Picture 6" descr="CT_Logo_8.png"/>
          <p:cNvPicPr>
            <a:picLocks noChangeAspect="1"/>
          </p:cNvPicPr>
          <p:nvPr userDrawn="1"/>
        </p:nvPicPr>
        <p:blipFill>
          <a:blip r:embed="rId13" cstate="print"/>
          <a:stretch>
            <a:fillRect/>
          </a:stretch>
        </p:blipFill>
        <p:spPr>
          <a:xfrm>
            <a:off x="251520" y="4371950"/>
            <a:ext cx="1368152" cy="58748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9" name="Picture 8" descr="CT_Logo_8.png"/>
          <p:cNvPicPr>
            <a:picLocks noChangeAspect="1"/>
          </p:cNvPicPr>
          <p:nvPr userDrawn="1"/>
        </p:nvPicPr>
        <p:blipFill>
          <a:blip r:embed="rId12" cstate="print"/>
          <a:stretch>
            <a:fillRect/>
          </a:stretch>
        </p:blipFill>
        <p:spPr>
          <a:xfrm>
            <a:off x="264354" y="4371950"/>
            <a:ext cx="1355318" cy="581976"/>
          </a:xfrm>
          <a:prstGeom prst="rect">
            <a:avLst/>
          </a:prstGeom>
        </p:spPr>
      </p:pic>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15379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fld id="{42136993-F285-4289-A485-DCBFD3B4FB02}" type="slidenum">
              <a:rPr lang="en-GB" smtClean="0"/>
              <a:pPr/>
              <a:t>‹#›</a:t>
            </a:fld>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FB7CD88-510E-4852-A978-A80D78688B4F}" type="datetimeFigureOut">
              <a:rPr lang="en-GB" smtClean="0"/>
              <a:pPr/>
              <a:t>08/03/2023</a:t>
            </a:fld>
            <a:endParaRPr lang="en-GB" dirty="0"/>
          </a:p>
        </p:txBody>
      </p:sp>
    </p:spTree>
  </p:cSld>
  <p:clrMap bg1="dk1" tx1="lt1" bg2="dk2" tx2="lt2" accent1="accent1" accent2="accent2" accent3="accent3" accent4="accent4" accent5="accent5" accent6="accent6" hlink="hlink" folHlink="folHlink"/>
  <p:sldLayoutIdLst>
    <p:sldLayoutId id="2147483660" r:id="rId1"/>
    <p:sldLayoutId id="214748367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6"/>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cranfieldtrust.org/pages/vhdifferentwaystovolunteer"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Cranfield Trust </a:t>
            </a:r>
          </a:p>
        </p:txBody>
      </p:sp>
      <p:sp>
        <p:nvSpPr>
          <p:cNvPr id="3" name="Subtitle 2"/>
          <p:cNvSpPr>
            <a:spLocks noGrp="1"/>
          </p:cNvSpPr>
          <p:nvPr>
            <p:ph type="subTitle" idx="1"/>
          </p:nvPr>
        </p:nvSpPr>
        <p:spPr>
          <a:xfrm>
            <a:off x="1547664" y="2709634"/>
            <a:ext cx="6910536" cy="1314450"/>
          </a:xfrm>
        </p:spPr>
        <p:txBody>
          <a:bodyPr>
            <a:normAutofit/>
          </a:bodyPr>
          <a:lstStyle/>
          <a:p>
            <a:r>
              <a:rPr lang="en-GB" sz="4400" dirty="0"/>
              <a:t>On Call telephone support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Cranfield Trust </a:t>
            </a:r>
            <a:r>
              <a:rPr lang="en-GB" dirty="0">
                <a:solidFill>
                  <a:schemeClr val="accent1"/>
                </a:solidFill>
              </a:rPr>
              <a:t>On Call </a:t>
            </a:r>
            <a:r>
              <a:rPr lang="en-GB" dirty="0"/>
              <a:t>is </a:t>
            </a:r>
          </a:p>
        </p:txBody>
      </p:sp>
      <p:sp>
        <p:nvSpPr>
          <p:cNvPr id="3" name="Content Placeholder 2"/>
          <p:cNvSpPr>
            <a:spLocks noGrp="1"/>
          </p:cNvSpPr>
          <p:nvPr>
            <p:ph idx="1"/>
          </p:nvPr>
        </p:nvSpPr>
        <p:spPr/>
        <p:txBody>
          <a:bodyPr>
            <a:normAutofit fontScale="70000" lnSpcReduction="20000"/>
          </a:bodyPr>
          <a:lstStyle/>
          <a:p>
            <a:pPr>
              <a:spcAft>
                <a:spcPts val="600"/>
              </a:spcAft>
              <a:defRPr/>
            </a:pPr>
            <a:r>
              <a:rPr lang="en-US" sz="2600" dirty="0">
                <a:solidFill>
                  <a:srgbClr val="203864"/>
                </a:solidFill>
                <a:cs typeface="Calibri" panose="020F0502020204030204" pitchFamily="34" charset="0"/>
              </a:rPr>
              <a:t>A one hour telephone call with a volunteer offering charity leaders immediate advice/signposting</a:t>
            </a:r>
          </a:p>
          <a:p>
            <a:pPr>
              <a:spcAft>
                <a:spcPts val="600"/>
              </a:spcAft>
              <a:defRPr/>
            </a:pPr>
            <a:r>
              <a:rPr lang="en-GB" sz="2600" dirty="0">
                <a:solidFill>
                  <a:srgbClr val="002060"/>
                </a:solidFill>
              </a:rPr>
              <a:t>Calls are pre-booked to capture information about the charity and the nature of the issue </a:t>
            </a:r>
            <a:endParaRPr lang="en-US" sz="2600" dirty="0">
              <a:solidFill>
                <a:srgbClr val="203864"/>
              </a:solidFill>
              <a:cs typeface="Calibri" panose="020F0502020204030204" pitchFamily="34" charset="0"/>
            </a:endParaRPr>
          </a:p>
          <a:p>
            <a:pPr>
              <a:spcAft>
                <a:spcPts val="600"/>
              </a:spcAft>
              <a:defRPr/>
            </a:pPr>
            <a:r>
              <a:rPr lang="en-US" sz="2600" dirty="0">
                <a:solidFill>
                  <a:srgbClr val="203864"/>
                </a:solidFill>
                <a:cs typeface="Calibri" panose="020F0502020204030204" pitchFamily="34" charset="0"/>
              </a:rPr>
              <a:t>Cranfield Trust match a volunteer with the relevant skill set to give charities the clarity and confidence they need to make decisions</a:t>
            </a:r>
          </a:p>
          <a:p>
            <a:pPr marL="0" indent="0">
              <a:buNone/>
            </a:pPr>
            <a:r>
              <a:rPr lang="en-GB" sz="2600" i="1" dirty="0">
                <a:solidFill>
                  <a:srgbClr val="F39200"/>
                </a:solidFill>
              </a:rPr>
              <a:t>“Our volunteer was amazing! The call was a significant help to us way more than we ever considered. We love doing what we do but recognise how important these Governance improvements are.  Its shocking than an hour or so with your volunteer has helped us learn and understand more than we have over the past 4 months trying to do it ourselves” </a:t>
            </a:r>
            <a:r>
              <a:rPr lang="en-GB" sz="2600" b="1" i="1" dirty="0">
                <a:solidFill>
                  <a:srgbClr val="F39200"/>
                </a:solidFill>
              </a:rPr>
              <a:t>Shane Ward, Brighter Futures</a:t>
            </a:r>
            <a:endParaRPr lang="en-US" sz="2600" b="1" i="1" dirty="0">
              <a:solidFill>
                <a:srgbClr val="F39200"/>
              </a:solidFill>
              <a:cs typeface="Calibri" panose="020F0502020204030204" pitchFamily="34" charset="0"/>
            </a:endParaRP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 Call </a:t>
            </a:r>
            <a:r>
              <a:rPr lang="en-GB" dirty="0">
                <a:solidFill>
                  <a:schemeClr val="accent1"/>
                </a:solidFill>
              </a:rPr>
              <a:t>volunteer role</a:t>
            </a:r>
          </a:p>
        </p:txBody>
      </p:sp>
      <p:sp>
        <p:nvSpPr>
          <p:cNvPr id="3" name="Content Placeholder 2"/>
          <p:cNvSpPr>
            <a:spLocks noGrp="1"/>
          </p:cNvSpPr>
          <p:nvPr>
            <p:ph idx="1"/>
          </p:nvPr>
        </p:nvSpPr>
        <p:spPr/>
        <p:txBody>
          <a:bodyPr>
            <a:normAutofit fontScale="85000" lnSpcReduction="20000"/>
          </a:bodyPr>
          <a:lstStyle/>
          <a:p>
            <a:pPr>
              <a:spcAft>
                <a:spcPts val="600"/>
              </a:spcAft>
              <a:defRPr/>
            </a:pPr>
            <a:r>
              <a:rPr lang="en-US" dirty="0">
                <a:solidFill>
                  <a:srgbClr val="203864"/>
                </a:solidFill>
                <a:cs typeface="Calibri" panose="020F0502020204030204" pitchFamily="34" charset="0"/>
              </a:rPr>
              <a:t>Telephone/virtual advice for one hour with a charity leader </a:t>
            </a:r>
          </a:p>
          <a:p>
            <a:pPr>
              <a:spcAft>
                <a:spcPts val="600"/>
              </a:spcAft>
              <a:defRPr/>
            </a:pPr>
            <a:r>
              <a:rPr lang="en-US" dirty="0">
                <a:solidFill>
                  <a:srgbClr val="203864"/>
                </a:solidFill>
                <a:cs typeface="Calibri" panose="020F0502020204030204" pitchFamily="34" charset="0"/>
              </a:rPr>
              <a:t>Cranfield Trust Project Managers will match the charity with a volunteer with the relevant skills to provide the guidance necessary</a:t>
            </a:r>
          </a:p>
          <a:p>
            <a:pPr>
              <a:spcAft>
                <a:spcPts val="600"/>
              </a:spcAft>
              <a:defRPr/>
            </a:pPr>
            <a:r>
              <a:rPr lang="en-US" dirty="0">
                <a:solidFill>
                  <a:srgbClr val="203864"/>
                </a:solidFill>
                <a:cs typeface="Calibri" panose="020F0502020204030204" pitchFamily="34" charset="0"/>
              </a:rPr>
              <a:t>Cranfield Trust ‘On Call’ is available to any charity with a primary purpose of addressing human welfare issues</a:t>
            </a:r>
          </a:p>
          <a:p>
            <a:endParaRPr lang="en-GB" dirty="0"/>
          </a:p>
        </p:txBody>
      </p:sp>
    </p:spTree>
    <p:extLst>
      <p:ext uri="{BB962C8B-B14F-4D97-AF65-F5344CB8AC3E}">
        <p14:creationId xmlns:p14="http://schemas.microsoft.com/office/powerpoint/2010/main" val="3235736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On Call </a:t>
            </a:r>
            <a:r>
              <a:rPr lang="en-GB" dirty="0">
                <a:solidFill>
                  <a:schemeClr val="accent1"/>
                </a:solidFill>
              </a:rPr>
              <a:t>questions and advice</a:t>
            </a:r>
          </a:p>
        </p:txBody>
      </p:sp>
      <p:sp>
        <p:nvSpPr>
          <p:cNvPr id="3" name="Content Placeholder 2"/>
          <p:cNvSpPr>
            <a:spLocks noGrp="1"/>
          </p:cNvSpPr>
          <p:nvPr>
            <p:ph idx="1"/>
          </p:nvPr>
        </p:nvSpPr>
        <p:spPr>
          <a:xfrm>
            <a:off x="457200" y="1063228"/>
            <a:ext cx="8291264" cy="3153798"/>
          </a:xfrm>
        </p:spPr>
        <p:txBody>
          <a:bodyPr>
            <a:noAutofit/>
          </a:bodyPr>
          <a:lstStyle/>
          <a:p>
            <a:pPr>
              <a:spcAft>
                <a:spcPts val="600"/>
              </a:spcAft>
              <a:defRPr/>
            </a:pPr>
            <a:r>
              <a:rPr lang="en-US" sz="1800" dirty="0">
                <a:solidFill>
                  <a:srgbClr val="203864"/>
                </a:solidFill>
                <a:cs typeface="Calibri" panose="020F0502020204030204" pitchFamily="34" charset="0"/>
              </a:rPr>
              <a:t>Signposting – I need to find specialist support and direction on a particular issue</a:t>
            </a:r>
          </a:p>
          <a:p>
            <a:pPr>
              <a:spcAft>
                <a:spcPts val="600"/>
              </a:spcAft>
              <a:defRPr/>
            </a:pPr>
            <a:r>
              <a:rPr lang="en-US" sz="1800" dirty="0">
                <a:solidFill>
                  <a:srgbClr val="203864"/>
                </a:solidFill>
                <a:cs typeface="Calibri" panose="020F0502020204030204" pitchFamily="34" charset="0"/>
              </a:rPr>
              <a:t>Governance – my trustees are postponing meetings and are not making backup plans for staff illness, funding and other problems.  What can I do as a staff member to get them more engaged?</a:t>
            </a:r>
          </a:p>
          <a:p>
            <a:pPr>
              <a:spcAft>
                <a:spcPts val="600"/>
              </a:spcAft>
              <a:defRPr/>
            </a:pPr>
            <a:r>
              <a:rPr lang="en-US" sz="1800" dirty="0">
                <a:solidFill>
                  <a:srgbClr val="203864"/>
                </a:solidFill>
                <a:cs typeface="Calibri" panose="020F0502020204030204" pitchFamily="34" charset="0"/>
              </a:rPr>
              <a:t>Financial forecasting and budgeting – I don’t know how long we’ve got in terms of our reserves.  What can I do to get on top of our finances and work out what to do next?</a:t>
            </a:r>
          </a:p>
          <a:p>
            <a:pPr>
              <a:spcAft>
                <a:spcPts val="600"/>
              </a:spcAft>
              <a:defRPr/>
            </a:pPr>
            <a:r>
              <a:rPr lang="en-US" sz="1800" dirty="0">
                <a:solidFill>
                  <a:srgbClr val="203864"/>
                </a:solidFill>
                <a:cs typeface="Calibri" panose="020F0502020204030204" pitchFamily="34" charset="0"/>
              </a:rPr>
              <a:t>A sounding board for Chief Executives/Managers</a:t>
            </a:r>
          </a:p>
        </p:txBody>
      </p:sp>
    </p:spTree>
    <p:extLst>
      <p:ext uri="{BB962C8B-B14F-4D97-AF65-F5344CB8AC3E}">
        <p14:creationId xmlns:p14="http://schemas.microsoft.com/office/powerpoint/2010/main" val="1528435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518"/>
            <a:ext cx="8229600" cy="857250"/>
          </a:xfrm>
        </p:spPr>
        <p:txBody>
          <a:bodyPr>
            <a:normAutofit fontScale="90000"/>
          </a:bodyPr>
          <a:lstStyle/>
          <a:p>
            <a:r>
              <a:rPr lang="en-GB" dirty="0"/>
              <a:t>With your help, we can continue to support thousands of charities</a:t>
            </a:r>
          </a:p>
        </p:txBody>
      </p:sp>
      <p:sp>
        <p:nvSpPr>
          <p:cNvPr id="3" name="Content Placeholder 2"/>
          <p:cNvSpPr>
            <a:spLocks noGrp="1"/>
          </p:cNvSpPr>
          <p:nvPr>
            <p:ph idx="1"/>
          </p:nvPr>
        </p:nvSpPr>
        <p:spPr>
          <a:xfrm>
            <a:off x="457200" y="1707654"/>
            <a:ext cx="8229600" cy="3153798"/>
          </a:xfrm>
        </p:spPr>
        <p:txBody>
          <a:bodyPr>
            <a:normAutofit fontScale="55000" lnSpcReduction="20000"/>
          </a:bodyPr>
          <a:lstStyle/>
          <a:p>
            <a:pPr marL="457200" indent="-457200">
              <a:spcAft>
                <a:spcPts val="600"/>
              </a:spcAft>
              <a:defRPr/>
            </a:pPr>
            <a:r>
              <a:rPr lang="en-US" dirty="0">
                <a:solidFill>
                  <a:srgbClr val="203864"/>
                </a:solidFill>
                <a:cs typeface="Calibri" panose="020F0502020204030204" pitchFamily="34" charset="0"/>
              </a:rPr>
              <a:t>Planning ahead – trustees and staff developing strategy and business plans</a:t>
            </a:r>
          </a:p>
          <a:p>
            <a:pPr marL="457200" indent="-457200">
              <a:spcAft>
                <a:spcPts val="600"/>
              </a:spcAft>
              <a:defRPr/>
            </a:pPr>
            <a:r>
              <a:rPr lang="en-US" dirty="0">
                <a:solidFill>
                  <a:srgbClr val="203864"/>
                </a:solidFill>
                <a:cs typeface="Calibri" panose="020F0502020204030204" pitchFamily="34" charset="0"/>
              </a:rPr>
              <a:t>Improving financial management</a:t>
            </a:r>
          </a:p>
          <a:p>
            <a:pPr marL="457200" indent="-457200">
              <a:spcAft>
                <a:spcPts val="600"/>
              </a:spcAft>
              <a:defRPr/>
            </a:pPr>
            <a:r>
              <a:rPr lang="en-US" dirty="0">
                <a:solidFill>
                  <a:srgbClr val="203864"/>
                </a:solidFill>
                <a:cs typeface="Calibri" panose="020F0502020204030204" pitchFamily="34" charset="0"/>
              </a:rPr>
              <a:t>Supporting trustee boards</a:t>
            </a:r>
          </a:p>
          <a:p>
            <a:pPr marL="457200" indent="-457200">
              <a:spcAft>
                <a:spcPts val="600"/>
              </a:spcAft>
              <a:defRPr/>
            </a:pPr>
            <a:r>
              <a:rPr lang="en-US" dirty="0">
                <a:solidFill>
                  <a:srgbClr val="203864"/>
                </a:solidFill>
                <a:cs typeface="Calibri" panose="020F0502020204030204" pitchFamily="34" charset="0"/>
              </a:rPr>
              <a:t>Exploring new ventures: feasibility studies</a:t>
            </a:r>
          </a:p>
          <a:p>
            <a:pPr marL="457200" indent="-457200">
              <a:spcAft>
                <a:spcPts val="600"/>
              </a:spcAft>
              <a:defRPr/>
            </a:pPr>
            <a:r>
              <a:rPr lang="en-US" dirty="0">
                <a:solidFill>
                  <a:srgbClr val="203864"/>
                </a:solidFill>
                <a:cs typeface="Calibri" panose="020F0502020204030204" pitchFamily="34" charset="0"/>
              </a:rPr>
              <a:t>Facilitating discussions </a:t>
            </a:r>
            <a:r>
              <a:rPr lang="en-US" dirty="0" err="1">
                <a:solidFill>
                  <a:srgbClr val="203864"/>
                </a:solidFill>
                <a:cs typeface="Calibri" panose="020F0502020204030204" pitchFamily="34" charset="0"/>
              </a:rPr>
              <a:t>eg</a:t>
            </a:r>
            <a:r>
              <a:rPr lang="en-US" dirty="0">
                <a:solidFill>
                  <a:srgbClr val="203864"/>
                </a:solidFill>
                <a:cs typeface="Calibri" panose="020F0502020204030204" pitchFamily="34" charset="0"/>
              </a:rPr>
              <a:t> possible mergers</a:t>
            </a:r>
          </a:p>
          <a:p>
            <a:pPr marL="457200" indent="-457200">
              <a:spcAft>
                <a:spcPts val="600"/>
              </a:spcAft>
              <a:defRPr/>
            </a:pPr>
            <a:r>
              <a:rPr lang="en-US" dirty="0">
                <a:solidFill>
                  <a:srgbClr val="203864"/>
                </a:solidFill>
                <a:cs typeface="Calibri" panose="020F0502020204030204" pitchFamily="34" charset="0"/>
              </a:rPr>
              <a:t>Mentoring for Chief Executives and managers</a:t>
            </a:r>
          </a:p>
          <a:p>
            <a:pPr marL="457200" indent="-457200">
              <a:spcAft>
                <a:spcPts val="600"/>
              </a:spcAft>
              <a:defRPr/>
            </a:pPr>
            <a:r>
              <a:rPr lang="en-US" dirty="0">
                <a:solidFill>
                  <a:srgbClr val="203864"/>
                </a:solidFill>
                <a:cs typeface="Calibri" panose="020F0502020204030204" pitchFamily="34" charset="0"/>
              </a:rPr>
              <a:t>See </a:t>
            </a:r>
            <a:r>
              <a:rPr lang="en-US" i="1" dirty="0">
                <a:solidFill>
                  <a:srgbClr val="203864"/>
                </a:solidFill>
                <a:cs typeface="Calibri" panose="020F0502020204030204" pitchFamily="34" charset="0"/>
                <a:hlinkClick r:id="rId2"/>
              </a:rPr>
              <a:t>‘Different Ways to Volunteer</a:t>
            </a:r>
            <a:r>
              <a:rPr lang="en-US" dirty="0">
                <a:solidFill>
                  <a:srgbClr val="203864"/>
                </a:solidFill>
                <a:cs typeface="Calibri" panose="020F0502020204030204" pitchFamily="34" charset="0"/>
                <a:hlinkClick r:id="rId2"/>
              </a:rPr>
              <a:t>’ </a:t>
            </a:r>
            <a:r>
              <a:rPr lang="en-US" dirty="0">
                <a:solidFill>
                  <a:srgbClr val="203864"/>
                </a:solidFill>
                <a:cs typeface="Calibri" panose="020F0502020204030204" pitchFamily="34" charset="0"/>
              </a:rPr>
              <a:t>for the range of Cranfield Trust volunteer roles </a:t>
            </a:r>
            <a:r>
              <a:rPr lang="en-GB" i="1" dirty="0">
                <a:solidFill>
                  <a:schemeClr val="accent1"/>
                </a:solidFill>
              </a:rPr>
              <a:t> </a:t>
            </a:r>
            <a:r>
              <a:rPr lang="en-GB" i="1" dirty="0">
                <a:solidFill>
                  <a:srgbClr val="F39200"/>
                </a:solidFill>
              </a:rPr>
              <a:t>   </a:t>
            </a:r>
          </a:p>
          <a:p>
            <a:pPr marL="457200" lvl="1" indent="0">
              <a:buNone/>
            </a:pPr>
            <a:endParaRPr lang="en-GB" dirty="0"/>
          </a:p>
        </p:txBody>
      </p:sp>
    </p:spTree>
    <p:extLst>
      <p:ext uri="{BB962C8B-B14F-4D97-AF65-F5344CB8AC3E}">
        <p14:creationId xmlns:p14="http://schemas.microsoft.com/office/powerpoint/2010/main" val="4001460444"/>
      </p:ext>
    </p:extLst>
  </p:cSld>
  <p:clrMapOvr>
    <a:masterClrMapping/>
  </p:clrMapOvr>
</p:sld>
</file>

<file path=ppt/theme/theme1.xml><?xml version="1.0" encoding="utf-8"?>
<a:theme xmlns:a="http://schemas.openxmlformats.org/drawingml/2006/main" name="Office Theme">
  <a:themeElements>
    <a:clrScheme name="Cranfield Trust">
      <a:dk1>
        <a:srgbClr val="1E1656"/>
      </a:dk1>
      <a:lt1>
        <a:srgbClr val="FFFFFF"/>
      </a:lt1>
      <a:dk2>
        <a:srgbClr val="002060"/>
      </a:dk2>
      <a:lt2>
        <a:srgbClr val="FFFFFF"/>
      </a:lt2>
      <a:accent1>
        <a:srgbClr val="FB4F14"/>
      </a:accent1>
      <a:accent2>
        <a:srgbClr val="FECB00"/>
      </a:accent2>
      <a:accent3>
        <a:srgbClr val="00B0CA"/>
      </a:accent3>
      <a:accent4>
        <a:srgbClr val="1E1656"/>
      </a:accent4>
      <a:accent5>
        <a:srgbClr val="4F2D7F"/>
      </a:accent5>
      <a:accent6>
        <a:srgbClr val="A90061"/>
      </a:accent6>
      <a:hlink>
        <a:srgbClr val="007AC9"/>
      </a:hlink>
      <a:folHlink>
        <a:srgbClr val="7BBBB2"/>
      </a:folHlink>
    </a:clrScheme>
    <a:fontScheme name="Cranfield Trust">
      <a:majorFont>
        <a:latin typeface="Red Hat Display"/>
        <a:ea typeface=""/>
        <a:cs typeface=""/>
      </a:majorFont>
      <a:minorFont>
        <a:latin typeface="Red Hat Displ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ranfield Trust">
      <a:dk1>
        <a:srgbClr val="1E1656"/>
      </a:dk1>
      <a:lt1>
        <a:srgbClr val="FFFFFF"/>
      </a:lt1>
      <a:dk2>
        <a:srgbClr val="002060"/>
      </a:dk2>
      <a:lt2>
        <a:srgbClr val="FFFFFF"/>
      </a:lt2>
      <a:accent1>
        <a:srgbClr val="FB4F14"/>
      </a:accent1>
      <a:accent2>
        <a:srgbClr val="FECB00"/>
      </a:accent2>
      <a:accent3>
        <a:srgbClr val="00B0CA"/>
      </a:accent3>
      <a:accent4>
        <a:srgbClr val="1E1656"/>
      </a:accent4>
      <a:accent5>
        <a:srgbClr val="4F2D7F"/>
      </a:accent5>
      <a:accent6>
        <a:srgbClr val="A90061"/>
      </a:accent6>
      <a:hlink>
        <a:srgbClr val="007AC9"/>
      </a:hlink>
      <a:folHlink>
        <a:srgbClr val="7BBBB2"/>
      </a:folHlink>
    </a:clrScheme>
    <a:fontScheme name="Cranfield Trust">
      <a:majorFont>
        <a:latin typeface="Red Hat Display"/>
        <a:ea typeface=""/>
        <a:cs typeface=""/>
      </a:majorFont>
      <a:minorFont>
        <a:latin typeface="Red Hat Displa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FF3695067CD94095CE01250743C30C" ma:contentTypeVersion="14" ma:contentTypeDescription="Create a new document." ma:contentTypeScope="" ma:versionID="1f0de88960074f6e4dd80dfea5375ffd">
  <xsd:schema xmlns:xsd="http://www.w3.org/2001/XMLSchema" xmlns:xs="http://www.w3.org/2001/XMLSchema" xmlns:p="http://schemas.microsoft.com/office/2006/metadata/properties" xmlns:ns3="62a2c79e-a83c-4373-9bab-7ae535af4e5d" xmlns:ns4="5c22a452-eeac-42cd-990e-1a6842bdec95" targetNamespace="http://schemas.microsoft.com/office/2006/metadata/properties" ma:root="true" ma:fieldsID="1882e58d936014e102397521c9f7f135" ns3:_="" ns4:_="">
    <xsd:import namespace="62a2c79e-a83c-4373-9bab-7ae535af4e5d"/>
    <xsd:import namespace="5c22a452-eeac-42cd-990e-1a6842bdec9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a2c79e-a83c-4373-9bab-7ae535af4e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22a452-eeac-42cd-990e-1a6842bdec9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8091F5-A961-48FF-A35B-F5A4D1EB90FA}">
  <ds:schemaRefs>
    <ds:schemaRef ds:uri="http://schemas.microsoft.com/sharepoint/v3/contenttype/forms"/>
  </ds:schemaRefs>
</ds:datastoreItem>
</file>

<file path=customXml/itemProps2.xml><?xml version="1.0" encoding="utf-8"?>
<ds:datastoreItem xmlns:ds="http://schemas.openxmlformats.org/officeDocument/2006/customXml" ds:itemID="{B1E03A83-7AAC-4150-8DBE-564E6E36896D}">
  <ds:schemaRefs>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purl.org/dc/terms/"/>
    <ds:schemaRef ds:uri="5c22a452-eeac-42cd-990e-1a6842bdec95"/>
    <ds:schemaRef ds:uri="62a2c79e-a83c-4373-9bab-7ae535af4e5d"/>
    <ds:schemaRef ds:uri="http://schemas.openxmlformats.org/package/2006/metadata/core-properties"/>
    <ds:schemaRef ds:uri="http://purl.org/dc/dcmitype/"/>
    <ds:schemaRef ds:uri="http://purl.org/dc/elements/1.1/"/>
  </ds:schemaRefs>
</ds:datastoreItem>
</file>

<file path=customXml/itemProps3.xml><?xml version="1.0" encoding="utf-8"?>
<ds:datastoreItem xmlns:ds="http://schemas.openxmlformats.org/officeDocument/2006/customXml" ds:itemID="{85D2F7D6-84B7-4D07-AC17-8B507DC975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a2c79e-a83c-4373-9bab-7ae535af4e5d"/>
    <ds:schemaRef ds:uri="5c22a452-eeac-42cd-990e-1a6842bdec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246</TotalTime>
  <Words>356</Words>
  <Application>Microsoft Office PowerPoint</Application>
  <PresentationFormat>On-screen Show (16:9)</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Calibri</vt:lpstr>
      <vt:lpstr>Red Hat Display</vt:lpstr>
      <vt:lpstr>Wingdings</vt:lpstr>
      <vt:lpstr>Office Theme</vt:lpstr>
      <vt:lpstr>1_Office Theme</vt:lpstr>
      <vt:lpstr>Cranfield Trust </vt:lpstr>
      <vt:lpstr>Cranfield Trust On Call is </vt:lpstr>
      <vt:lpstr>On Call volunteer role</vt:lpstr>
      <vt:lpstr>On Call questions and advice</vt:lpstr>
      <vt:lpstr>With your help, we can continue to support thousands of charities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Laura Cadd</cp:lastModifiedBy>
  <cp:revision>16</cp:revision>
  <dcterms:created xsi:type="dcterms:W3CDTF">2022-12-13T11:07:56Z</dcterms:created>
  <dcterms:modified xsi:type="dcterms:W3CDTF">2023-03-08T17:36:49Z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0x01010018FF3695067CD94095CE01250743C30C</vt:lpwstr>
  </property>
</Properties>
</file>