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39"/>
  </p:notesMasterIdLst>
  <p:handoutMasterIdLst>
    <p:handoutMasterId r:id="rId40"/>
  </p:handoutMasterIdLst>
  <p:sldIdLst>
    <p:sldId id="11564" r:id="rId6"/>
    <p:sldId id="533" r:id="rId7"/>
    <p:sldId id="279" r:id="rId8"/>
    <p:sldId id="317" r:id="rId9"/>
    <p:sldId id="277" r:id="rId10"/>
    <p:sldId id="299" r:id="rId11"/>
    <p:sldId id="278" r:id="rId12"/>
    <p:sldId id="300" r:id="rId13"/>
    <p:sldId id="301" r:id="rId14"/>
    <p:sldId id="302" r:id="rId15"/>
    <p:sldId id="303" r:id="rId16"/>
    <p:sldId id="280" r:id="rId17"/>
    <p:sldId id="281" r:id="rId18"/>
    <p:sldId id="257" r:id="rId19"/>
    <p:sldId id="305" r:id="rId20"/>
    <p:sldId id="304" r:id="rId21"/>
    <p:sldId id="310" r:id="rId22"/>
    <p:sldId id="311" r:id="rId23"/>
    <p:sldId id="306" r:id="rId24"/>
    <p:sldId id="11565" r:id="rId25"/>
    <p:sldId id="307" r:id="rId26"/>
    <p:sldId id="318" r:id="rId27"/>
    <p:sldId id="308" r:id="rId28"/>
    <p:sldId id="313" r:id="rId29"/>
    <p:sldId id="309" r:id="rId30"/>
    <p:sldId id="315" r:id="rId31"/>
    <p:sldId id="320" r:id="rId32"/>
    <p:sldId id="321" r:id="rId33"/>
    <p:sldId id="314" r:id="rId34"/>
    <p:sldId id="294" r:id="rId35"/>
    <p:sldId id="316" r:id="rId36"/>
    <p:sldId id="295" r:id="rId37"/>
    <p:sldId id="534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4F14"/>
    <a:srgbClr val="1E1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22" d="100"/>
          <a:sy n="122" d="100"/>
        </p:scale>
        <p:origin x="326" y="9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16045-DF54-45D2-A378-8EBDE34607B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A51868B-7F61-4C57-9DFD-0933132A95FC}">
      <dgm:prSet phldrT="[Text]"/>
      <dgm:spPr>
        <a:solidFill>
          <a:srgbClr val="00B050"/>
        </a:solidFill>
      </dgm:spPr>
      <dgm:t>
        <a:bodyPr/>
        <a:lstStyle/>
        <a:p>
          <a:r>
            <a:rPr lang="en-GB" b="1" dirty="0"/>
            <a:t>Emergent goals </a:t>
          </a:r>
        </a:p>
      </dgm:t>
    </dgm:pt>
    <dgm:pt modelId="{8BFF2AF9-6775-4327-82EF-E79F0FDD2950}" type="parTrans" cxnId="{3AE301FE-6D3E-47CB-AD49-510F6C6C7F52}">
      <dgm:prSet/>
      <dgm:spPr/>
      <dgm:t>
        <a:bodyPr/>
        <a:lstStyle/>
        <a:p>
          <a:endParaRPr lang="en-GB"/>
        </a:p>
      </dgm:t>
    </dgm:pt>
    <dgm:pt modelId="{45E1037F-0B1D-4278-96A9-1E5A67E1B794}" type="sibTrans" cxnId="{3AE301FE-6D3E-47CB-AD49-510F6C6C7F52}">
      <dgm:prSet/>
      <dgm:spPr/>
      <dgm:t>
        <a:bodyPr/>
        <a:lstStyle/>
        <a:p>
          <a:endParaRPr lang="en-GB"/>
        </a:p>
      </dgm:t>
    </dgm:pt>
    <dgm:pt modelId="{E1A95DD3-75BE-4F65-BB58-CC86BD412E34}">
      <dgm:prSet phldrT="[Text]"/>
      <dgm:spPr>
        <a:solidFill>
          <a:srgbClr val="FB4F14"/>
        </a:solidFill>
      </dgm:spPr>
      <dgm:t>
        <a:bodyPr/>
        <a:lstStyle/>
        <a:p>
          <a:r>
            <a:rPr lang="en-GB" b="1" dirty="0"/>
            <a:t>Risks</a:t>
          </a:r>
        </a:p>
      </dgm:t>
    </dgm:pt>
    <dgm:pt modelId="{5FCE74B9-D3DA-4CD6-BE51-DCB01C1D6943}" type="parTrans" cxnId="{21403B56-4268-4A2B-B119-7D7946DDB8E9}">
      <dgm:prSet/>
      <dgm:spPr/>
      <dgm:t>
        <a:bodyPr/>
        <a:lstStyle/>
        <a:p>
          <a:endParaRPr lang="en-GB"/>
        </a:p>
      </dgm:t>
    </dgm:pt>
    <dgm:pt modelId="{69C94E4D-3427-41EB-BFD4-5887CB4AFE15}" type="sibTrans" cxnId="{21403B56-4268-4A2B-B119-7D7946DDB8E9}">
      <dgm:prSet/>
      <dgm:spPr/>
      <dgm:t>
        <a:bodyPr/>
        <a:lstStyle/>
        <a:p>
          <a:endParaRPr lang="en-GB"/>
        </a:p>
      </dgm:t>
    </dgm:pt>
    <dgm:pt modelId="{DEB41DE9-3636-45A8-8D07-729B5D7E382D}">
      <dgm:prSet phldrT="[Text]"/>
      <dgm:spPr>
        <a:solidFill>
          <a:srgbClr val="FB4F14"/>
        </a:solidFill>
      </dgm:spPr>
      <dgm:t>
        <a:bodyPr/>
        <a:lstStyle/>
        <a:p>
          <a:r>
            <a:rPr lang="en-GB" b="1" dirty="0">
              <a:highlight>
                <a:srgbClr val="FB4F14"/>
              </a:highlight>
            </a:rPr>
            <a:t>Demand</a:t>
          </a:r>
        </a:p>
      </dgm:t>
    </dgm:pt>
    <dgm:pt modelId="{F1E38D84-8F80-4019-8E5F-2C060D0E1788}" type="parTrans" cxnId="{E5F4AFF2-B7C5-4377-AF27-499819643A04}">
      <dgm:prSet/>
      <dgm:spPr/>
      <dgm:t>
        <a:bodyPr/>
        <a:lstStyle/>
        <a:p>
          <a:endParaRPr lang="en-GB"/>
        </a:p>
      </dgm:t>
    </dgm:pt>
    <dgm:pt modelId="{6607E144-0E3C-4D60-B1F5-D80A6BE5B8AB}" type="sibTrans" cxnId="{E5F4AFF2-B7C5-4377-AF27-499819643A04}">
      <dgm:prSet/>
      <dgm:spPr/>
      <dgm:t>
        <a:bodyPr/>
        <a:lstStyle/>
        <a:p>
          <a:endParaRPr lang="en-GB"/>
        </a:p>
      </dgm:t>
    </dgm:pt>
    <dgm:pt modelId="{4DDFE9D5-49FF-49F6-94F4-45DD1037BD00}">
      <dgm:prSet phldrT="[Text]"/>
      <dgm:spPr>
        <a:solidFill>
          <a:srgbClr val="FB4F14"/>
        </a:solidFill>
      </dgm:spPr>
      <dgm:t>
        <a:bodyPr/>
        <a:lstStyle/>
        <a:p>
          <a:r>
            <a:rPr lang="en-GB" b="1" dirty="0"/>
            <a:t>Opportunities</a:t>
          </a:r>
        </a:p>
      </dgm:t>
    </dgm:pt>
    <dgm:pt modelId="{139FE922-D86D-42B2-885E-9C208B8ECB53}" type="parTrans" cxnId="{37496F66-E3C6-427E-923C-D46E7F36739B}">
      <dgm:prSet/>
      <dgm:spPr/>
      <dgm:t>
        <a:bodyPr/>
        <a:lstStyle/>
        <a:p>
          <a:endParaRPr lang="en-GB"/>
        </a:p>
      </dgm:t>
    </dgm:pt>
    <dgm:pt modelId="{5AF4194C-8263-4A2F-A738-889B2AA5F6C5}" type="sibTrans" cxnId="{37496F66-E3C6-427E-923C-D46E7F36739B}">
      <dgm:prSet/>
      <dgm:spPr/>
      <dgm:t>
        <a:bodyPr/>
        <a:lstStyle/>
        <a:p>
          <a:endParaRPr lang="en-GB"/>
        </a:p>
      </dgm:t>
    </dgm:pt>
    <dgm:pt modelId="{F9D91458-665E-44F6-BF64-3413F38F3640}" type="pres">
      <dgm:prSet presAssocID="{D2016045-DF54-45D2-A378-8EBDE34607B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5A31E1-3D52-4067-9C50-AAC17DBC45FC}" type="pres">
      <dgm:prSet presAssocID="{3A51868B-7F61-4C57-9DFD-0933132A95FC}" presName="centerShape" presStyleLbl="node0" presStyleIdx="0" presStyleCnt="1"/>
      <dgm:spPr/>
    </dgm:pt>
    <dgm:pt modelId="{313E989A-2A53-422F-A4D2-180FE7B93A54}" type="pres">
      <dgm:prSet presAssocID="{5FCE74B9-D3DA-4CD6-BE51-DCB01C1D6943}" presName="parTrans" presStyleLbl="bgSibTrans2D1" presStyleIdx="0" presStyleCnt="3"/>
      <dgm:spPr/>
    </dgm:pt>
    <dgm:pt modelId="{6FFEAF57-7E6B-4032-BAF8-5785560D9395}" type="pres">
      <dgm:prSet presAssocID="{E1A95DD3-75BE-4F65-BB58-CC86BD412E34}" presName="node" presStyleLbl="node1" presStyleIdx="0" presStyleCnt="3">
        <dgm:presLayoutVars>
          <dgm:bulletEnabled val="1"/>
        </dgm:presLayoutVars>
      </dgm:prSet>
      <dgm:spPr/>
    </dgm:pt>
    <dgm:pt modelId="{BDF67112-7E57-4698-8577-D9DF396AF2D7}" type="pres">
      <dgm:prSet presAssocID="{F1E38D84-8F80-4019-8E5F-2C060D0E1788}" presName="parTrans" presStyleLbl="bgSibTrans2D1" presStyleIdx="1" presStyleCnt="3"/>
      <dgm:spPr/>
    </dgm:pt>
    <dgm:pt modelId="{A789F9C3-4318-4DF4-93E2-D12CC46718B4}" type="pres">
      <dgm:prSet presAssocID="{DEB41DE9-3636-45A8-8D07-729B5D7E382D}" presName="node" presStyleLbl="node1" presStyleIdx="1" presStyleCnt="3">
        <dgm:presLayoutVars>
          <dgm:bulletEnabled val="1"/>
        </dgm:presLayoutVars>
      </dgm:prSet>
      <dgm:spPr/>
    </dgm:pt>
    <dgm:pt modelId="{15C91506-1AED-4E68-A40E-72385E6ACA1B}" type="pres">
      <dgm:prSet presAssocID="{139FE922-D86D-42B2-885E-9C208B8ECB53}" presName="parTrans" presStyleLbl="bgSibTrans2D1" presStyleIdx="2" presStyleCnt="3"/>
      <dgm:spPr/>
    </dgm:pt>
    <dgm:pt modelId="{BB78A2C1-6AC0-473E-AF81-8A421EE2A187}" type="pres">
      <dgm:prSet presAssocID="{4DDFE9D5-49FF-49F6-94F4-45DD1037BD00}" presName="node" presStyleLbl="node1" presStyleIdx="2" presStyleCnt="3" custRadScaleRad="101315" custRadScaleInc="3427">
        <dgm:presLayoutVars>
          <dgm:bulletEnabled val="1"/>
        </dgm:presLayoutVars>
      </dgm:prSet>
      <dgm:spPr/>
    </dgm:pt>
  </dgm:ptLst>
  <dgm:cxnLst>
    <dgm:cxn modelId="{73CC540C-2A54-470E-818C-8EF6BD38752B}" type="presOf" srcId="{F1E38D84-8F80-4019-8E5F-2C060D0E1788}" destId="{BDF67112-7E57-4698-8577-D9DF396AF2D7}" srcOrd="0" destOrd="0" presId="urn:microsoft.com/office/officeart/2005/8/layout/radial4"/>
    <dgm:cxn modelId="{14F29727-B249-4C1D-8897-02062C1F324F}" type="presOf" srcId="{5FCE74B9-D3DA-4CD6-BE51-DCB01C1D6943}" destId="{313E989A-2A53-422F-A4D2-180FE7B93A54}" srcOrd="0" destOrd="0" presId="urn:microsoft.com/office/officeart/2005/8/layout/radial4"/>
    <dgm:cxn modelId="{37496F66-E3C6-427E-923C-D46E7F36739B}" srcId="{3A51868B-7F61-4C57-9DFD-0933132A95FC}" destId="{4DDFE9D5-49FF-49F6-94F4-45DD1037BD00}" srcOrd="2" destOrd="0" parTransId="{139FE922-D86D-42B2-885E-9C208B8ECB53}" sibTransId="{5AF4194C-8263-4A2F-A738-889B2AA5F6C5}"/>
    <dgm:cxn modelId="{E2D35C6B-2326-40A4-AD43-87D76B6E0821}" type="presOf" srcId="{4DDFE9D5-49FF-49F6-94F4-45DD1037BD00}" destId="{BB78A2C1-6AC0-473E-AF81-8A421EE2A187}" srcOrd="0" destOrd="0" presId="urn:microsoft.com/office/officeart/2005/8/layout/radial4"/>
    <dgm:cxn modelId="{36AC5771-57ED-40E3-A36F-925FE14FDC93}" type="presOf" srcId="{E1A95DD3-75BE-4F65-BB58-CC86BD412E34}" destId="{6FFEAF57-7E6B-4032-BAF8-5785560D9395}" srcOrd="0" destOrd="0" presId="urn:microsoft.com/office/officeart/2005/8/layout/radial4"/>
    <dgm:cxn modelId="{21403B56-4268-4A2B-B119-7D7946DDB8E9}" srcId="{3A51868B-7F61-4C57-9DFD-0933132A95FC}" destId="{E1A95DD3-75BE-4F65-BB58-CC86BD412E34}" srcOrd="0" destOrd="0" parTransId="{5FCE74B9-D3DA-4CD6-BE51-DCB01C1D6943}" sibTransId="{69C94E4D-3427-41EB-BFD4-5887CB4AFE15}"/>
    <dgm:cxn modelId="{CF290F7D-C22D-4695-8AFC-37412F1029E9}" type="presOf" srcId="{3A51868B-7F61-4C57-9DFD-0933132A95FC}" destId="{1C5A31E1-3D52-4067-9C50-AAC17DBC45FC}" srcOrd="0" destOrd="0" presId="urn:microsoft.com/office/officeart/2005/8/layout/radial4"/>
    <dgm:cxn modelId="{CF9C17B5-0358-448B-A7C1-733EEE62E2B8}" type="presOf" srcId="{D2016045-DF54-45D2-A378-8EBDE34607BF}" destId="{F9D91458-665E-44F6-BF64-3413F38F3640}" srcOrd="0" destOrd="0" presId="urn:microsoft.com/office/officeart/2005/8/layout/radial4"/>
    <dgm:cxn modelId="{1FEC10E0-4FD7-44FD-AF4E-69727EB24702}" type="presOf" srcId="{139FE922-D86D-42B2-885E-9C208B8ECB53}" destId="{15C91506-1AED-4E68-A40E-72385E6ACA1B}" srcOrd="0" destOrd="0" presId="urn:microsoft.com/office/officeart/2005/8/layout/radial4"/>
    <dgm:cxn modelId="{042706EC-CF3D-4035-8A6E-3C991739BE9A}" type="presOf" srcId="{DEB41DE9-3636-45A8-8D07-729B5D7E382D}" destId="{A789F9C3-4318-4DF4-93E2-D12CC46718B4}" srcOrd="0" destOrd="0" presId="urn:microsoft.com/office/officeart/2005/8/layout/radial4"/>
    <dgm:cxn modelId="{E5F4AFF2-B7C5-4377-AF27-499819643A04}" srcId="{3A51868B-7F61-4C57-9DFD-0933132A95FC}" destId="{DEB41DE9-3636-45A8-8D07-729B5D7E382D}" srcOrd="1" destOrd="0" parTransId="{F1E38D84-8F80-4019-8E5F-2C060D0E1788}" sibTransId="{6607E144-0E3C-4D60-B1F5-D80A6BE5B8AB}"/>
    <dgm:cxn modelId="{3AE301FE-6D3E-47CB-AD49-510F6C6C7F52}" srcId="{D2016045-DF54-45D2-A378-8EBDE34607BF}" destId="{3A51868B-7F61-4C57-9DFD-0933132A95FC}" srcOrd="0" destOrd="0" parTransId="{8BFF2AF9-6775-4327-82EF-E79F0FDD2950}" sibTransId="{45E1037F-0B1D-4278-96A9-1E5A67E1B794}"/>
    <dgm:cxn modelId="{D11B5D08-876B-4A55-A272-8C7CC4BE4084}" type="presParOf" srcId="{F9D91458-665E-44F6-BF64-3413F38F3640}" destId="{1C5A31E1-3D52-4067-9C50-AAC17DBC45FC}" srcOrd="0" destOrd="0" presId="urn:microsoft.com/office/officeart/2005/8/layout/radial4"/>
    <dgm:cxn modelId="{AC6099F5-AE97-45C1-A3D2-1125CF788B56}" type="presParOf" srcId="{F9D91458-665E-44F6-BF64-3413F38F3640}" destId="{313E989A-2A53-422F-A4D2-180FE7B93A54}" srcOrd="1" destOrd="0" presId="urn:microsoft.com/office/officeart/2005/8/layout/radial4"/>
    <dgm:cxn modelId="{C9C8C653-2C9F-4C86-AC1F-D826ED5E9394}" type="presParOf" srcId="{F9D91458-665E-44F6-BF64-3413F38F3640}" destId="{6FFEAF57-7E6B-4032-BAF8-5785560D9395}" srcOrd="2" destOrd="0" presId="urn:microsoft.com/office/officeart/2005/8/layout/radial4"/>
    <dgm:cxn modelId="{82B3E9E9-9260-48B5-9F29-56EB3E53AA08}" type="presParOf" srcId="{F9D91458-665E-44F6-BF64-3413F38F3640}" destId="{BDF67112-7E57-4698-8577-D9DF396AF2D7}" srcOrd="3" destOrd="0" presId="urn:microsoft.com/office/officeart/2005/8/layout/radial4"/>
    <dgm:cxn modelId="{C682FEBD-F655-4A65-9B7D-2C055ABF16F3}" type="presParOf" srcId="{F9D91458-665E-44F6-BF64-3413F38F3640}" destId="{A789F9C3-4318-4DF4-93E2-D12CC46718B4}" srcOrd="4" destOrd="0" presId="urn:microsoft.com/office/officeart/2005/8/layout/radial4"/>
    <dgm:cxn modelId="{C06C042F-E200-4134-AF66-D39723C9B8E2}" type="presParOf" srcId="{F9D91458-665E-44F6-BF64-3413F38F3640}" destId="{15C91506-1AED-4E68-A40E-72385E6ACA1B}" srcOrd="5" destOrd="0" presId="urn:microsoft.com/office/officeart/2005/8/layout/radial4"/>
    <dgm:cxn modelId="{3AECEF3F-5C64-485D-92E8-984BE1C589C0}" type="presParOf" srcId="{F9D91458-665E-44F6-BF64-3413F38F3640}" destId="{BB78A2C1-6AC0-473E-AF81-8A421EE2A18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A31E1-3D52-4067-9C50-AAC17DBC45FC}">
      <dsp:nvSpPr>
        <dsp:cNvPr id="0" name=""/>
        <dsp:cNvSpPr/>
      </dsp:nvSpPr>
      <dsp:spPr>
        <a:xfrm>
          <a:off x="3253995" y="1642473"/>
          <a:ext cx="1378709" cy="137870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b="1" kern="1200" dirty="0"/>
            <a:t>Emergent goals </a:t>
          </a:r>
        </a:p>
      </dsp:txBody>
      <dsp:txXfrm>
        <a:off x="3455902" y="1844380"/>
        <a:ext cx="974895" cy="974895"/>
      </dsp:txXfrm>
    </dsp:sp>
    <dsp:sp modelId="{313E989A-2A53-422F-A4D2-180FE7B93A54}">
      <dsp:nvSpPr>
        <dsp:cNvPr id="0" name=""/>
        <dsp:cNvSpPr/>
      </dsp:nvSpPr>
      <dsp:spPr>
        <a:xfrm rot="12900000">
          <a:off x="2367260" y="1401681"/>
          <a:ext cx="1056569" cy="392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EAF57-7E6B-4032-BAF8-5785560D9395}">
      <dsp:nvSpPr>
        <dsp:cNvPr id="0" name=""/>
        <dsp:cNvSpPr/>
      </dsp:nvSpPr>
      <dsp:spPr>
        <a:xfrm>
          <a:off x="1807913" y="771226"/>
          <a:ext cx="1309773" cy="1047818"/>
        </a:xfrm>
        <a:prstGeom prst="roundRect">
          <a:avLst>
            <a:gd name="adj" fmla="val 10000"/>
          </a:avLst>
        </a:prstGeom>
        <a:solidFill>
          <a:srgbClr val="FB4F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Risks</a:t>
          </a:r>
        </a:p>
      </dsp:txBody>
      <dsp:txXfrm>
        <a:off x="1838603" y="801916"/>
        <a:ext cx="1248393" cy="986438"/>
      </dsp:txXfrm>
    </dsp:sp>
    <dsp:sp modelId="{BDF67112-7E57-4698-8577-D9DF396AF2D7}">
      <dsp:nvSpPr>
        <dsp:cNvPr id="0" name=""/>
        <dsp:cNvSpPr/>
      </dsp:nvSpPr>
      <dsp:spPr>
        <a:xfrm rot="16200000">
          <a:off x="3415065" y="856228"/>
          <a:ext cx="1056569" cy="392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9F9C3-4318-4DF4-93E2-D12CC46718B4}">
      <dsp:nvSpPr>
        <dsp:cNvPr id="0" name=""/>
        <dsp:cNvSpPr/>
      </dsp:nvSpPr>
      <dsp:spPr>
        <a:xfrm>
          <a:off x="3288463" y="500"/>
          <a:ext cx="1309773" cy="1047818"/>
        </a:xfrm>
        <a:prstGeom prst="roundRect">
          <a:avLst>
            <a:gd name="adj" fmla="val 10000"/>
          </a:avLst>
        </a:prstGeom>
        <a:solidFill>
          <a:srgbClr val="FB4F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highlight>
                <a:srgbClr val="FB4F14"/>
              </a:highlight>
            </a:rPr>
            <a:t>Demand</a:t>
          </a:r>
        </a:p>
      </dsp:txBody>
      <dsp:txXfrm>
        <a:off x="3319153" y="31190"/>
        <a:ext cx="1248393" cy="986438"/>
      </dsp:txXfrm>
    </dsp:sp>
    <dsp:sp modelId="{15C91506-1AED-4E68-A40E-72385E6ACA1B}">
      <dsp:nvSpPr>
        <dsp:cNvPr id="0" name=""/>
        <dsp:cNvSpPr/>
      </dsp:nvSpPr>
      <dsp:spPr>
        <a:xfrm rot="19623372">
          <a:off x="4487810" y="1432930"/>
          <a:ext cx="1079029" cy="3929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8A2C1-6AC0-473E-AF81-8A421EE2A187}">
      <dsp:nvSpPr>
        <dsp:cNvPr id="0" name=""/>
        <dsp:cNvSpPr/>
      </dsp:nvSpPr>
      <dsp:spPr>
        <a:xfrm>
          <a:off x="4825201" y="812090"/>
          <a:ext cx="1309773" cy="1047818"/>
        </a:xfrm>
        <a:prstGeom prst="roundRect">
          <a:avLst>
            <a:gd name="adj" fmla="val 10000"/>
          </a:avLst>
        </a:prstGeom>
        <a:solidFill>
          <a:srgbClr val="FB4F1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Opportunities</a:t>
          </a:r>
        </a:p>
      </dsp:txBody>
      <dsp:txXfrm>
        <a:off x="4855891" y="842780"/>
        <a:ext cx="1248393" cy="986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49489C-BA1F-40FB-AE66-D7A63CE2ED88}" type="datetimeFigureOut">
              <a:rPr lang="en-GB" smtClean="0"/>
              <a:pPr/>
              <a:t>31/01/2024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97D3C-9AA7-45A7-B0D4-7A882BACE81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 descr="CT_Logo_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8335913"/>
            <a:ext cx="1296144" cy="556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78462-D9DC-470E-9C76-011369ED9879}" type="datetimeFigureOut">
              <a:rPr lang="en-GB" smtClean="0"/>
              <a:pPr/>
              <a:t>31/01/2024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783CF-879B-4AAA-8942-CCDB173C37A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77649" y="4715907"/>
            <a:ext cx="6161671" cy="4467701"/>
          </a:xfrm>
        </p:spPr>
        <p:txBody>
          <a:bodyPr>
            <a:normAutofit/>
          </a:bodyPr>
          <a:lstStyle/>
          <a:p>
            <a:pPr marL="171450" indent="-171450">
              <a:spcAft>
                <a:spcPts val="600"/>
              </a:spcAft>
            </a:pPr>
            <a:r>
              <a:rPr lang="en-GB" dirty="0"/>
              <a:t>AMANDA </a:t>
            </a:r>
          </a:p>
          <a:p>
            <a:pPr marL="171450" indent="-171450">
              <a:spcAft>
                <a:spcPts val="600"/>
              </a:spcAft>
            </a:pPr>
            <a:r>
              <a:rPr lang="en-GB" dirty="0"/>
              <a:t>Introductions from CT</a:t>
            </a:r>
          </a:p>
          <a:p>
            <a:pPr marL="171450" indent="-171450">
              <a:spcAft>
                <a:spcPts val="600"/>
              </a:spcAft>
            </a:pPr>
            <a:r>
              <a:rPr lang="en-GB" dirty="0"/>
              <a:t>Our values </a:t>
            </a:r>
          </a:p>
          <a:p>
            <a:r>
              <a:rPr lang="en-GB" dirty="0"/>
              <a:t>We care and connect</a:t>
            </a:r>
          </a:p>
          <a:p>
            <a:r>
              <a:rPr lang="en-GB" dirty="0"/>
              <a:t>We lead with compassion. We nurture positive relationships by listening &amp; building trust, &amp; collaborate with empathy, understanding &amp; support.</a:t>
            </a:r>
          </a:p>
          <a:p>
            <a:r>
              <a:rPr lang="en-GB" dirty="0"/>
              <a:t>We learn and lead</a:t>
            </a:r>
          </a:p>
          <a:p>
            <a:r>
              <a:rPr lang="en-GB" dirty="0"/>
              <a:t>We value &amp; develop knowledge, skills, &amp; experience to help build successful charities &amp; we aim to be at the forefront of issues &amp; trends facing the charity sector.</a:t>
            </a:r>
          </a:p>
          <a:p>
            <a:r>
              <a:rPr lang="en-GB" dirty="0"/>
              <a:t>We focus on impact</a:t>
            </a:r>
          </a:p>
          <a:p>
            <a:r>
              <a:rPr lang="en-GB" dirty="0"/>
              <a:t>We strive for excellence, focus on results &amp; achieve success for our clients, volunteers  &amp; organisation, shaping a world that offers opportunities for everyone.</a:t>
            </a:r>
          </a:p>
          <a:p>
            <a:r>
              <a:rPr lang="en-GB" dirty="0"/>
              <a:t>We meet the moment</a:t>
            </a:r>
          </a:p>
          <a:p>
            <a:r>
              <a:rPr lang="en-GB" dirty="0"/>
              <a:t>We face the challenges of our times head on, being creative &amp; agile to anticipate &amp; adapt to the changing needs of our society.</a:t>
            </a:r>
          </a:p>
          <a:p>
            <a:r>
              <a:rPr lang="en-GB" dirty="0"/>
              <a:t>We raise the bar</a:t>
            </a:r>
          </a:p>
          <a:p>
            <a:r>
              <a:rPr lang="en-GB" dirty="0"/>
              <a:t>We take pride in the quality of our work, always striving to exceed expectations &amp; raise standards, while engaging a diverse range of talent, skills &amp; perspectives from the communities we serve.</a:t>
            </a:r>
          </a:p>
          <a:p>
            <a:pPr marL="171450" indent="-171450">
              <a:spcAft>
                <a:spcPts val="600"/>
              </a:spcAft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783CF-879B-4AAA-8942-CCDB173C37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2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266BA-2BCF-4A43-A97B-F5818B89525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65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  <p:pic>
        <p:nvPicPr>
          <p:cNvPr id="7" name="Picture 6" descr="CT_Engagement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2771800" cy="1513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267444"/>
          </a:xfrm>
        </p:spPr>
        <p:txBody>
          <a:bodyPr anchor="b">
            <a:noAutofit/>
          </a:bodyPr>
          <a:lstStyle>
            <a:lvl1pPr algn="l">
              <a:defRPr sz="1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21900"/>
            <a:ext cx="5486400" cy="3240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  <p:pic>
        <p:nvPicPr>
          <p:cNvPr id="8" name="Picture 7" descr="CT_Engagement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56176" y="0"/>
            <a:ext cx="2771800" cy="151381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779912" y="1923678"/>
            <a:ext cx="4968552" cy="1134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381840"/>
            <a:ext cx="6400800" cy="84726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CT_Journey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0714" cy="3063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3"/>
              </a:buClr>
              <a:buFont typeface="Wingdings" pitchFamily="2" charset="2"/>
              <a:buChar char="§"/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  <p:pic>
        <p:nvPicPr>
          <p:cNvPr id="28" name="Picture 27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1131590"/>
            <a:ext cx="864096" cy="864096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1115616" y="14196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30" name="Picture 29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3147814"/>
            <a:ext cx="864096" cy="864096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1115616" y="343584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32" name="Picture 31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2139702"/>
            <a:ext cx="864096" cy="864096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1115616" y="242773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912" y="1923678"/>
            <a:ext cx="4968552" cy="1134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81840"/>
            <a:ext cx="6400800" cy="84726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  <p:pic>
        <p:nvPicPr>
          <p:cNvPr id="8" name="Picture 7" descr="CT_Journey_L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30714" cy="3063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491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77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267444"/>
          </a:xfrm>
        </p:spPr>
        <p:txBody>
          <a:bodyPr anchor="b">
            <a:noAutofit/>
          </a:bodyPr>
          <a:lstStyle>
            <a:lvl1pPr algn="l">
              <a:defRPr sz="1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921900"/>
            <a:ext cx="5486400" cy="3240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3"/>
              </a:buClr>
              <a:buFont typeface="Wingdings" pitchFamily="2" charset="2"/>
              <a:buChar char="§"/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819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2367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203598"/>
            <a:ext cx="4038600" cy="309979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1131590"/>
            <a:ext cx="864096" cy="864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15616" y="1419622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24" name="Picture 23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3147814"/>
            <a:ext cx="864096" cy="864096"/>
          </a:xfrm>
          <a:prstGeom prst="rect">
            <a:avLst/>
          </a:prstGeom>
        </p:spPr>
      </p:pic>
      <p:sp>
        <p:nvSpPr>
          <p:cNvPr id="25" name="TextBox 24"/>
          <p:cNvSpPr txBox="1"/>
          <p:nvPr userDrawn="1"/>
        </p:nvSpPr>
        <p:spPr>
          <a:xfrm>
            <a:off x="1115616" y="3435846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pic>
        <p:nvPicPr>
          <p:cNvPr id="26" name="Picture 25" descr="CT_Community_S_8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71600" y="2139702"/>
            <a:ext cx="864096" cy="864096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1115616" y="2427734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1491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776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36993-F285-4289-A485-DCBFD3B4FB0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53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  <p:pic>
        <p:nvPicPr>
          <p:cNvPr id="7" name="Picture 6" descr="CT_Logo_8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51520" y="4371950"/>
            <a:ext cx="1368152" cy="5874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T_Logo_8.pn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4354" y="4371950"/>
            <a:ext cx="1355318" cy="581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53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36993-F285-4289-A485-DCBFD3B4FB0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7CD88-510E-4852-A978-A80D78688B4F}" type="datetimeFigureOut">
              <a:rPr lang="en-GB" smtClean="0"/>
              <a:pPr/>
              <a:t>31/01/2024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7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vo.org.uk/help-and-guidance/strategy-and-impact/strategy-and-business-planning/business-planning/-" TargetMode="External"/><Relationship Id="rId2" Type="http://schemas.openxmlformats.org/officeDocument/2006/relationships/hyperlink" Target="https://www.cranfieldtrust.org/resources/charity-strategy-and-business-planning" TargetMode="Externa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77199" y="735150"/>
            <a:ext cx="3532084" cy="4071347"/>
            <a:chOff x="0" y="0"/>
            <a:chExt cx="11557277" cy="1399579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9033" r="19033"/>
            <a:stretch>
              <a:fillRect/>
            </a:stretch>
          </p:blipFill>
          <p:spPr>
            <a:xfrm>
              <a:off x="0" y="0"/>
              <a:ext cx="11557277" cy="13995794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735150"/>
            <a:ext cx="4677199" cy="1764592"/>
            <a:chOff x="-25050" y="198852"/>
            <a:chExt cx="18088041" cy="5065692"/>
          </a:xfrm>
          <a:solidFill>
            <a:schemeClr val="tx2">
              <a:lumMod val="50000"/>
            </a:schemeClr>
          </a:solidFill>
        </p:grpSpPr>
        <p:sp>
          <p:nvSpPr>
            <p:cNvPr id="7" name="AutoShape 7"/>
            <p:cNvSpPr/>
            <p:nvPr/>
          </p:nvSpPr>
          <p:spPr>
            <a:xfrm>
              <a:off x="-25050" y="198852"/>
              <a:ext cx="18088041" cy="5065692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934620" y="1070533"/>
              <a:ext cx="15972101" cy="3322326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98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planning </a:t>
              </a:r>
              <a:r>
                <a:rPr lang="en-GB" sz="2800" dirty="0">
                  <a:solidFill>
                    <a:srgbClr val="FB4F14"/>
                  </a:solidFill>
                  <a:latin typeface="Red Hat Display"/>
                </a:rPr>
                <a:t>Moving forward on the right foot</a:t>
              </a:r>
              <a:endPara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34086EE-5E0F-7FAF-18F1-FD7347B4FCFF}"/>
              </a:ext>
            </a:extLst>
          </p:cNvPr>
          <p:cNvSpPr txBox="1"/>
          <p:nvPr/>
        </p:nvSpPr>
        <p:spPr>
          <a:xfrm>
            <a:off x="444554" y="2770823"/>
            <a:ext cx="3788091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Stephen Cahill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Regional Manager for Scotland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25 January 2024</a:t>
            </a:r>
          </a:p>
        </p:txBody>
      </p:sp>
    </p:spTree>
    <p:extLst>
      <p:ext uri="{BB962C8B-B14F-4D97-AF65-F5344CB8AC3E}">
        <p14:creationId xmlns:p14="http://schemas.microsoft.com/office/powerpoint/2010/main" val="274493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5514"/>
            <a:ext cx="7886700" cy="994172"/>
          </a:xfrm>
        </p:spPr>
        <p:txBody>
          <a:bodyPr>
            <a:normAutofit/>
          </a:bodyPr>
          <a:lstStyle/>
          <a:p>
            <a:r>
              <a:rPr lang="en-GB" dirty="0"/>
              <a:t>Pitfall No 4 in business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682" y="1203598"/>
            <a:ext cx="7886700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dirty="0"/>
              <a:t>The </a:t>
            </a:r>
            <a:r>
              <a:rPr lang="en-GB" sz="4000" dirty="0">
                <a:solidFill>
                  <a:srgbClr val="FB4F14"/>
                </a:solidFill>
              </a:rPr>
              <a:t>‘doughnut’ </a:t>
            </a:r>
            <a:r>
              <a:rPr lang="en-GB" sz="4000" dirty="0"/>
              <a:t>plan</a:t>
            </a:r>
            <a:endParaRPr lang="en-GB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FB4F14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B4F14"/>
                </a:solidFill>
                <a:cs typeface="Arial" panose="020B0604020202020204" pitchFamily="34" charset="0"/>
              </a:rPr>
              <a:t>Unpack this</a:t>
            </a:r>
          </a:p>
          <a:p>
            <a:r>
              <a:rPr lang="en-GB" dirty="0"/>
              <a:t>Ephemeral/ a wish list couched in superlatives</a:t>
            </a:r>
          </a:p>
          <a:p>
            <a:r>
              <a:rPr lang="en-GB" dirty="0"/>
              <a:t>Confuses end points/outcomes/mission statement with goals</a:t>
            </a:r>
          </a:p>
          <a:p>
            <a:r>
              <a:rPr lang="en-GB" dirty="0"/>
              <a:t>Impossible to evaluate – How would you know you have achieved it?</a:t>
            </a:r>
          </a:p>
          <a:p>
            <a:r>
              <a:rPr lang="en-GB" dirty="0"/>
              <a:t>Risk – Nobody can get traction on it - It attracts little real effort ..and payoff</a:t>
            </a:r>
          </a:p>
        </p:txBody>
      </p:sp>
    </p:spTree>
    <p:extLst>
      <p:ext uri="{BB962C8B-B14F-4D97-AF65-F5344CB8AC3E}">
        <p14:creationId xmlns:p14="http://schemas.microsoft.com/office/powerpoint/2010/main" val="47840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5514"/>
            <a:ext cx="8119814" cy="994172"/>
          </a:xfrm>
        </p:spPr>
        <p:txBody>
          <a:bodyPr>
            <a:normAutofit/>
          </a:bodyPr>
          <a:lstStyle/>
          <a:p>
            <a:r>
              <a:rPr lang="en-GB" dirty="0"/>
              <a:t>Pitfall No 5 in business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4172"/>
            <a:ext cx="7886700" cy="3263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4000" dirty="0"/>
              <a:t>The </a:t>
            </a:r>
            <a:r>
              <a:rPr lang="en-GB" sz="4000" dirty="0">
                <a:solidFill>
                  <a:srgbClr val="FB4F14"/>
                </a:solidFill>
              </a:rPr>
              <a:t>‘absent </a:t>
            </a:r>
            <a:r>
              <a:rPr lang="en-GB" sz="4000" dirty="0" err="1">
                <a:solidFill>
                  <a:srgbClr val="1E1656"/>
                </a:solidFill>
              </a:rPr>
              <a:t>plan’.There</a:t>
            </a:r>
            <a:r>
              <a:rPr lang="en-GB" sz="4000" dirty="0"/>
              <a:t> isn’t one! </a:t>
            </a:r>
          </a:p>
          <a:p>
            <a:pPr marL="0" indent="0">
              <a:buNone/>
            </a:pPr>
            <a:endParaRPr lang="en-GB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B4F14"/>
                </a:solidFill>
                <a:cs typeface="Arial" panose="020B0604020202020204" pitchFamily="34" charset="0"/>
              </a:rPr>
              <a:t>Unpack this</a:t>
            </a:r>
          </a:p>
          <a:p>
            <a:r>
              <a:rPr lang="en-GB" dirty="0"/>
              <a:t>Progress determined by ‘the fates’ - Success( or failure) is a gamble</a:t>
            </a:r>
          </a:p>
          <a:p>
            <a:r>
              <a:rPr lang="en-GB" dirty="0"/>
              <a:t>Lack of awareness as to why a business plan matters</a:t>
            </a:r>
          </a:p>
          <a:p>
            <a:r>
              <a:rPr lang="en-GB" dirty="0"/>
              <a:t>No reference points to assess ‘enablers’ or ‘disablers’</a:t>
            </a:r>
          </a:p>
          <a:p>
            <a:r>
              <a:rPr lang="en-GB" dirty="0"/>
              <a:t>Risk – Shortcut to ‘disaster faster’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23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191822" cy="994172"/>
          </a:xfrm>
        </p:spPr>
        <p:txBody>
          <a:bodyPr>
            <a:noAutofit/>
          </a:bodyPr>
          <a:lstStyle/>
          <a:p>
            <a:r>
              <a:rPr lang="en-GB" sz="4000" dirty="0"/>
              <a:t>The pillars of new business planning</a:t>
            </a:r>
            <a:endParaRPr lang="en-GB" sz="4000" b="1" dirty="0">
              <a:solidFill>
                <a:srgbClr val="788AB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644"/>
            <a:ext cx="7886700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800" dirty="0"/>
              <a:t>A business plan should be….</a:t>
            </a:r>
            <a:endParaRPr lang="en-GB" sz="2400" dirty="0"/>
          </a:p>
          <a:p>
            <a:r>
              <a:rPr lang="en-GB" dirty="0"/>
              <a:t>A statement of ‘</a:t>
            </a:r>
            <a:r>
              <a:rPr lang="en-GB" dirty="0" err="1"/>
              <a:t>Investability</a:t>
            </a:r>
            <a:r>
              <a:rPr lang="en-GB" dirty="0"/>
              <a:t>’ – attracts investment (£’s and hearts)</a:t>
            </a:r>
          </a:p>
          <a:p>
            <a:r>
              <a:rPr lang="en-GB" dirty="0"/>
              <a:t>Future oriented – Is about a future state</a:t>
            </a:r>
          </a:p>
          <a:p>
            <a:r>
              <a:rPr lang="en-GB" dirty="0"/>
              <a:t>Founded on a diverse constituency – built in ‘reality check’</a:t>
            </a:r>
          </a:p>
          <a:p>
            <a:r>
              <a:rPr lang="en-GB" dirty="0"/>
              <a:t>Brief – focus is on hard goals (The ‘vital few’ not ‘trivial many’)</a:t>
            </a:r>
          </a:p>
          <a:p>
            <a:r>
              <a:rPr lang="en-GB" dirty="0"/>
              <a:t>Resonant – staff and stakeholders can relate to it</a:t>
            </a:r>
          </a:p>
          <a:p>
            <a:r>
              <a:rPr lang="en-GB" dirty="0"/>
              <a:t>Comprehensive – tells a story – has key elements</a:t>
            </a:r>
          </a:p>
          <a:p>
            <a:r>
              <a:rPr lang="en-GB" dirty="0"/>
              <a:t>Quick to prepare and change – ‘enabler’ rather than ‘lock in’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001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356790" cy="994172"/>
          </a:xfrm>
        </p:spPr>
        <p:txBody>
          <a:bodyPr>
            <a:noAutofit/>
          </a:bodyPr>
          <a:lstStyle/>
          <a:p>
            <a:r>
              <a:rPr lang="en-GB" sz="4000" dirty="0"/>
              <a:t>Doing business planning – deep dive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3598"/>
            <a:ext cx="8501002" cy="3263504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rgbClr val="FB4F14"/>
                </a:solidFill>
              </a:rPr>
              <a:t>Strategic analysis </a:t>
            </a:r>
            <a:r>
              <a:rPr lang="en-GB" dirty="0"/>
              <a:t>- A brief diagnosis of the ‘outside world’</a:t>
            </a:r>
          </a:p>
          <a:p>
            <a:pPr lvl="1"/>
            <a:r>
              <a:rPr lang="en-GB" dirty="0"/>
              <a:t>‘Grounded reality - Risks, opportunities, demand’</a:t>
            </a:r>
          </a:p>
          <a:p>
            <a:r>
              <a:rPr lang="en-GB" dirty="0">
                <a:solidFill>
                  <a:srgbClr val="FB4F14"/>
                </a:solidFill>
              </a:rPr>
              <a:t>Your strategic response to this world reality</a:t>
            </a:r>
          </a:p>
          <a:p>
            <a:pPr lvl="1"/>
            <a:r>
              <a:rPr lang="en-GB" dirty="0"/>
              <a:t>No more than 3 or 4 BIG goals – ‘moving the world on’– with targets and measures</a:t>
            </a:r>
          </a:p>
          <a:p>
            <a:pPr lvl="1"/>
            <a:r>
              <a:rPr lang="en-GB" dirty="0"/>
              <a:t>Attainability exercise /An educated likelihood of success</a:t>
            </a:r>
          </a:p>
          <a:p>
            <a:r>
              <a:rPr lang="en-GB" dirty="0">
                <a:solidFill>
                  <a:srgbClr val="FB4F14"/>
                </a:solidFill>
              </a:rPr>
              <a:t>Finance plan </a:t>
            </a:r>
          </a:p>
          <a:p>
            <a:pPr lvl="1"/>
            <a:r>
              <a:rPr lang="en-GB" dirty="0"/>
              <a:t>The money/resources required to deliver the big goals &amp; business as usual</a:t>
            </a:r>
          </a:p>
          <a:p>
            <a:r>
              <a:rPr lang="en-GB" dirty="0">
                <a:solidFill>
                  <a:srgbClr val="FB4F14"/>
                </a:solidFill>
              </a:rPr>
              <a:t>Stakeholder management plan </a:t>
            </a:r>
          </a:p>
          <a:p>
            <a:pPr lvl="1"/>
            <a:r>
              <a:rPr lang="en-GB" dirty="0"/>
              <a:t>Who you need to engage with to deliver the big goals</a:t>
            </a:r>
          </a:p>
          <a:p>
            <a:r>
              <a:rPr lang="en-GB" dirty="0">
                <a:solidFill>
                  <a:srgbClr val="FB4F14"/>
                </a:solidFill>
              </a:rPr>
              <a:t>People plan</a:t>
            </a:r>
          </a:p>
          <a:p>
            <a:pPr lvl="1"/>
            <a:r>
              <a:rPr lang="en-GB" dirty="0"/>
              <a:t>What people and skills you need – ‘make or buy’ decisions</a:t>
            </a:r>
          </a:p>
          <a:p>
            <a:r>
              <a:rPr lang="en-GB" dirty="0">
                <a:solidFill>
                  <a:srgbClr val="FB4F14"/>
                </a:solidFill>
              </a:rPr>
              <a:t>What about an operations plan? </a:t>
            </a:r>
            <a:r>
              <a:rPr lang="en-GB" dirty="0"/>
              <a:t>Save this until later…..</a:t>
            </a:r>
          </a:p>
        </p:txBody>
      </p:sp>
    </p:spTree>
    <p:extLst>
      <p:ext uri="{BB962C8B-B14F-4D97-AF65-F5344CB8AC3E}">
        <p14:creationId xmlns:p14="http://schemas.microsoft.com/office/powerpoint/2010/main" val="2509305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Bullet points here</a:t>
            </a:r>
          </a:p>
          <a:p>
            <a:r>
              <a:rPr lang="en-GB" dirty="0"/>
              <a:t>And more</a:t>
            </a:r>
          </a:p>
          <a:p>
            <a:pPr lvl="1"/>
            <a:r>
              <a:rPr lang="en-GB" dirty="0"/>
              <a:t>More here</a:t>
            </a:r>
          </a:p>
          <a:p>
            <a:pPr lvl="2"/>
            <a:r>
              <a:rPr lang="en-GB" dirty="0"/>
              <a:t>And here</a:t>
            </a:r>
          </a:p>
          <a:p>
            <a:pPr lvl="3"/>
            <a:r>
              <a:rPr lang="en-GB" dirty="0"/>
              <a:t>Here too</a:t>
            </a:r>
          </a:p>
          <a:p>
            <a:pPr lvl="4"/>
            <a:r>
              <a:rPr lang="en-GB" dirty="0"/>
              <a:t>Last one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838BD-E1D9-4DB1-AC54-2B0059E5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017" y="289400"/>
            <a:ext cx="8656471" cy="994172"/>
          </a:xfrm>
        </p:spPr>
        <p:txBody>
          <a:bodyPr>
            <a:normAutofit/>
          </a:bodyPr>
          <a:lstStyle/>
          <a:p>
            <a:r>
              <a:rPr lang="en-GB" sz="3600" dirty="0"/>
              <a:t>Four good questions - Insider secret  No1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5C112-E086-49C0-B1C2-BB7965DD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117587"/>
            <a:ext cx="8656471" cy="2908326"/>
          </a:xfrm>
        </p:spPr>
        <p:txBody>
          <a:bodyPr>
            <a:normAutofit fontScale="25000" lnSpcReduction="20000"/>
          </a:bodyPr>
          <a:lstStyle/>
          <a:p>
            <a:r>
              <a:rPr lang="en-GB" sz="8000" dirty="0">
                <a:solidFill>
                  <a:srgbClr val="FB4F14"/>
                </a:solidFill>
              </a:rPr>
              <a:t>Who do you REALLY create value for?</a:t>
            </a:r>
          </a:p>
          <a:p>
            <a:pPr lvl="1"/>
            <a:r>
              <a:rPr lang="en-GB" sz="8000" dirty="0"/>
              <a:t>Obvious Vs unobvious stakeholders </a:t>
            </a:r>
          </a:p>
          <a:p>
            <a:pPr marL="457200" lvl="1" indent="0">
              <a:buNone/>
            </a:pPr>
            <a:endParaRPr lang="en-GB" sz="8000" dirty="0"/>
          </a:p>
          <a:p>
            <a:r>
              <a:rPr lang="en-GB" sz="8000" dirty="0">
                <a:solidFill>
                  <a:srgbClr val="FB4F14"/>
                </a:solidFill>
              </a:rPr>
              <a:t>What will the world bring us in the next 12 months?</a:t>
            </a:r>
          </a:p>
          <a:p>
            <a:pPr lvl="1"/>
            <a:r>
              <a:rPr lang="en-GB" sz="8000" dirty="0"/>
              <a:t> demand/opportunities/risks</a:t>
            </a:r>
          </a:p>
          <a:p>
            <a:pPr marL="457200" lvl="1" indent="0">
              <a:buNone/>
            </a:pPr>
            <a:endParaRPr lang="en-GB" sz="8000" dirty="0">
              <a:solidFill>
                <a:srgbClr val="FB4F14"/>
              </a:solidFill>
            </a:endParaRPr>
          </a:p>
          <a:p>
            <a:r>
              <a:rPr lang="en-GB" sz="8000" dirty="0">
                <a:solidFill>
                  <a:srgbClr val="FB4F14"/>
                </a:solidFill>
              </a:rPr>
              <a:t>How will we service it/mitigate it? </a:t>
            </a:r>
          </a:p>
          <a:p>
            <a:pPr lvl="1"/>
            <a:r>
              <a:rPr lang="en-GB" sz="8000" dirty="0"/>
              <a:t>What goals to achieve</a:t>
            </a:r>
          </a:p>
          <a:p>
            <a:endParaRPr lang="en-GB" sz="8000" dirty="0">
              <a:solidFill>
                <a:srgbClr val="FB4F14"/>
              </a:solidFill>
            </a:endParaRPr>
          </a:p>
          <a:p>
            <a:r>
              <a:rPr lang="en-GB" sz="8000" dirty="0">
                <a:solidFill>
                  <a:srgbClr val="FB4F14"/>
                </a:solidFill>
              </a:rPr>
              <a:t>What shape do we need to be in to service it? </a:t>
            </a:r>
          </a:p>
          <a:p>
            <a:pPr lvl="1"/>
            <a:r>
              <a:rPr lang="en-GB" sz="8000" dirty="0"/>
              <a:t>your configuration/ resources/ organisational health</a:t>
            </a:r>
          </a:p>
          <a:p>
            <a:endParaRPr lang="en-GB" sz="7200" dirty="0">
              <a:solidFill>
                <a:srgbClr val="FB4F14"/>
              </a:solidFill>
            </a:endParaRPr>
          </a:p>
          <a:p>
            <a:endParaRPr lang="en-GB" sz="7200" dirty="0">
              <a:solidFill>
                <a:srgbClr val="FB4F14"/>
              </a:solidFill>
            </a:endParaRPr>
          </a:p>
          <a:p>
            <a:endParaRPr lang="en-GB" sz="7200" dirty="0">
              <a:solidFill>
                <a:srgbClr val="FB4F14"/>
              </a:solidFill>
            </a:endParaRPr>
          </a:p>
          <a:p>
            <a:pPr marL="457200" lvl="1" indent="0">
              <a:buNone/>
            </a:pPr>
            <a:endParaRPr lang="en-GB" sz="6800" dirty="0">
              <a:solidFill>
                <a:srgbClr val="FB4F14"/>
              </a:solidFill>
            </a:endParaRPr>
          </a:p>
          <a:p>
            <a:pPr lvl="3"/>
            <a:endParaRPr lang="en-GB" sz="5550" dirty="0"/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3011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CC5F-BB74-4A90-92C0-6E9B65BB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716" y="227152"/>
            <a:ext cx="8588780" cy="994172"/>
          </a:xfrm>
        </p:spPr>
        <p:txBody>
          <a:bodyPr>
            <a:normAutofit/>
          </a:bodyPr>
          <a:lstStyle/>
          <a:p>
            <a:r>
              <a:rPr lang="en-GB" sz="3600" dirty="0"/>
              <a:t>Planning in practice - strategic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E6228-20F9-4D2B-AD3F-BFCE7CD96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131590"/>
            <a:ext cx="7292636" cy="3272226"/>
          </a:xfrm>
        </p:spPr>
        <p:txBody>
          <a:bodyPr>
            <a:normAutofit fontScale="55000" lnSpcReduction="20000"/>
          </a:bodyPr>
          <a:lstStyle/>
          <a:p>
            <a:r>
              <a:rPr lang="en-GB" dirty="0">
                <a:solidFill>
                  <a:srgbClr val="FB4F14"/>
                </a:solidFill>
              </a:rPr>
              <a:t>Grounded reality </a:t>
            </a:r>
            <a:r>
              <a:rPr lang="en-GB" dirty="0"/>
              <a:t>– why diversity matters</a:t>
            </a:r>
          </a:p>
          <a:p>
            <a:pPr lvl="1"/>
            <a:r>
              <a:rPr lang="en-GB" dirty="0"/>
              <a:t>Cross section of your organisation/key stakeholders/Give voice to your beneficiaries</a:t>
            </a:r>
          </a:p>
          <a:p>
            <a:pPr lvl="1"/>
            <a:endParaRPr lang="en-GB" dirty="0"/>
          </a:p>
          <a:p>
            <a:r>
              <a:rPr lang="en-GB" dirty="0"/>
              <a:t>Make sure </a:t>
            </a:r>
            <a:r>
              <a:rPr lang="en-GB" dirty="0">
                <a:solidFill>
                  <a:srgbClr val="FB4F14"/>
                </a:solidFill>
              </a:rPr>
              <a:t>EVERYONE</a:t>
            </a:r>
            <a:r>
              <a:rPr lang="en-GB" dirty="0"/>
              <a:t> involved sees the same data</a:t>
            </a:r>
          </a:p>
          <a:p>
            <a:endParaRPr lang="en-GB" dirty="0"/>
          </a:p>
          <a:p>
            <a:r>
              <a:rPr lang="en-GB" dirty="0"/>
              <a:t>Marshal data and responses around these key questions:</a:t>
            </a:r>
          </a:p>
          <a:p>
            <a:pPr lvl="1"/>
            <a:r>
              <a:rPr lang="en-GB" dirty="0"/>
              <a:t>What </a:t>
            </a:r>
            <a:r>
              <a:rPr lang="en-GB" dirty="0">
                <a:solidFill>
                  <a:srgbClr val="FB4F14"/>
                </a:solidFill>
              </a:rPr>
              <a:t>demand i</a:t>
            </a:r>
            <a:r>
              <a:rPr lang="en-GB" dirty="0"/>
              <a:t>s likely in the next 12 months ( where from, how is it likely to come)</a:t>
            </a:r>
          </a:p>
          <a:p>
            <a:pPr lvl="1"/>
            <a:r>
              <a:rPr lang="en-GB" dirty="0"/>
              <a:t>What </a:t>
            </a:r>
            <a:r>
              <a:rPr lang="en-GB" dirty="0">
                <a:solidFill>
                  <a:srgbClr val="FB4F14"/>
                </a:solidFill>
              </a:rPr>
              <a:t>opportunities </a:t>
            </a:r>
            <a:r>
              <a:rPr lang="en-GB" dirty="0"/>
              <a:t>are likely to present themselves in the next 12 months</a:t>
            </a:r>
          </a:p>
          <a:p>
            <a:pPr lvl="1"/>
            <a:r>
              <a:rPr lang="en-GB" dirty="0"/>
              <a:t>What </a:t>
            </a:r>
            <a:r>
              <a:rPr lang="en-GB" dirty="0">
                <a:solidFill>
                  <a:srgbClr val="FB4F14"/>
                </a:solidFill>
              </a:rPr>
              <a:t>risks</a:t>
            </a:r>
            <a:r>
              <a:rPr lang="en-GB" dirty="0"/>
              <a:t> may present themselves over the next 12 months</a:t>
            </a:r>
          </a:p>
          <a:p>
            <a:pPr lvl="1"/>
            <a:endParaRPr lang="en-GB" dirty="0"/>
          </a:p>
          <a:p>
            <a:r>
              <a:rPr lang="en-GB" dirty="0"/>
              <a:t>Group and rank responses – you will see priority areas emerging </a:t>
            </a:r>
          </a:p>
        </p:txBody>
      </p:sp>
    </p:spTree>
    <p:extLst>
      <p:ext uri="{BB962C8B-B14F-4D97-AF65-F5344CB8AC3E}">
        <p14:creationId xmlns:p14="http://schemas.microsoft.com/office/powerpoint/2010/main" val="1147847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CF1E-00AA-4F9D-B5D5-D1BF2C01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302"/>
            <a:ext cx="7886700" cy="994172"/>
          </a:xfrm>
        </p:spPr>
        <p:txBody>
          <a:bodyPr/>
          <a:lstStyle/>
          <a:p>
            <a:r>
              <a:rPr lang="en-GB" dirty="0"/>
              <a:t>Strategic analysis - example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EA169AE-6ECE-47E5-8C79-71D279CB01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806551"/>
              </p:ext>
            </p:extLst>
          </p:nvPr>
        </p:nvGraphicFramePr>
        <p:xfrm>
          <a:off x="628650" y="1369219"/>
          <a:ext cx="7886700" cy="302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llout: Line 4">
            <a:extLst>
              <a:ext uri="{FF2B5EF4-FFF2-40B4-BE49-F238E27FC236}">
                <a16:creationId xmlns:a16="http://schemas.microsoft.com/office/drawing/2014/main" id="{EE049B9C-55F4-45F6-9195-B5288D3CF5AE}"/>
              </a:ext>
            </a:extLst>
          </p:cNvPr>
          <p:cNvSpPr/>
          <p:nvPr/>
        </p:nvSpPr>
        <p:spPr>
          <a:xfrm>
            <a:off x="6108742" y="1153174"/>
            <a:ext cx="2541093" cy="994172"/>
          </a:xfrm>
          <a:prstGeom prst="borderCallout1">
            <a:avLst>
              <a:gd name="adj1" fmla="val 21979"/>
              <a:gd name="adj2" fmla="val -64"/>
              <a:gd name="adj3" fmla="val 76169"/>
              <a:gd name="adj4" fmla="val -354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20% more clients will need our services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40% of our clients have more complex needs – require more time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F05A9A88-3A52-4872-A3C3-B34DC3BA9E7D}"/>
              </a:ext>
            </a:extLst>
          </p:cNvPr>
          <p:cNvSpPr/>
          <p:nvPr/>
        </p:nvSpPr>
        <p:spPr>
          <a:xfrm>
            <a:off x="194088" y="1061629"/>
            <a:ext cx="2217717" cy="1177265"/>
          </a:xfrm>
          <a:prstGeom prst="borderCallout1">
            <a:avLst>
              <a:gd name="adj1" fmla="val 100884"/>
              <a:gd name="adj2" fmla="val 47089"/>
              <a:gd name="adj3" fmla="val 154270"/>
              <a:gd name="adj4" fmla="val 1014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Our biggest funder is pulling the plug - £85,000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Another pandemic/outbreak could be around the corner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Our project in X is killing us financially!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73C3AB7E-43D1-48A5-AE59-5C329CC6C771}"/>
              </a:ext>
            </a:extLst>
          </p:cNvPr>
          <p:cNvSpPr/>
          <p:nvPr/>
        </p:nvSpPr>
        <p:spPr>
          <a:xfrm>
            <a:off x="6541330" y="3477494"/>
            <a:ext cx="2464538" cy="1398831"/>
          </a:xfrm>
          <a:prstGeom prst="borderCallout1">
            <a:avLst>
              <a:gd name="adj1" fmla="val 48584"/>
              <a:gd name="adj2" fmla="val -329"/>
              <a:gd name="adj3" fmla="val -17826"/>
              <a:gd name="adj4" fmla="val -2106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Three competing charities in area are struggling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Our lease is up in three months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New contracts mean being asked to extend range of services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chemeClr val="tx1"/>
                </a:solidFill>
              </a:rPr>
              <a:t>We have a whole raft of stakeholders we aren’t engaging with!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1358440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C6CE-E5BB-452D-83EB-DACEA01F5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4"/>
            <a:ext cx="8407845" cy="994172"/>
          </a:xfrm>
        </p:spPr>
        <p:txBody>
          <a:bodyPr>
            <a:noAutofit/>
          </a:bodyPr>
          <a:lstStyle/>
          <a:p>
            <a:r>
              <a:rPr lang="en-GB" sz="3600" dirty="0"/>
              <a:t>Planning in practice - strategic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0E4F-123B-41A1-8243-CC3ACA935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3"/>
            <a:ext cx="8219256" cy="3006335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Focus on moving the world on</a:t>
            </a:r>
          </a:p>
          <a:p>
            <a:r>
              <a:rPr lang="en-GB" dirty="0"/>
              <a:t>No more than 3 or 4 BIG goals linked clearly to strategic analysis</a:t>
            </a:r>
          </a:p>
          <a:p>
            <a:r>
              <a:rPr lang="en-GB" dirty="0"/>
              <a:t>Goals have targets and measures</a:t>
            </a:r>
          </a:p>
          <a:p>
            <a:pPr lvl="2"/>
            <a:r>
              <a:rPr lang="en-GB" dirty="0"/>
              <a:t>You can </a:t>
            </a:r>
          </a:p>
          <a:p>
            <a:pPr lvl="3"/>
            <a:r>
              <a:rPr lang="en-GB" dirty="0"/>
              <a:t>Do more of something </a:t>
            </a:r>
          </a:p>
          <a:p>
            <a:pPr lvl="3"/>
            <a:r>
              <a:rPr lang="en-GB" dirty="0"/>
              <a:t>Do less/exit doing something </a:t>
            </a:r>
          </a:p>
          <a:p>
            <a:pPr lvl="3"/>
            <a:r>
              <a:rPr lang="en-GB" dirty="0"/>
              <a:t>Do something different</a:t>
            </a:r>
          </a:p>
          <a:p>
            <a:r>
              <a:rPr lang="en-GB" dirty="0"/>
              <a:t>Use the same cross section of stakeholders to formulate goals</a:t>
            </a:r>
          </a:p>
          <a:p>
            <a:r>
              <a:rPr lang="en-GB" dirty="0"/>
              <a:t>Have an </a:t>
            </a:r>
            <a:r>
              <a:rPr lang="en-GB" dirty="0">
                <a:solidFill>
                  <a:srgbClr val="FB4F14"/>
                </a:solidFill>
              </a:rPr>
              <a:t>initial validation </a:t>
            </a:r>
            <a:r>
              <a:rPr lang="en-GB" dirty="0"/>
              <a:t>of your goals – are they attainable? Anything hiding in the shadows? ( risks, money, assumptions)</a:t>
            </a:r>
          </a:p>
          <a:p>
            <a:r>
              <a:rPr lang="en-GB" dirty="0"/>
              <a:t>Revisit and refine until you are happy</a:t>
            </a:r>
          </a:p>
        </p:txBody>
      </p:sp>
    </p:spTree>
    <p:extLst>
      <p:ext uri="{BB962C8B-B14F-4D97-AF65-F5344CB8AC3E}">
        <p14:creationId xmlns:p14="http://schemas.microsoft.com/office/powerpoint/2010/main" val="18510160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C6CE-E5BB-452D-83EB-DACEA01F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Strategic response –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10E4F-123B-41A1-8243-CC3ACA935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Increase our beneficiary base in three more cities in Scotland by 2025</a:t>
            </a:r>
          </a:p>
          <a:p>
            <a:r>
              <a:rPr lang="en-GB" dirty="0"/>
              <a:t>Partner with two similar charities in our field by 2026</a:t>
            </a:r>
          </a:p>
          <a:p>
            <a:r>
              <a:rPr lang="en-GB" dirty="0"/>
              <a:t>Exit our partnerships with A N Other Ltd by 2024</a:t>
            </a:r>
          </a:p>
          <a:p>
            <a:r>
              <a:rPr lang="en-GB" dirty="0"/>
              <a:t>Bid for three known contracts by 2025</a:t>
            </a:r>
          </a:p>
          <a:p>
            <a:r>
              <a:rPr lang="en-GB" dirty="0"/>
              <a:t>Increase our donations base by £25,000 by 2024</a:t>
            </a:r>
          </a:p>
          <a:p>
            <a:r>
              <a:rPr lang="en-GB" dirty="0"/>
              <a:t>Relocate our centre to better, smaller premises by 2026</a:t>
            </a:r>
          </a:p>
          <a:p>
            <a:r>
              <a:rPr lang="en-GB" dirty="0"/>
              <a:t>Deploy 50% of staff and volunteers remotely by 2027</a:t>
            </a:r>
          </a:p>
          <a:p>
            <a:r>
              <a:rPr lang="en-GB" dirty="0"/>
              <a:t>Develop three new services for the family of beneficiaries by 2026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62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D8AB9-FD40-46E9-AD02-827B7CC77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04248" y="4768471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136993-F285-4289-A485-DCBFD3B4FB0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1E1656">
                    <a:tint val="75000"/>
                  </a:srgbClr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1E1656">
                  <a:tint val="75000"/>
                </a:srgbClr>
              </a:solidFill>
              <a:effectLst/>
              <a:uLnTx/>
              <a:uFillTx/>
              <a:latin typeface="Red Hat Display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14D0A-15D4-4F88-9C33-5665AEBE9425}"/>
              </a:ext>
            </a:extLst>
          </p:cNvPr>
          <p:cNvSpPr txBox="1"/>
          <p:nvPr/>
        </p:nvSpPr>
        <p:spPr>
          <a:xfrm>
            <a:off x="457200" y="1002090"/>
            <a:ext cx="8773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We’re an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independent charity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that works alongside other charities to offer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management advice, training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and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/>
                <a:ea typeface="+mn-ea"/>
                <a:cs typeface="+mn-cs"/>
              </a:rPr>
              <a:t> professional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B4F14"/>
              </a:solidFill>
              <a:effectLst/>
              <a:uLnTx/>
              <a:uFillTx/>
              <a:latin typeface="Red Hat Display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20AC4-F1A8-4B49-99DF-CE56CD436115}"/>
              </a:ext>
            </a:extLst>
          </p:cNvPr>
          <p:cNvSpPr/>
          <p:nvPr/>
        </p:nvSpPr>
        <p:spPr>
          <a:xfrm>
            <a:off x="5004048" y="2211710"/>
            <a:ext cx="4968552" cy="2413481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Our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values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B4F14"/>
              </a:solidFill>
              <a:effectLst/>
              <a:uLnTx/>
              <a:uFillTx/>
              <a:latin typeface="Red Hat Display"/>
              <a:ea typeface="Red Hat Display" panose="020103030402010D0303" pitchFamily="2" charset="0"/>
              <a:cs typeface="Red Hat Display" panose="020103030402010D0303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We care and connect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We learn and lead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E1656"/>
              </a:solidFill>
              <a:effectLst/>
              <a:uLnTx/>
              <a:uFillTx/>
              <a:latin typeface="Red Hat Display" panose="020103030402010D0303" pitchFamily="2" charset="0"/>
              <a:ea typeface="Red Hat Display" panose="020103030402010D0303" pitchFamily="2" charset="0"/>
              <a:cs typeface="Red Hat Display" panose="020103030402010D0303" pitchFamily="2" charset="0"/>
            </a:endParaRP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We focus on impact 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We meet the moment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ed Hat Display" panose="020103030402010D0303" pitchFamily="2" charset="0"/>
              <a:ea typeface="Red Hat Display" panose="020103030402010D0303" pitchFamily="2" charset="0"/>
              <a:cs typeface="Red Hat Display" panose="020103030402010D0303" pitchFamily="2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Red Hat Display" panose="020103030402010D0303" pitchFamily="2" charset="0"/>
                <a:ea typeface="Red Hat Display" panose="020103030402010D0303" pitchFamily="2" charset="0"/>
                <a:cs typeface="Red Hat Display" panose="020103030402010D0303" pitchFamily="2" charset="0"/>
              </a:rPr>
              <a:t>We raise the bar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DE7E10-D202-4516-9C37-158B2003CDF2}"/>
              </a:ext>
            </a:extLst>
          </p:cNvPr>
          <p:cNvSpPr/>
          <p:nvPr/>
        </p:nvSpPr>
        <p:spPr>
          <a:xfrm>
            <a:off x="510238" y="2211710"/>
            <a:ext cx="4036932" cy="1967205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Our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B4F14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purpose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Red Hat Display" panose="020103030402010D0303" pitchFamily="2" charset="0"/>
                <a:cs typeface="Red Hat Display" panose="020103030402010D0303" pitchFamily="2" charset="0"/>
              </a:rPr>
              <a:t>To empower charities with the confidence and capabilities to thrive 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1E1656"/>
              </a:solidFill>
              <a:effectLst/>
              <a:uLnTx/>
              <a:uFillTx/>
              <a:latin typeface="Red Hat Display" panose="020103030402010D0303" pitchFamily="2" charset="0"/>
              <a:ea typeface="Red Hat Display" panose="020103030402010D0303" pitchFamily="2" charset="0"/>
              <a:cs typeface="Red Hat Display" panose="020103030402010D0303" pitchFamily="2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5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B4F14"/>
              </a:solidFill>
              <a:effectLst/>
              <a:uLnTx/>
              <a:uFillTx/>
              <a:latin typeface="Red Hat Display"/>
              <a:ea typeface="Red Hat Display" panose="020103030402010D0303" pitchFamily="2" charset="0"/>
              <a:cs typeface="Red Hat Display" panose="020103030402010D0303" pitchFamily="2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6E6BD9E-B4A8-45D0-AFA1-CD58BBDA4E03}"/>
              </a:ext>
            </a:extLst>
          </p:cNvPr>
          <p:cNvSpPr txBox="1">
            <a:spLocks/>
          </p:cNvSpPr>
          <p:nvPr/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1E1656"/>
                </a:solidFill>
                <a:effectLst/>
                <a:uLnTx/>
                <a:uFillTx/>
                <a:latin typeface="Red Hat Display"/>
                <a:ea typeface="+mj-ea"/>
                <a:cs typeface="+mj-cs"/>
              </a:rPr>
              <a:t>Cranfield Trust</a:t>
            </a:r>
          </a:p>
        </p:txBody>
      </p:sp>
    </p:spTree>
    <p:extLst>
      <p:ext uri="{BB962C8B-B14F-4D97-AF65-F5344CB8AC3E}">
        <p14:creationId xmlns:p14="http://schemas.microsoft.com/office/powerpoint/2010/main" val="3723531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8356790" cy="994172"/>
          </a:xfrm>
        </p:spPr>
        <p:txBody>
          <a:bodyPr>
            <a:noAutofit/>
          </a:bodyPr>
          <a:lstStyle/>
          <a:p>
            <a:r>
              <a:rPr lang="en-GB" sz="3200" dirty="0"/>
              <a:t>Attainability of goals - Insider secret No2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3598"/>
            <a:ext cx="8501002" cy="3263504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B4F14"/>
                </a:solidFill>
              </a:rPr>
              <a:t>Goals need to generate activity </a:t>
            </a:r>
          </a:p>
          <a:p>
            <a:pPr lvl="1"/>
            <a:r>
              <a:rPr lang="en-GB" dirty="0"/>
              <a:t>Leading not lagging</a:t>
            </a:r>
            <a:endParaRPr lang="en-GB" dirty="0">
              <a:solidFill>
                <a:srgbClr val="FB4F14"/>
              </a:solidFill>
            </a:endParaRPr>
          </a:p>
          <a:p>
            <a:r>
              <a:rPr lang="en-GB" sz="3300" dirty="0">
                <a:solidFill>
                  <a:srgbClr val="FB4F14"/>
                </a:solidFill>
              </a:rPr>
              <a:t>Assess the attainability of goals</a:t>
            </a:r>
          </a:p>
          <a:p>
            <a:pPr lvl="1"/>
            <a:r>
              <a:rPr lang="en-GB" dirty="0"/>
              <a:t>Most plans never do!</a:t>
            </a:r>
          </a:p>
          <a:p>
            <a:r>
              <a:rPr lang="en-GB" dirty="0">
                <a:solidFill>
                  <a:srgbClr val="FB4F14"/>
                </a:solidFill>
              </a:rPr>
              <a:t>Your front line/cross section of staff</a:t>
            </a:r>
          </a:p>
          <a:p>
            <a:pPr lvl="1"/>
            <a:r>
              <a:rPr lang="en-GB" dirty="0"/>
              <a:t>Your best validation </a:t>
            </a:r>
          </a:p>
          <a:p>
            <a:r>
              <a:rPr lang="en-GB" dirty="0">
                <a:solidFill>
                  <a:srgbClr val="FB4F14"/>
                </a:solidFill>
              </a:rPr>
              <a:t>ALWAYS ‘de-risk’ your goals </a:t>
            </a:r>
          </a:p>
          <a:p>
            <a:pPr lvl="1"/>
            <a:r>
              <a:rPr lang="en-GB" dirty="0"/>
              <a:t>‘Do-ability’ check assumptions and rate their likelihood of success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93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254D-922F-4644-833B-AC9FC225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936" y="292466"/>
            <a:ext cx="7975797" cy="994172"/>
          </a:xfrm>
        </p:spPr>
        <p:txBody>
          <a:bodyPr>
            <a:normAutofit/>
          </a:bodyPr>
          <a:lstStyle/>
          <a:p>
            <a:r>
              <a:rPr lang="en-GB" dirty="0"/>
              <a:t>Planning in practice - Finance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3233-8C35-40A2-A90F-32E680DAF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508" y="1203598"/>
            <a:ext cx="7975796" cy="34639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600" dirty="0"/>
              <a:t>Three areas of focus:</a:t>
            </a:r>
            <a:endParaRPr lang="en-GB" sz="2400" dirty="0"/>
          </a:p>
          <a:p>
            <a:pPr marL="728663" lvl="1" indent="-385763">
              <a:buFont typeface="+mj-lt"/>
              <a:buAutoNum type="arabicPeriod"/>
            </a:pPr>
            <a:r>
              <a:rPr lang="en-GB" sz="3100" dirty="0"/>
              <a:t>Keeping the lights on – Business as usual</a:t>
            </a:r>
          </a:p>
          <a:p>
            <a:pPr lvl="3"/>
            <a:r>
              <a:rPr lang="en-GB" sz="2300" dirty="0"/>
              <a:t>The standstill cost – “ If we do nothing different – what is the cost of standing still”?</a:t>
            </a:r>
          </a:p>
          <a:p>
            <a:pPr lvl="3"/>
            <a:r>
              <a:rPr lang="en-GB" sz="2300" dirty="0"/>
              <a:t>Your backstop numbers – “If it all goes pear shaped”</a:t>
            </a:r>
          </a:p>
          <a:p>
            <a:pPr lvl="3"/>
            <a:endParaRPr lang="en-GB" sz="1650" dirty="0"/>
          </a:p>
          <a:p>
            <a:pPr marL="728663" lvl="1" indent="-385763">
              <a:buFont typeface="+mj-lt"/>
              <a:buAutoNum type="arabicPeriod"/>
            </a:pPr>
            <a:r>
              <a:rPr lang="en-GB" sz="3100" dirty="0"/>
              <a:t>Costing the goals ( forecasting)</a:t>
            </a:r>
          </a:p>
          <a:p>
            <a:pPr lvl="3"/>
            <a:r>
              <a:rPr lang="en-GB" sz="2300" dirty="0"/>
              <a:t>Projected savings, outgoings/investments, projected income</a:t>
            </a:r>
          </a:p>
          <a:p>
            <a:pPr lvl="3"/>
            <a:endParaRPr lang="en-GB" sz="1650" dirty="0"/>
          </a:p>
          <a:p>
            <a:pPr marL="685800" lvl="1" indent="-342900">
              <a:buFont typeface="+mj-lt"/>
              <a:buAutoNum type="arabicPeriod"/>
            </a:pPr>
            <a:r>
              <a:rPr lang="en-GB" sz="3100" dirty="0"/>
              <a:t>SHOW your risk- make it explicit ( internally)</a:t>
            </a:r>
          </a:p>
          <a:p>
            <a:pPr lvl="3"/>
            <a:r>
              <a:rPr lang="en-GB" sz="2300" dirty="0"/>
              <a:t>Under capitalisation, exposure to default, income risks, legal risk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0104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A254D-922F-4644-833B-AC9FC225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Finance plan –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63233-8C35-40A2-A90F-32E680DAF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15566"/>
            <a:ext cx="8384598" cy="3816424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GB" sz="6000" dirty="0"/>
              <a:t>1  Standstill costs</a:t>
            </a:r>
          </a:p>
          <a:p>
            <a:pPr lvl="1"/>
            <a:r>
              <a:rPr lang="en-GB" sz="4300" dirty="0"/>
              <a:t>Our current payroll/fees are £125,000 pa</a:t>
            </a:r>
          </a:p>
          <a:p>
            <a:pPr lvl="1"/>
            <a:r>
              <a:rPr lang="en-GB" sz="4300" dirty="0"/>
              <a:t>Our premises cost £15,000 pa</a:t>
            </a:r>
          </a:p>
          <a:p>
            <a:pPr lvl="1"/>
            <a:r>
              <a:rPr lang="en-GB" sz="4300" dirty="0"/>
              <a:t>Our current contractual commitments cost us £65,000 pa to service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6000" dirty="0"/>
              <a:t>2 Costing the goals</a:t>
            </a:r>
          </a:p>
          <a:p>
            <a:pPr lvl="1"/>
            <a:r>
              <a:rPr lang="en-GB" sz="4300" dirty="0"/>
              <a:t>Recruiting three more staff for our service expansion will cost £90,000</a:t>
            </a:r>
          </a:p>
          <a:p>
            <a:pPr lvl="1"/>
            <a:r>
              <a:rPr lang="en-GB" sz="4300" dirty="0"/>
              <a:t>Winning the bid for services with XYZ will generate £75,000 net profit</a:t>
            </a:r>
          </a:p>
          <a:p>
            <a:pPr lvl="1"/>
            <a:r>
              <a:rPr lang="en-GB" sz="4300" dirty="0"/>
              <a:t>Relocating our premises will cost us £12,000 but save us £4,000 pa recurring</a:t>
            </a:r>
          </a:p>
          <a:p>
            <a:pPr lvl="1"/>
            <a:endParaRPr lang="en-GB" dirty="0"/>
          </a:p>
          <a:p>
            <a:pPr marL="0" indent="0">
              <a:buNone/>
            </a:pPr>
            <a:r>
              <a:rPr lang="en-GB" sz="6000" dirty="0"/>
              <a:t>3 Risks </a:t>
            </a:r>
          </a:p>
          <a:p>
            <a:pPr lvl="1"/>
            <a:r>
              <a:rPr lang="en-GB" sz="4300" dirty="0"/>
              <a:t>Another lockdown means our social enterprise will close – Risk is £10,000 pa</a:t>
            </a:r>
          </a:p>
          <a:p>
            <a:pPr lvl="1"/>
            <a:r>
              <a:rPr lang="en-GB" sz="4300" dirty="0"/>
              <a:t>Loss of funding for our project in </a:t>
            </a:r>
            <a:r>
              <a:rPr lang="en-GB" sz="4300" dirty="0" err="1"/>
              <a:t>Aytoun</a:t>
            </a:r>
            <a:r>
              <a:rPr lang="en-GB" sz="4300" dirty="0"/>
              <a:t> will cost us £65,000 pa</a:t>
            </a:r>
          </a:p>
          <a:p>
            <a:pPr lvl="1"/>
            <a:r>
              <a:rPr lang="en-GB" sz="4300" dirty="0"/>
              <a:t>If 2 members of staff leave it will cost us £45,000 pa replacement else, we cannot service existing contracts</a:t>
            </a:r>
            <a:endParaRPr lang="en-GB" sz="4900" dirty="0"/>
          </a:p>
          <a:p>
            <a:pPr marL="0" indent="0" algn="ctr">
              <a:buNone/>
            </a:pPr>
            <a:r>
              <a:rPr lang="en-GB" sz="4900" dirty="0">
                <a:solidFill>
                  <a:srgbClr val="FB4F14"/>
                </a:solidFill>
              </a:rPr>
              <a:t>Always ‘follow the pounds’ – what you are committed to Vs what you bring in</a:t>
            </a:r>
          </a:p>
        </p:txBody>
      </p:sp>
    </p:spTree>
    <p:extLst>
      <p:ext uri="{BB962C8B-B14F-4D97-AF65-F5344CB8AC3E}">
        <p14:creationId xmlns:p14="http://schemas.microsoft.com/office/powerpoint/2010/main" val="3735334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BF0AD-09B2-4C75-82AE-750BAEBD5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579296" cy="857250"/>
          </a:xfrm>
        </p:spPr>
        <p:txBody>
          <a:bodyPr>
            <a:normAutofit/>
          </a:bodyPr>
          <a:lstStyle/>
          <a:p>
            <a:r>
              <a:rPr lang="en-GB" sz="3200" dirty="0"/>
              <a:t>Planning in practice- stakeholder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A0727-238B-4877-BB29-2390D4F16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3228"/>
            <a:ext cx="8075240" cy="2934327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Know your stakeholders– Who do you deliver value to? ( Inc. staff!)</a:t>
            </a:r>
          </a:p>
          <a:p>
            <a:r>
              <a:rPr lang="en-GB" dirty="0"/>
              <a:t>Tailor messages to particular stakeholder – “ </a:t>
            </a:r>
            <a:r>
              <a:rPr lang="en-GB" dirty="0" err="1"/>
              <a:t>Investability</a:t>
            </a:r>
            <a:r>
              <a:rPr lang="en-GB" dirty="0"/>
              <a:t>”</a:t>
            </a:r>
          </a:p>
          <a:p>
            <a:pPr lvl="2"/>
            <a:r>
              <a:rPr lang="en-GB" dirty="0"/>
              <a:t>The emotive message – the heartstrings</a:t>
            </a:r>
          </a:p>
          <a:p>
            <a:pPr lvl="2"/>
            <a:r>
              <a:rPr lang="en-GB" dirty="0"/>
              <a:t>The rational message – the purse strings</a:t>
            </a:r>
          </a:p>
          <a:p>
            <a:r>
              <a:rPr lang="en-GB" dirty="0"/>
              <a:t>Tie up your stakeholder management with finances</a:t>
            </a:r>
          </a:p>
          <a:p>
            <a:r>
              <a:rPr lang="en-GB" dirty="0"/>
              <a:t>Avoid a ‘scatter gun’ approach</a:t>
            </a:r>
          </a:p>
          <a:p>
            <a:pPr lvl="2"/>
            <a:r>
              <a:rPr lang="en-GB" dirty="0"/>
              <a:t>Ubiquitous messages/‘Bread on the water’ </a:t>
            </a:r>
          </a:p>
          <a:p>
            <a:pPr lvl="2"/>
            <a:r>
              <a:rPr lang="en-GB" dirty="0"/>
              <a:t>Obscure messages - ‘in group’ only </a:t>
            </a:r>
          </a:p>
          <a:p>
            <a:pPr lvl="2"/>
            <a:r>
              <a:rPr lang="en-GB" dirty="0"/>
              <a:t>Hollow messages – “ no meat in the sandwich’</a:t>
            </a:r>
          </a:p>
          <a:p>
            <a:r>
              <a:rPr lang="en-GB" dirty="0"/>
              <a:t>Messages must be </a:t>
            </a:r>
            <a:r>
              <a:rPr lang="en-GB" dirty="0">
                <a:solidFill>
                  <a:srgbClr val="FB4F14"/>
                </a:solidFill>
              </a:rPr>
              <a:t>USEFUL</a:t>
            </a:r>
            <a:r>
              <a:rPr lang="en-GB" dirty="0"/>
              <a:t> to the recipient – must answer a need</a:t>
            </a:r>
          </a:p>
        </p:txBody>
      </p:sp>
    </p:spTree>
    <p:extLst>
      <p:ext uri="{BB962C8B-B14F-4D97-AF65-F5344CB8AC3E}">
        <p14:creationId xmlns:p14="http://schemas.microsoft.com/office/powerpoint/2010/main" val="2399414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B5768-5C2A-4637-95D5-7E63CAD0A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579296" cy="857250"/>
          </a:xfrm>
        </p:spPr>
        <p:txBody>
          <a:bodyPr>
            <a:normAutofit/>
          </a:bodyPr>
          <a:lstStyle/>
          <a:p>
            <a:r>
              <a:rPr lang="en-GB" dirty="0"/>
              <a:t>Stakeholder management –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3693-A2F4-426F-8E1C-AD051D481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31590"/>
            <a:ext cx="8219256" cy="3222359"/>
          </a:xfrm>
        </p:spPr>
        <p:txBody>
          <a:bodyPr>
            <a:normAutofit fontScale="85000" lnSpcReduction="20000"/>
          </a:bodyPr>
          <a:lstStyle/>
          <a:p>
            <a:r>
              <a:rPr lang="en-GB" sz="3400" dirty="0"/>
              <a:t>Messages make money – focus on value </a:t>
            </a:r>
          </a:p>
          <a:p>
            <a:pPr lvl="1"/>
            <a:r>
              <a:rPr lang="en-GB" dirty="0"/>
              <a:t>Fit the tool to the stakeholder – and learn how to use it</a:t>
            </a:r>
          </a:p>
          <a:p>
            <a:pPr lvl="2"/>
            <a:r>
              <a:rPr lang="en-GB" dirty="0"/>
              <a:t>The emotive message – ‘Emotional investment’</a:t>
            </a:r>
          </a:p>
          <a:p>
            <a:pPr lvl="3"/>
            <a:r>
              <a:rPr lang="en-GB" dirty="0"/>
              <a:t>Social media/Websites/direct approaches ( mail, email, press, letters, face to face)</a:t>
            </a:r>
          </a:p>
          <a:p>
            <a:pPr lvl="3"/>
            <a:r>
              <a:rPr lang="en-GB" dirty="0"/>
              <a:t>“ What we have done, how you have helped and your part in the future”</a:t>
            </a:r>
          </a:p>
          <a:p>
            <a:pPr lvl="2"/>
            <a:r>
              <a:rPr lang="en-GB" dirty="0"/>
              <a:t>The logical message – Practical investment/ The ‘value’ message</a:t>
            </a:r>
          </a:p>
          <a:p>
            <a:pPr lvl="3"/>
            <a:r>
              <a:rPr lang="en-GB" dirty="0"/>
              <a:t>Bid material/collateral/lobbying/campaigning</a:t>
            </a:r>
          </a:p>
          <a:p>
            <a:pPr lvl="3"/>
            <a:r>
              <a:rPr lang="en-GB" dirty="0"/>
              <a:t>“ This issue is costing X – for Y we can reduce the cost of this issue”</a:t>
            </a:r>
          </a:p>
          <a:p>
            <a:r>
              <a:rPr lang="en-GB" sz="3400" dirty="0"/>
              <a:t>A little and often – regularity is crucial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55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46AF0-2F90-4E34-8750-B7305CECC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Planning in practice - people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5DFCF-8012-4DCE-BEEF-7E630DC42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Cover off business as usual and the big goals</a:t>
            </a:r>
          </a:p>
          <a:p>
            <a:pPr lvl="1"/>
            <a:r>
              <a:rPr lang="en-US" dirty="0"/>
              <a:t>Can you service your current operations?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Risks/dependencies</a:t>
            </a:r>
          </a:p>
          <a:p>
            <a:pPr lvl="1"/>
            <a:r>
              <a:rPr lang="en-US" dirty="0"/>
              <a:t>Can you service future demand, opportunities, risks?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Skills, amount of people, deployment of people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Walk-out costs and replacement costs</a:t>
            </a:r>
          </a:p>
          <a:p>
            <a:pPr lvl="1"/>
            <a:r>
              <a:rPr lang="en-US" dirty="0"/>
              <a:t>Right people – right place – right time – fit for purpose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Operational staff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Your board</a:t>
            </a:r>
          </a:p>
          <a:p>
            <a:pPr lvl="1"/>
            <a:r>
              <a:rPr lang="en-US" dirty="0"/>
              <a:t>Make or buy decision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Get the finished product or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dirty="0"/>
              <a:t>Develop your own people - training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942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D280-BA3E-4895-A0AC-6CDE3B04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760" y="339502"/>
            <a:ext cx="8191822" cy="1145778"/>
          </a:xfrm>
        </p:spPr>
        <p:txBody>
          <a:bodyPr>
            <a:noAutofit/>
          </a:bodyPr>
          <a:lstStyle/>
          <a:p>
            <a:r>
              <a:rPr lang="en-GB" sz="3600" dirty="0"/>
              <a:t>Planning in practice - operations plan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F1289-8C2C-4FFA-9672-FCCE64C6D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86" y="1059582"/>
            <a:ext cx="8064896" cy="3594050"/>
          </a:xfrm>
        </p:spPr>
        <p:txBody>
          <a:bodyPr>
            <a:normAutofit fontScale="40000" lnSpcReduction="20000"/>
          </a:bodyPr>
          <a:lstStyle/>
          <a:p>
            <a:r>
              <a:rPr lang="en-GB" sz="6000" dirty="0"/>
              <a:t>Execution of the goals and ‘business as usual’</a:t>
            </a:r>
          </a:p>
          <a:p>
            <a:pPr lvl="1"/>
            <a:r>
              <a:rPr lang="en-GB" sz="5000" dirty="0"/>
              <a:t>Is a decomposition of goals</a:t>
            </a:r>
          </a:p>
          <a:p>
            <a:pPr lvl="2"/>
            <a:r>
              <a:rPr lang="en-GB" dirty="0"/>
              <a:t> </a:t>
            </a:r>
            <a:r>
              <a:rPr lang="en-GB" sz="3500" dirty="0"/>
              <a:t>Goals become targets become means become targets and so on</a:t>
            </a:r>
          </a:p>
          <a:p>
            <a:pPr lvl="1"/>
            <a:r>
              <a:rPr lang="en-GB" sz="5000" dirty="0"/>
              <a:t>It needs an owner </a:t>
            </a:r>
          </a:p>
          <a:p>
            <a:pPr lvl="2"/>
            <a:r>
              <a:rPr lang="en-GB" sz="3500" dirty="0"/>
              <a:t>One person</a:t>
            </a:r>
          </a:p>
          <a:p>
            <a:pPr lvl="1"/>
            <a:r>
              <a:rPr lang="en-GB" sz="5000" dirty="0"/>
              <a:t>Report on it – regularly  </a:t>
            </a:r>
          </a:p>
          <a:p>
            <a:pPr lvl="2"/>
            <a:r>
              <a:rPr lang="en-GB" sz="3500" dirty="0"/>
              <a:t>Board and ‘Town hall’ meetings </a:t>
            </a:r>
          </a:p>
          <a:p>
            <a:pPr lvl="1"/>
            <a:r>
              <a:rPr lang="en-GB" sz="5000" dirty="0"/>
              <a:t>Act on feedback</a:t>
            </a:r>
          </a:p>
          <a:p>
            <a:pPr lvl="2"/>
            <a:r>
              <a:rPr lang="en-GB" sz="3500" dirty="0"/>
              <a:t>Tune your plan</a:t>
            </a:r>
          </a:p>
          <a:p>
            <a:pPr lvl="2"/>
            <a:endParaRPr lang="en-GB" dirty="0"/>
          </a:p>
          <a:p>
            <a:r>
              <a:rPr lang="en-GB" sz="6000" dirty="0"/>
              <a:t>Give everyone an action in support of goals</a:t>
            </a:r>
          </a:p>
          <a:p>
            <a:pPr lvl="1"/>
            <a:endParaRPr lang="en-GB" dirty="0"/>
          </a:p>
          <a:p>
            <a:pPr marL="0" indent="0" algn="ctr">
              <a:buNone/>
            </a:pPr>
            <a:r>
              <a:rPr lang="en-GB" sz="4500" dirty="0">
                <a:solidFill>
                  <a:srgbClr val="FB4F14"/>
                </a:solidFill>
              </a:rPr>
              <a:t>Get the goals right and the plan writes itself – Don’t let the tail wag the dog!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4338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D280-BA3E-4895-A0AC-6CDE3B040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Operations plan –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F1289-8C2C-4FFA-9672-FCCE64C6D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Goal 1 -Bid for three known contracts by 2025</a:t>
            </a:r>
          </a:p>
          <a:p>
            <a:r>
              <a:rPr lang="en-GB" dirty="0"/>
              <a:t>Appoint bid leader/project manager</a:t>
            </a:r>
          </a:p>
          <a:p>
            <a:pPr lvl="1"/>
            <a:r>
              <a:rPr lang="en-GB" dirty="0"/>
              <a:t>Engage with procurement team releasing bid</a:t>
            </a:r>
          </a:p>
          <a:p>
            <a:pPr lvl="2"/>
            <a:r>
              <a:rPr lang="en-GB" dirty="0"/>
              <a:t>Qualify bid </a:t>
            </a:r>
          </a:p>
          <a:p>
            <a:pPr lvl="3"/>
            <a:r>
              <a:rPr lang="en-GB" dirty="0"/>
              <a:t>Prepare bid materials </a:t>
            </a:r>
          </a:p>
          <a:p>
            <a:pPr lvl="3"/>
            <a:r>
              <a:rPr lang="en-GB" dirty="0"/>
              <a:t>Draft bid template </a:t>
            </a:r>
          </a:p>
          <a:p>
            <a:pPr lvl="3"/>
            <a:r>
              <a:rPr lang="en-GB" dirty="0"/>
              <a:t>Draft costs for bid</a:t>
            </a:r>
          </a:p>
          <a:p>
            <a:r>
              <a:rPr lang="en-GB" dirty="0"/>
              <a:t>Brief bid team for any competitive dialogue</a:t>
            </a:r>
          </a:p>
          <a:p>
            <a:pPr lvl="2"/>
            <a:r>
              <a:rPr lang="en-GB" dirty="0"/>
              <a:t>If win – assemble and brief deployment/transition team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6502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7D280-BA3E-4895-A0AC-6CDE3B040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39502"/>
            <a:ext cx="8191822" cy="994172"/>
          </a:xfrm>
        </p:spPr>
        <p:txBody>
          <a:bodyPr>
            <a:noAutofit/>
          </a:bodyPr>
          <a:lstStyle/>
          <a:p>
            <a:r>
              <a:rPr lang="en-GB" sz="3200" dirty="0"/>
              <a:t>Operations plan – what I expect to see in it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F1289-8C2C-4FFA-9672-FCCE64C6D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987574"/>
            <a:ext cx="7399734" cy="3391117"/>
          </a:xfrm>
        </p:spPr>
        <p:txBody>
          <a:bodyPr>
            <a:normAutofit fontScale="55000" lnSpcReduction="20000"/>
          </a:bodyPr>
          <a:lstStyle/>
          <a:p>
            <a:r>
              <a:rPr lang="en-GB" sz="3600" dirty="0"/>
              <a:t>Decomposition of goals – From the general to the specific</a:t>
            </a:r>
          </a:p>
          <a:p>
            <a:r>
              <a:rPr lang="en-GB" sz="3600" dirty="0"/>
              <a:t>What is needed to make progress to goals &amp; service existing demand</a:t>
            </a:r>
          </a:p>
          <a:p>
            <a:pPr lvl="1"/>
            <a:r>
              <a:rPr lang="en-GB" dirty="0"/>
              <a:t>People element</a:t>
            </a:r>
          </a:p>
          <a:p>
            <a:pPr lvl="2"/>
            <a:r>
              <a:rPr lang="en-GB" dirty="0"/>
              <a:t>Bridging existing and future needs for skills</a:t>
            </a:r>
          </a:p>
          <a:p>
            <a:pPr lvl="1"/>
            <a:r>
              <a:rPr lang="en-GB" dirty="0"/>
              <a:t>Finance element </a:t>
            </a:r>
          </a:p>
          <a:p>
            <a:pPr lvl="2"/>
            <a:r>
              <a:rPr lang="en-GB" dirty="0"/>
              <a:t>Costing and tracking of goals and business as usual</a:t>
            </a:r>
          </a:p>
          <a:p>
            <a:pPr lvl="1"/>
            <a:r>
              <a:rPr lang="en-GB" dirty="0"/>
              <a:t>Process element</a:t>
            </a:r>
          </a:p>
          <a:p>
            <a:pPr lvl="2"/>
            <a:r>
              <a:rPr lang="en-GB" dirty="0"/>
              <a:t>Keeping the lights on/Business as usual</a:t>
            </a:r>
          </a:p>
          <a:p>
            <a:pPr lvl="1"/>
            <a:r>
              <a:rPr lang="en-GB" dirty="0"/>
              <a:t>Risk management and upward feedback mechanism</a:t>
            </a:r>
          </a:p>
          <a:p>
            <a:r>
              <a:rPr lang="en-GB" dirty="0"/>
              <a:t> </a:t>
            </a:r>
            <a:r>
              <a:rPr lang="en-GB" sz="3600" dirty="0"/>
              <a:t>Alignment between goals and business as usual</a:t>
            </a:r>
          </a:p>
          <a:p>
            <a:pPr lvl="1"/>
            <a:r>
              <a:rPr lang="en-GB" dirty="0"/>
              <a:t>Reality check – “If everyone is too busy to work on the goals….”</a:t>
            </a:r>
          </a:p>
          <a:p>
            <a:r>
              <a:rPr lang="en-GB" sz="3600" dirty="0"/>
              <a:t>Revision and feedback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167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84A7-9042-4B07-A858-027C92CF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748464" cy="994172"/>
          </a:xfrm>
        </p:spPr>
        <p:txBody>
          <a:bodyPr>
            <a:normAutofit fontScale="90000"/>
          </a:bodyPr>
          <a:lstStyle/>
          <a:p>
            <a:r>
              <a:rPr lang="en-GB" dirty="0"/>
              <a:t>The plan – what you show to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54325-20D6-45DA-8BBF-0F2761763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614"/>
            <a:ext cx="8229600" cy="315379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Remember the idea of ‘</a:t>
            </a:r>
            <a:r>
              <a:rPr lang="en-GB" dirty="0" err="1"/>
              <a:t>investability</a:t>
            </a:r>
            <a:r>
              <a:rPr lang="en-GB" dirty="0"/>
              <a:t>’?</a:t>
            </a:r>
          </a:p>
          <a:p>
            <a:pPr lvl="1"/>
            <a:r>
              <a:rPr lang="en-GB" dirty="0"/>
              <a:t>A foreword from your chair/CEO – “ How we are moving forward”</a:t>
            </a:r>
          </a:p>
          <a:p>
            <a:pPr lvl="1"/>
            <a:r>
              <a:rPr lang="en-GB" dirty="0"/>
              <a:t>Your strategic analysis – “ Our making sense of the world”</a:t>
            </a:r>
          </a:p>
          <a:p>
            <a:pPr lvl="1"/>
            <a:r>
              <a:rPr lang="en-GB" dirty="0"/>
              <a:t>Your strategic response – “ Our informed response to the world”</a:t>
            </a:r>
          </a:p>
          <a:p>
            <a:pPr lvl="1"/>
            <a:r>
              <a:rPr lang="en-GB" dirty="0"/>
              <a:t>Your goals – with targets and measures and a sense of attainability/de-risking</a:t>
            </a:r>
          </a:p>
          <a:p>
            <a:pPr lvl="1"/>
            <a:r>
              <a:rPr lang="en-GB" dirty="0"/>
              <a:t>Your health as an organisation – brief summary</a:t>
            </a:r>
          </a:p>
          <a:p>
            <a:pPr lvl="2"/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financial health </a:t>
            </a:r>
          </a:p>
          <a:p>
            <a:pPr lvl="2"/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</a:p>
          <a:p>
            <a:pPr lvl="2"/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human capabilities/operational capability and capacity </a:t>
            </a:r>
          </a:p>
          <a:p>
            <a:pPr lvl="2"/>
            <a:r>
              <a:rPr lang="en-GB" sz="2200" dirty="0">
                <a:ea typeface="Calibri" panose="020F0502020204030204" pitchFamily="34" charset="0"/>
                <a:cs typeface="Times New Roman" panose="02020603050405020304" pitchFamily="18" charset="0"/>
              </a:rPr>
              <a:t>governance</a:t>
            </a:r>
          </a:p>
          <a:p>
            <a:pPr lvl="1"/>
            <a:r>
              <a:rPr lang="en-GB" dirty="0"/>
              <a:t>And little more! </a:t>
            </a:r>
          </a:p>
        </p:txBody>
      </p:sp>
    </p:spTree>
    <p:extLst>
      <p:ext uri="{BB962C8B-B14F-4D97-AF65-F5344CB8AC3E}">
        <p14:creationId xmlns:p14="http://schemas.microsoft.com/office/powerpoint/2010/main" val="229859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7534"/>
            <a:ext cx="5769426" cy="994172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1E1656"/>
                </a:solidFill>
              </a:rPr>
              <a:t>Why do business planning?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851670"/>
            <a:ext cx="4392722" cy="1340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+mj-lt"/>
                <a:cs typeface="Arial" panose="020B0604020202020204" pitchFamily="34" charset="0"/>
              </a:rPr>
              <a:t>Question – Do you really need a business plan?</a:t>
            </a:r>
          </a:p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Women Sitting Beside White Wooden Table · Free Stock Ph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53" y="0"/>
            <a:ext cx="34335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66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346D-E0DE-4813-9E2A-6B94859CC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759774" cy="994172"/>
          </a:xfrm>
        </p:spPr>
        <p:txBody>
          <a:bodyPr>
            <a:normAutofit/>
          </a:bodyPr>
          <a:lstStyle/>
          <a:p>
            <a:r>
              <a:rPr lang="en-GB" dirty="0"/>
              <a:t>The wrap up – 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C8AB-28FE-4224-B313-3D9ED58A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1"/>
            <a:ext cx="8075240" cy="2934327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Know your value – who you are valuable to - ‘Investability’</a:t>
            </a:r>
          </a:p>
          <a:p>
            <a:r>
              <a:rPr lang="en-GB" dirty="0"/>
              <a:t>A plan must generate action</a:t>
            </a:r>
          </a:p>
          <a:p>
            <a:r>
              <a:rPr lang="en-GB" dirty="0"/>
              <a:t>A good plan – faces the future – “ The will of the organisation” </a:t>
            </a:r>
          </a:p>
          <a:p>
            <a:r>
              <a:rPr lang="en-GB" dirty="0"/>
              <a:t>Diversity, diversity, diversity – “engagement = strength”</a:t>
            </a:r>
          </a:p>
          <a:p>
            <a:r>
              <a:rPr lang="en-GB" dirty="0"/>
              <a:t>Flexibility - Revision time scale – 18-24 months at the moment</a:t>
            </a:r>
          </a:p>
          <a:p>
            <a:r>
              <a:rPr lang="en-GB" dirty="0"/>
              <a:t>Keep it proportionate – “The vital few”</a:t>
            </a:r>
          </a:p>
          <a:p>
            <a:r>
              <a:rPr lang="en-GB" dirty="0"/>
              <a:t>Start small -  practice makes perfect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420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DB64-60F0-4592-9EB1-F7CCBBDCA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7489"/>
            <a:ext cx="8229600" cy="857250"/>
          </a:xfrm>
        </p:spPr>
        <p:txBody>
          <a:bodyPr/>
          <a:lstStyle/>
          <a:p>
            <a:r>
              <a:rPr lang="en-GB" dirty="0"/>
              <a:t>Crib sheet – A flying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0D9AE-7C91-429F-A9AE-84B213A33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566"/>
            <a:ext cx="8579296" cy="3701820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Assemble a cross slice of the charity/stakeholders </a:t>
            </a:r>
          </a:p>
          <a:p>
            <a:pPr lvl="1"/>
            <a:r>
              <a:rPr lang="en-GB" sz="1800" dirty="0"/>
              <a:t>Must include front line and someone who knows ‘the numbers’</a:t>
            </a:r>
          </a:p>
          <a:p>
            <a:r>
              <a:rPr lang="en-GB" dirty="0"/>
              <a:t>Pose these 2 questions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Who do we REALLY create value for? Obvious Vs unobvious stakeholders</a:t>
            </a:r>
          </a:p>
          <a:p>
            <a:pPr lvl="1">
              <a:lnSpc>
                <a:spcPct val="100000"/>
              </a:lnSpc>
            </a:pPr>
            <a:r>
              <a:rPr lang="en-GB" sz="1800" dirty="0"/>
              <a:t>What will the world bring us in the next 12 months? (</a:t>
            </a:r>
            <a:r>
              <a:rPr lang="en-GB" sz="1800" dirty="0">
                <a:solidFill>
                  <a:srgbClr val="FB4F14"/>
                </a:solidFill>
              </a:rPr>
              <a:t>demand/opportunities/risks</a:t>
            </a:r>
            <a:r>
              <a:rPr lang="en-GB" sz="1800" dirty="0"/>
              <a:t>)</a:t>
            </a:r>
          </a:p>
          <a:p>
            <a:r>
              <a:rPr lang="en-GB" dirty="0"/>
              <a:t>Formulate 3 or 4 big goals (or just pick ONE if you are starting)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What actions must we take to service future demand and opportunities and mitigate risks? 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What shape do we need to be in to service it? (your configuration and resources)</a:t>
            </a:r>
          </a:p>
          <a:p>
            <a:r>
              <a:rPr lang="en-GB" dirty="0"/>
              <a:t>Validate/rejig these goals </a:t>
            </a:r>
          </a:p>
          <a:p>
            <a:pPr lvl="1">
              <a:lnSpc>
                <a:spcPct val="100000"/>
              </a:lnSpc>
            </a:pPr>
            <a:r>
              <a:rPr lang="en-GB" sz="2000" dirty="0"/>
              <a:t>Affordability and attainability –use forecasting and  ‘informed speculation’ </a:t>
            </a:r>
            <a:r>
              <a:rPr lang="en-GB" sz="2000" dirty="0">
                <a:solidFill>
                  <a:srgbClr val="FB4F14"/>
                </a:solidFill>
              </a:rPr>
              <a:t>You need the numbers! </a:t>
            </a:r>
          </a:p>
          <a:p>
            <a:r>
              <a:rPr lang="en-GB" dirty="0"/>
              <a:t>Deploy and communicate your goals </a:t>
            </a:r>
          </a:p>
          <a:p>
            <a:pPr lvl="1"/>
            <a:r>
              <a:rPr lang="en-GB" sz="2000" dirty="0"/>
              <a:t>Plan for comms with internal and external stakeholders</a:t>
            </a:r>
          </a:p>
          <a:p>
            <a:r>
              <a:rPr lang="en-GB" dirty="0"/>
              <a:t>Track progress and revisit/revalidate goals</a:t>
            </a:r>
          </a:p>
          <a:p>
            <a:pPr lvl="1"/>
            <a:endParaRPr lang="en-GB" dirty="0"/>
          </a:p>
          <a:p>
            <a:pPr marL="385763" indent="-385763">
              <a:buFont typeface="+mj-lt"/>
              <a:buAutoNum type="arabicPeriod"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8905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346D-E0DE-4813-9E2A-6B94859CC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8C8AB-28FE-4224-B313-3D9ED58AF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hlinkClick r:id="rId2"/>
              </a:rPr>
              <a:t>https://www.cranfieldtrust.org/resources/charity-strategy-and-business-planning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>
                <a:hlinkClick r:id="rId3"/>
              </a:rPr>
              <a:t>https://www.ncvo.org.uk/help-and-guidance/strategy-and-impact/strategy-and-business-planning/business-planning/-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329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8052" y="1155489"/>
            <a:ext cx="7772400" cy="1102519"/>
          </a:xfrm>
        </p:spPr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195536" y="2258008"/>
            <a:ext cx="6400800" cy="13144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/>
              <a:t>We’re here to help:</a:t>
            </a:r>
          </a:p>
          <a:p>
            <a:pPr>
              <a:buNone/>
            </a:pPr>
            <a:r>
              <a:rPr lang="en-GB" dirty="0"/>
              <a:t>TalkToUs@cranfieldtrust.org </a:t>
            </a:r>
          </a:p>
          <a:p>
            <a:pPr>
              <a:buNone/>
            </a:pPr>
            <a:r>
              <a:rPr lang="en-GB" dirty="0"/>
              <a:t>or call us on 01794 830338 </a:t>
            </a:r>
          </a:p>
        </p:txBody>
      </p:sp>
      <p:pic>
        <p:nvPicPr>
          <p:cNvPr id="7" name="Picture 6" descr="branded social media icons (3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227934"/>
            <a:ext cx="792088" cy="792088"/>
          </a:xfrm>
          <a:prstGeom prst="rect">
            <a:avLst/>
          </a:prstGeom>
        </p:spPr>
      </p:pic>
      <p:pic>
        <p:nvPicPr>
          <p:cNvPr id="8" name="Picture 7" descr="branded social media icons (6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4227934"/>
            <a:ext cx="792088" cy="792088"/>
          </a:xfrm>
          <a:prstGeom prst="rect">
            <a:avLst/>
          </a:prstGeom>
        </p:spPr>
      </p:pic>
      <p:pic>
        <p:nvPicPr>
          <p:cNvPr id="9" name="Picture 8" descr="branded social media icons (5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44408" y="4227934"/>
            <a:ext cx="792088" cy="792088"/>
          </a:xfrm>
          <a:prstGeom prst="rect">
            <a:avLst/>
          </a:prstGeom>
        </p:spPr>
      </p:pic>
      <p:pic>
        <p:nvPicPr>
          <p:cNvPr id="10" name="Picture 9" descr="branded social media icons (4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227934"/>
            <a:ext cx="792088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262" y="339502"/>
            <a:ext cx="5599534" cy="994172"/>
          </a:xfrm>
        </p:spPr>
        <p:txBody>
          <a:bodyPr>
            <a:noAutofit/>
          </a:bodyPr>
          <a:lstStyle/>
          <a:p>
            <a:r>
              <a:rPr lang="en-GB" sz="3600" dirty="0"/>
              <a:t>Why do business planning?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39404"/>
            <a:ext cx="5548741" cy="3263504"/>
          </a:xfrm>
        </p:spPr>
        <p:txBody>
          <a:bodyPr>
            <a:normAutofit/>
          </a:bodyPr>
          <a:lstStyle/>
          <a:p>
            <a:pPr marL="400050"/>
            <a:r>
              <a:rPr lang="en-GB" sz="2000" dirty="0">
                <a:cs typeface="Arial" panose="020B0604020202020204" pitchFamily="34" charset="0"/>
              </a:rPr>
              <a:t>It is a reference point for your  mission </a:t>
            </a:r>
          </a:p>
          <a:p>
            <a:pPr marL="57150" indent="0">
              <a:buNone/>
            </a:pPr>
            <a:endParaRPr lang="en-GB" sz="1100" dirty="0">
              <a:cs typeface="Arial" panose="020B0604020202020204" pitchFamily="34" charset="0"/>
            </a:endParaRPr>
          </a:p>
          <a:p>
            <a:pPr marL="400050"/>
            <a:r>
              <a:rPr lang="en-GB" sz="2000" dirty="0">
                <a:cs typeface="Arial" panose="020B0604020202020204" pitchFamily="34" charset="0"/>
              </a:rPr>
              <a:t>Important stakeholder/funder communication - @70% of charities struggle to make effective use of their business plan</a:t>
            </a:r>
          </a:p>
          <a:p>
            <a:pPr marL="57150" indent="0">
              <a:buNone/>
            </a:pPr>
            <a:endParaRPr lang="en-GB" sz="1100" dirty="0">
              <a:cs typeface="Arial" panose="020B0604020202020204" pitchFamily="34" charset="0"/>
            </a:endParaRPr>
          </a:p>
          <a:p>
            <a:pPr indent="-285750"/>
            <a:r>
              <a:rPr lang="en-GB" sz="2000" dirty="0">
                <a:cs typeface="Arial" panose="020B0604020202020204" pitchFamily="34" charset="0"/>
              </a:rPr>
              <a:t>Yardstick to assess performance against – make sense of the world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Women Sitting Beside White Wooden Table · Free Stock Phot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253" y="0"/>
            <a:ext cx="34335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50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1181" y="699542"/>
            <a:ext cx="5480137" cy="638828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rgbClr val="1E1656"/>
                </a:solidFill>
                <a:cs typeface="Arial" panose="020B0604020202020204" pitchFamily="34" charset="0"/>
              </a:rPr>
              <a:t>The world we live in – complicated!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7F11B2-1693-4673-BC9D-2196497CAA3C}"/>
              </a:ext>
            </a:extLst>
          </p:cNvPr>
          <p:cNvSpPr txBox="1">
            <a:spLocks/>
          </p:cNvSpPr>
          <p:nvPr/>
        </p:nvSpPr>
        <p:spPr>
          <a:xfrm>
            <a:off x="682669" y="1879996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700" dirty="0">
                <a:solidFill>
                  <a:srgbClr val="1E1656"/>
                </a:solidFill>
                <a:ea typeface="+mj-ea"/>
                <a:cs typeface="Arial" panose="020B0604020202020204" pitchFamily="34" charset="0"/>
              </a:rPr>
              <a:t>What do you think has changed?</a:t>
            </a:r>
            <a:r>
              <a:rPr lang="en-GB" sz="1500" dirty="0">
                <a:solidFill>
                  <a:srgbClr val="1E1656"/>
                </a:solidFill>
                <a:cs typeface="Arial" panose="020B0604020202020204" pitchFamily="34" charset="0"/>
              </a:rPr>
              <a:t> </a:t>
            </a:r>
            <a:r>
              <a:rPr lang="en-GB" sz="1800" dirty="0">
                <a:solidFill>
                  <a:srgbClr val="1E16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at least as affects business planning)?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1656"/>
                </a:solidFill>
                <a:cs typeface="Arial" panose="020B0604020202020204" pitchFamily="34" charset="0"/>
              </a:rPr>
              <a:t>My answers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1656"/>
                </a:solidFill>
                <a:cs typeface="Arial" panose="020B0604020202020204" pitchFamily="34" charset="0"/>
              </a:rPr>
              <a:t>Volatility &amp; Risk–uncertainty/ ‘the lack of answers’ – e.g. pandemic! 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1656"/>
                </a:solidFill>
                <a:cs typeface="Arial" panose="020B0604020202020204" pitchFamily="34" charset="0"/>
              </a:rPr>
              <a:t>Structural changes – economic and social shifts – demand for services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1656"/>
                </a:solidFill>
                <a:cs typeface="Arial" panose="020B0604020202020204" pitchFamily="34" charset="0"/>
              </a:rPr>
              <a:t>People – How they view the world and interact with it</a:t>
            </a:r>
          </a:p>
          <a:p>
            <a:pPr marL="600075" lvl="1" indent="-257175" algn="l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1E1656"/>
                </a:solidFill>
                <a:cs typeface="Arial" panose="020B0604020202020204" pitchFamily="34" charset="0"/>
              </a:rPr>
              <a:t>Balance between the ‘long view’ and being responsive</a:t>
            </a:r>
          </a:p>
        </p:txBody>
      </p:sp>
    </p:spTree>
    <p:extLst>
      <p:ext uri="{BB962C8B-B14F-4D97-AF65-F5344CB8AC3E}">
        <p14:creationId xmlns:p14="http://schemas.microsoft.com/office/powerpoint/2010/main" val="258327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5502F-2208-43BD-8356-41166B505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11510"/>
            <a:ext cx="7886700" cy="994172"/>
          </a:xfrm>
        </p:spPr>
        <p:txBody>
          <a:bodyPr>
            <a:normAutofit/>
          </a:bodyPr>
          <a:lstStyle/>
          <a:p>
            <a:r>
              <a:rPr lang="en-GB" dirty="0"/>
              <a:t>5 Pitfalls in business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BF8F8-F880-407B-9582-36090687A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874286"/>
            <a:ext cx="6857600" cy="1633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solidFill>
                  <a:srgbClr val="FB4F14"/>
                </a:solidFill>
              </a:rPr>
              <a:t>How does business planning fail?</a:t>
            </a:r>
          </a:p>
        </p:txBody>
      </p:sp>
    </p:spTree>
    <p:extLst>
      <p:ext uri="{BB962C8B-B14F-4D97-AF65-F5344CB8AC3E}">
        <p14:creationId xmlns:p14="http://schemas.microsoft.com/office/powerpoint/2010/main" val="3821059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5514"/>
            <a:ext cx="7759774" cy="99417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1E1656"/>
                </a:solidFill>
              </a:rPr>
              <a:t>Pitfall No 1 in business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9686"/>
            <a:ext cx="7886700" cy="326350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4000" dirty="0"/>
              <a:t>Planning by the </a:t>
            </a:r>
            <a:r>
              <a:rPr lang="en-GB" sz="4000" dirty="0">
                <a:solidFill>
                  <a:srgbClr val="FB4F14"/>
                </a:solidFill>
              </a:rPr>
              <a:t>‘rear view mirror’ </a:t>
            </a:r>
            <a:r>
              <a:rPr lang="en-GB" sz="4000" dirty="0"/>
              <a:t>method</a:t>
            </a:r>
            <a:endParaRPr lang="en-GB" sz="4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solidFill>
                <a:srgbClr val="FB4F14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B4F14"/>
                </a:solidFill>
                <a:cs typeface="Arial" panose="020B0604020202020204" pitchFamily="34" charset="0"/>
              </a:rPr>
              <a:t>Unpack this</a:t>
            </a:r>
          </a:p>
          <a:p>
            <a:r>
              <a:rPr lang="en-GB" dirty="0"/>
              <a:t>Is a recital of the past – ‘historical narrative’</a:t>
            </a:r>
          </a:p>
          <a:p>
            <a:r>
              <a:rPr lang="en-GB" dirty="0"/>
              <a:t>Has little to say about the future – assumptions rooted in past</a:t>
            </a:r>
          </a:p>
          <a:p>
            <a:r>
              <a:rPr lang="en-GB" dirty="0"/>
              <a:t>‘Fossilises ‘ activity in the charity – crushes innovation</a:t>
            </a:r>
          </a:p>
          <a:p>
            <a:r>
              <a:rPr lang="en-GB" dirty="0"/>
              <a:t>Risk – creates divergence between board( drivers)  and frontline (passengers)</a:t>
            </a:r>
          </a:p>
        </p:txBody>
      </p:sp>
    </p:spTree>
    <p:extLst>
      <p:ext uri="{BB962C8B-B14F-4D97-AF65-F5344CB8AC3E}">
        <p14:creationId xmlns:p14="http://schemas.microsoft.com/office/powerpoint/2010/main" val="1498740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5514"/>
            <a:ext cx="7687766" cy="994172"/>
          </a:xfrm>
        </p:spPr>
        <p:txBody>
          <a:bodyPr>
            <a:normAutofit/>
          </a:bodyPr>
          <a:lstStyle/>
          <a:p>
            <a:r>
              <a:rPr lang="en-GB" dirty="0"/>
              <a:t>Pitfall No 2 in business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203598"/>
            <a:ext cx="7886700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</a:t>
            </a:r>
            <a:r>
              <a:rPr lang="en-GB" sz="2800" dirty="0">
                <a:solidFill>
                  <a:srgbClr val="FB4F14"/>
                </a:solidFill>
              </a:rPr>
              <a:t>‘rootless’ </a:t>
            </a:r>
            <a:r>
              <a:rPr lang="en-GB" sz="2800" dirty="0"/>
              <a:t>business plan</a:t>
            </a:r>
            <a:endParaRPr lang="en-GB" sz="28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solidFill>
                <a:srgbClr val="FB4F14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FB4F14"/>
                </a:solidFill>
                <a:cs typeface="Arial" panose="020B0604020202020204" pitchFamily="34" charset="0"/>
              </a:rPr>
              <a:t>Unpack this</a:t>
            </a:r>
          </a:p>
          <a:p>
            <a:r>
              <a:rPr lang="en-GB" sz="2400" dirty="0"/>
              <a:t>Not ‘anchored’ – ignores important stakeholder input</a:t>
            </a:r>
          </a:p>
          <a:p>
            <a:r>
              <a:rPr lang="en-GB" sz="2400" dirty="0"/>
              <a:t>Only meaningful to the author/s</a:t>
            </a:r>
          </a:p>
          <a:p>
            <a:r>
              <a:rPr lang="en-GB" sz="2400" dirty="0"/>
              <a:t>Peter’s out when everyone realises it is unachievable</a:t>
            </a:r>
          </a:p>
          <a:p>
            <a:r>
              <a:rPr lang="en-GB" sz="2400" dirty="0"/>
              <a:t>Risk – It alienates stakeholders – nobody can buy into it </a:t>
            </a:r>
          </a:p>
        </p:txBody>
      </p:sp>
    </p:spTree>
    <p:extLst>
      <p:ext uri="{BB962C8B-B14F-4D97-AF65-F5344CB8AC3E}">
        <p14:creationId xmlns:p14="http://schemas.microsoft.com/office/powerpoint/2010/main" val="2910701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5514"/>
            <a:ext cx="7615758" cy="994172"/>
          </a:xfrm>
        </p:spPr>
        <p:txBody>
          <a:bodyPr>
            <a:normAutofit/>
          </a:bodyPr>
          <a:lstStyle/>
          <a:p>
            <a:r>
              <a:rPr lang="en-GB" dirty="0"/>
              <a:t>Pitfall No 3 in business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7316"/>
            <a:ext cx="8263830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/>
              <a:t>The </a:t>
            </a:r>
            <a:r>
              <a:rPr lang="en-GB" sz="3000" dirty="0">
                <a:solidFill>
                  <a:srgbClr val="FB4F14"/>
                </a:solidFill>
              </a:rPr>
              <a:t>‘Tolstoy’ business plan </a:t>
            </a:r>
            <a:r>
              <a:rPr lang="en-GB" sz="3000" dirty="0"/>
              <a:t>- The biggest most detailed plan in the universe…EVER! </a:t>
            </a:r>
            <a:endParaRPr lang="en-GB" sz="3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600" dirty="0">
              <a:solidFill>
                <a:srgbClr val="FB4F14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FB4F14"/>
                </a:solidFill>
                <a:cs typeface="Arial" panose="020B0604020202020204" pitchFamily="34" charset="0"/>
              </a:rPr>
              <a:t>Unpack this</a:t>
            </a:r>
          </a:p>
          <a:p>
            <a:r>
              <a:rPr lang="en-GB" sz="2600" dirty="0"/>
              <a:t>Stifling detail</a:t>
            </a:r>
          </a:p>
          <a:p>
            <a:r>
              <a:rPr lang="en-GB" sz="2600" dirty="0"/>
              <a:t>Is redundant by the time it is written</a:t>
            </a:r>
          </a:p>
          <a:p>
            <a:r>
              <a:rPr lang="en-GB" sz="2600" dirty="0"/>
              <a:t>Is a grind to write and maintain</a:t>
            </a:r>
          </a:p>
          <a:p>
            <a:r>
              <a:rPr lang="en-GB" sz="2600" dirty="0"/>
              <a:t>Risk - It is brittle…and people soon cotton on to this…</a:t>
            </a:r>
          </a:p>
        </p:txBody>
      </p:sp>
    </p:spTree>
    <p:extLst>
      <p:ext uri="{BB962C8B-B14F-4D97-AF65-F5344CB8AC3E}">
        <p14:creationId xmlns:p14="http://schemas.microsoft.com/office/powerpoint/2010/main" val="1983484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ranfield Trust">
      <a:dk1>
        <a:srgbClr val="1E1656"/>
      </a:dk1>
      <a:lt1>
        <a:srgbClr val="FFFFFF"/>
      </a:lt1>
      <a:dk2>
        <a:srgbClr val="002060"/>
      </a:dk2>
      <a:lt2>
        <a:srgbClr val="FFFFFF"/>
      </a:lt2>
      <a:accent1>
        <a:srgbClr val="FB4F14"/>
      </a:accent1>
      <a:accent2>
        <a:srgbClr val="FECB00"/>
      </a:accent2>
      <a:accent3>
        <a:srgbClr val="00B0CA"/>
      </a:accent3>
      <a:accent4>
        <a:srgbClr val="1E1656"/>
      </a:accent4>
      <a:accent5>
        <a:srgbClr val="4F2D7F"/>
      </a:accent5>
      <a:accent6>
        <a:srgbClr val="A90061"/>
      </a:accent6>
      <a:hlink>
        <a:srgbClr val="007AC9"/>
      </a:hlink>
      <a:folHlink>
        <a:srgbClr val="7BBBB2"/>
      </a:folHlink>
    </a:clrScheme>
    <a:fontScheme name="Cranfield Trust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ranfield Trust">
      <a:dk1>
        <a:srgbClr val="1E1656"/>
      </a:dk1>
      <a:lt1>
        <a:srgbClr val="FFFFFF"/>
      </a:lt1>
      <a:dk2>
        <a:srgbClr val="002060"/>
      </a:dk2>
      <a:lt2>
        <a:srgbClr val="FFFFFF"/>
      </a:lt2>
      <a:accent1>
        <a:srgbClr val="FB4F14"/>
      </a:accent1>
      <a:accent2>
        <a:srgbClr val="FECB00"/>
      </a:accent2>
      <a:accent3>
        <a:srgbClr val="00B0CA"/>
      </a:accent3>
      <a:accent4>
        <a:srgbClr val="1E1656"/>
      </a:accent4>
      <a:accent5>
        <a:srgbClr val="4F2D7F"/>
      </a:accent5>
      <a:accent6>
        <a:srgbClr val="A90061"/>
      </a:accent6>
      <a:hlink>
        <a:srgbClr val="007AC9"/>
      </a:hlink>
      <a:folHlink>
        <a:srgbClr val="7BBBB2"/>
      </a:folHlink>
    </a:clrScheme>
    <a:fontScheme name="Cranfield Trust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a2c79e-a83c-4373-9bab-7ae535af4e5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FF3695067CD94095CE01250743C30C" ma:contentTypeVersion="18" ma:contentTypeDescription="Create a new document." ma:contentTypeScope="" ma:versionID="8b49292f297aef21d636108f258f8da7">
  <xsd:schema xmlns:xsd="http://www.w3.org/2001/XMLSchema" xmlns:xs="http://www.w3.org/2001/XMLSchema" xmlns:p="http://schemas.microsoft.com/office/2006/metadata/properties" xmlns:ns3="62a2c79e-a83c-4373-9bab-7ae535af4e5d" xmlns:ns4="5c22a452-eeac-42cd-990e-1a6842bdec95" targetNamespace="http://schemas.microsoft.com/office/2006/metadata/properties" ma:root="true" ma:fieldsID="8a58b1ca9672e6b84731b08d19cecbae" ns3:_="" ns4:_="">
    <xsd:import namespace="62a2c79e-a83c-4373-9bab-7ae535af4e5d"/>
    <xsd:import namespace="5c22a452-eeac-42cd-990e-1a6842bdec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a2c79e-a83c-4373-9bab-7ae535af4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22a452-eeac-42cd-990e-1a6842bdec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EF5DEB-961E-4B3E-A32E-D124010D14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DCF775-0A11-45BD-A0BC-9935F58C0342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5c22a452-eeac-42cd-990e-1a6842bdec95"/>
    <ds:schemaRef ds:uri="62a2c79e-a83c-4373-9bab-7ae535af4e5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BFC6231-4D36-447D-A0E7-0D153DC06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a2c79e-a83c-4373-9bab-7ae535af4e5d"/>
    <ds:schemaRef ds:uri="5c22a452-eeac-42cd-990e-1a6842bdec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9466</TotalTime>
  <Words>2533</Words>
  <Application>Microsoft Office PowerPoint</Application>
  <PresentationFormat>On-screen Show (16:9)</PresentationFormat>
  <Paragraphs>330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Narrow</vt:lpstr>
      <vt:lpstr>Calibri</vt:lpstr>
      <vt:lpstr>Red Hat Display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Why do business planning?</vt:lpstr>
      <vt:lpstr>Why do business planning?</vt:lpstr>
      <vt:lpstr>The world we live in – complicated! </vt:lpstr>
      <vt:lpstr>5 Pitfalls in business planning </vt:lpstr>
      <vt:lpstr>Pitfall No 1 in business planning</vt:lpstr>
      <vt:lpstr>Pitfall No 2 in business planning</vt:lpstr>
      <vt:lpstr>Pitfall No 3 in business planning</vt:lpstr>
      <vt:lpstr>Pitfall No 4 in business planning</vt:lpstr>
      <vt:lpstr>Pitfall No 5 in business planning</vt:lpstr>
      <vt:lpstr>The pillars of new business planning</vt:lpstr>
      <vt:lpstr>Doing business planning – deep dive</vt:lpstr>
      <vt:lpstr>Title here</vt:lpstr>
      <vt:lpstr>Four good questions - Insider secret  No1 </vt:lpstr>
      <vt:lpstr>Planning in practice - strategic analysis</vt:lpstr>
      <vt:lpstr>Strategic analysis - example</vt:lpstr>
      <vt:lpstr>Planning in practice - strategic response</vt:lpstr>
      <vt:lpstr>Strategic response – example</vt:lpstr>
      <vt:lpstr>Attainability of goals - Insider secret No2 </vt:lpstr>
      <vt:lpstr>Planning in practice - Finance plan</vt:lpstr>
      <vt:lpstr>Finance plan – example </vt:lpstr>
      <vt:lpstr>Planning in practice- stakeholder management</vt:lpstr>
      <vt:lpstr>Stakeholder management – example</vt:lpstr>
      <vt:lpstr>Planning in practice - people plan</vt:lpstr>
      <vt:lpstr>Planning in practice - operations plan </vt:lpstr>
      <vt:lpstr>Operations plan – example </vt:lpstr>
      <vt:lpstr>Operations plan – what I expect to see in it </vt:lpstr>
      <vt:lpstr>The plan – what you show to the world</vt:lpstr>
      <vt:lpstr>The wrap up – moving forward</vt:lpstr>
      <vt:lpstr>Crib sheet – A flying start</vt:lpstr>
      <vt:lpstr>Some useful links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Alice Dabrowska</cp:lastModifiedBy>
  <cp:revision>28</cp:revision>
  <dcterms:created xsi:type="dcterms:W3CDTF">2022-12-13T11:07:56Z</dcterms:created>
  <dcterms:modified xsi:type="dcterms:W3CDTF">2024-01-31T11:20:08Z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0x01010018FF3695067CD94095CE01250743C30C</vt:lpwstr>
  </property>
</Properties>
</file>