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6"/>
  </p:notesMasterIdLst>
  <p:handoutMasterIdLst>
    <p:handoutMasterId r:id="rId27"/>
  </p:handoutMasterIdLst>
  <p:sldIdLst>
    <p:sldId id="11564" r:id="rId6"/>
    <p:sldId id="533" r:id="rId7"/>
    <p:sldId id="296" r:id="rId8"/>
    <p:sldId id="276" r:id="rId9"/>
    <p:sldId id="11566" r:id="rId10"/>
    <p:sldId id="11567" r:id="rId11"/>
    <p:sldId id="11568" r:id="rId12"/>
    <p:sldId id="11569" r:id="rId13"/>
    <p:sldId id="1157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11572" r:id="rId23"/>
    <p:sldId id="295" r:id="rId24"/>
    <p:sldId id="53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B0CA"/>
    <a:srgbClr val="4D4F53"/>
    <a:srgbClr val="1E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92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A964B-AD6E-4999-8157-3E33A13B5560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53468F-F31F-4B69-8D43-005E628B50A3}">
      <dgm:prSet phldrT="[Text]"/>
      <dgm:spPr/>
      <dgm:t>
        <a:bodyPr/>
        <a:lstStyle/>
        <a:p>
          <a:r>
            <a:rPr lang="en-GB" dirty="0"/>
            <a:t>Leadership &amp; strategy</a:t>
          </a:r>
        </a:p>
      </dgm:t>
    </dgm:pt>
    <dgm:pt modelId="{F8E26D19-DFA9-4C21-A9B3-751DAF0783DD}" type="parTrans" cxnId="{C2DEE85D-07C6-4887-8ED0-22445F5B1F68}">
      <dgm:prSet/>
      <dgm:spPr/>
      <dgm:t>
        <a:bodyPr/>
        <a:lstStyle/>
        <a:p>
          <a:endParaRPr lang="en-GB"/>
        </a:p>
      </dgm:t>
    </dgm:pt>
    <dgm:pt modelId="{C96A2C8E-1F8F-478B-BBB6-91190D183186}" type="sibTrans" cxnId="{C2DEE85D-07C6-4887-8ED0-22445F5B1F68}">
      <dgm:prSet/>
      <dgm:spPr/>
      <dgm:t>
        <a:bodyPr/>
        <a:lstStyle/>
        <a:p>
          <a:endParaRPr lang="en-GB"/>
        </a:p>
      </dgm:t>
    </dgm:pt>
    <dgm:pt modelId="{EE50E0F4-1D2E-4442-A283-D57E4FF232F4}">
      <dgm:prSet phldrT="[Text]"/>
      <dgm:spPr/>
      <dgm:t>
        <a:bodyPr/>
        <a:lstStyle/>
        <a:p>
          <a:r>
            <a:rPr lang="en-GB" dirty="0"/>
            <a:t>Problem solving </a:t>
          </a:r>
        </a:p>
      </dgm:t>
    </dgm:pt>
    <dgm:pt modelId="{63D1748A-80D4-4818-9BF0-56199AF5296A}" type="parTrans" cxnId="{01970874-2456-4DB2-A5E6-2AE619C36BFC}">
      <dgm:prSet/>
      <dgm:spPr/>
      <dgm:t>
        <a:bodyPr/>
        <a:lstStyle/>
        <a:p>
          <a:endParaRPr lang="en-GB"/>
        </a:p>
      </dgm:t>
    </dgm:pt>
    <dgm:pt modelId="{5C459E3B-3BB6-43E6-9023-DB97C7000694}" type="sibTrans" cxnId="{01970874-2456-4DB2-A5E6-2AE619C36BFC}">
      <dgm:prSet/>
      <dgm:spPr/>
      <dgm:t>
        <a:bodyPr/>
        <a:lstStyle/>
        <a:p>
          <a:endParaRPr lang="en-GB"/>
        </a:p>
      </dgm:t>
    </dgm:pt>
    <dgm:pt modelId="{AE3797C6-B242-431D-8FB1-78151CCAC0EF}">
      <dgm:prSet phldrT="[Text]"/>
      <dgm:spPr/>
      <dgm:t>
        <a:bodyPr/>
        <a:lstStyle/>
        <a:p>
          <a:r>
            <a:rPr lang="en-GB" dirty="0"/>
            <a:t>Transparency</a:t>
          </a:r>
        </a:p>
      </dgm:t>
    </dgm:pt>
    <dgm:pt modelId="{3099E39C-A9DB-4486-9C3A-076949807C3E}" type="parTrans" cxnId="{125115C1-22D4-45C4-9A1C-99AB4C1BCEA7}">
      <dgm:prSet/>
      <dgm:spPr/>
      <dgm:t>
        <a:bodyPr/>
        <a:lstStyle/>
        <a:p>
          <a:endParaRPr lang="en-GB"/>
        </a:p>
      </dgm:t>
    </dgm:pt>
    <dgm:pt modelId="{B3053A8F-8BA5-4361-8BE7-D595F2F98E12}" type="sibTrans" cxnId="{125115C1-22D4-45C4-9A1C-99AB4C1BCEA7}">
      <dgm:prSet/>
      <dgm:spPr/>
      <dgm:t>
        <a:bodyPr/>
        <a:lstStyle/>
        <a:p>
          <a:endParaRPr lang="en-GB"/>
        </a:p>
      </dgm:t>
    </dgm:pt>
    <dgm:pt modelId="{FE2158E1-D70A-4D38-951F-1A0E3504712E}">
      <dgm:prSet phldrT="[Text]"/>
      <dgm:spPr/>
      <dgm:t>
        <a:bodyPr/>
        <a:lstStyle/>
        <a:p>
          <a:r>
            <a:rPr lang="en-GB" dirty="0"/>
            <a:t>Challenge</a:t>
          </a:r>
        </a:p>
      </dgm:t>
    </dgm:pt>
    <dgm:pt modelId="{51B4DB46-0335-4C20-9FBC-F9E6187BF948}" type="parTrans" cxnId="{C09A4B8A-3814-45CF-AA49-28ED0571EB56}">
      <dgm:prSet/>
      <dgm:spPr/>
      <dgm:t>
        <a:bodyPr/>
        <a:lstStyle/>
        <a:p>
          <a:endParaRPr lang="en-GB"/>
        </a:p>
      </dgm:t>
    </dgm:pt>
    <dgm:pt modelId="{7E1346C5-C607-4DF9-BDA1-DDEFC9F4A4CC}" type="sibTrans" cxnId="{C09A4B8A-3814-45CF-AA49-28ED0571EB56}">
      <dgm:prSet/>
      <dgm:spPr/>
      <dgm:t>
        <a:bodyPr/>
        <a:lstStyle/>
        <a:p>
          <a:endParaRPr lang="en-GB"/>
        </a:p>
      </dgm:t>
    </dgm:pt>
    <dgm:pt modelId="{223FA35B-B106-4D4D-BD84-4640DBF6A321}">
      <dgm:prSet/>
      <dgm:spPr/>
      <dgm:t>
        <a:bodyPr/>
        <a:lstStyle/>
        <a:p>
          <a:r>
            <a:rPr lang="en-GB" dirty="0"/>
            <a:t>Accountability</a:t>
          </a:r>
        </a:p>
      </dgm:t>
    </dgm:pt>
    <dgm:pt modelId="{BD8E2B6F-FCF6-4BF3-98DE-701A3019C461}" type="parTrans" cxnId="{7EDF1A1E-2E7B-414E-8854-17CE898833EC}">
      <dgm:prSet/>
      <dgm:spPr/>
      <dgm:t>
        <a:bodyPr/>
        <a:lstStyle/>
        <a:p>
          <a:endParaRPr lang="en-GB"/>
        </a:p>
      </dgm:t>
    </dgm:pt>
    <dgm:pt modelId="{7FA3206C-4FE0-47BC-9FD3-0B1CCC6B6A3E}" type="sibTrans" cxnId="{7EDF1A1E-2E7B-414E-8854-17CE898833EC}">
      <dgm:prSet/>
      <dgm:spPr/>
      <dgm:t>
        <a:bodyPr/>
        <a:lstStyle/>
        <a:p>
          <a:endParaRPr lang="en-GB"/>
        </a:p>
      </dgm:t>
    </dgm:pt>
    <dgm:pt modelId="{BE618FA3-8BB7-4A06-B41D-50F7A75F9CEE}">
      <dgm:prSet phldrT="[Text]"/>
      <dgm:spPr/>
      <dgm:t>
        <a:bodyPr/>
        <a:lstStyle/>
        <a:p>
          <a:r>
            <a:rPr lang="en-GB" dirty="0"/>
            <a:t>Governance framework</a:t>
          </a:r>
        </a:p>
      </dgm:t>
    </dgm:pt>
    <dgm:pt modelId="{4A900F51-7E55-4D9D-AEDC-DCBA3A321772}" type="sibTrans" cxnId="{39E4F331-6D2F-4866-A5A3-06E5E6BB2D72}">
      <dgm:prSet/>
      <dgm:spPr/>
      <dgm:t>
        <a:bodyPr/>
        <a:lstStyle/>
        <a:p>
          <a:endParaRPr lang="en-GB"/>
        </a:p>
      </dgm:t>
    </dgm:pt>
    <dgm:pt modelId="{C0FE35C7-353D-406F-8907-53E74C1FB13E}" type="parTrans" cxnId="{39E4F331-6D2F-4866-A5A3-06E5E6BB2D72}">
      <dgm:prSet/>
      <dgm:spPr/>
      <dgm:t>
        <a:bodyPr/>
        <a:lstStyle/>
        <a:p>
          <a:endParaRPr lang="en-GB"/>
        </a:p>
      </dgm:t>
    </dgm:pt>
    <dgm:pt modelId="{F9AE57EB-0AD8-4429-8BD8-8F45198C6F0E}">
      <dgm:prSet/>
      <dgm:spPr/>
      <dgm:t>
        <a:bodyPr/>
        <a:lstStyle/>
        <a:p>
          <a:endParaRPr lang="en-US"/>
        </a:p>
      </dgm:t>
    </dgm:pt>
    <dgm:pt modelId="{79552A5D-FDD3-4FE4-82E3-ED2E19A7B0CF}" type="parTrans" cxnId="{CB99FA1B-E02A-4007-B172-84C684D751CB}">
      <dgm:prSet/>
      <dgm:spPr/>
      <dgm:t>
        <a:bodyPr/>
        <a:lstStyle/>
        <a:p>
          <a:endParaRPr lang="en-GB"/>
        </a:p>
      </dgm:t>
    </dgm:pt>
    <dgm:pt modelId="{97BAD00C-5C46-471F-92EA-D22707E22BCA}" type="sibTrans" cxnId="{CB99FA1B-E02A-4007-B172-84C684D751CB}">
      <dgm:prSet/>
      <dgm:spPr/>
      <dgm:t>
        <a:bodyPr/>
        <a:lstStyle/>
        <a:p>
          <a:endParaRPr lang="en-GB"/>
        </a:p>
      </dgm:t>
    </dgm:pt>
    <dgm:pt modelId="{EAD9731E-3190-4C8B-B3F1-4C5990B026B0}">
      <dgm:prSet/>
      <dgm:spPr/>
      <dgm:t>
        <a:bodyPr/>
        <a:lstStyle/>
        <a:p>
          <a:endParaRPr lang="en-GB"/>
        </a:p>
      </dgm:t>
    </dgm:pt>
    <dgm:pt modelId="{24873B78-03AC-4029-A70C-201D1DC75AF9}" type="parTrans" cxnId="{6527434B-EC5C-44F4-8E3D-283977894AA6}">
      <dgm:prSet/>
      <dgm:spPr/>
      <dgm:t>
        <a:bodyPr/>
        <a:lstStyle/>
        <a:p>
          <a:endParaRPr lang="en-GB"/>
        </a:p>
      </dgm:t>
    </dgm:pt>
    <dgm:pt modelId="{FC6ABC1E-9F38-42E5-99A0-1D185AA271F6}" type="sibTrans" cxnId="{6527434B-EC5C-44F4-8E3D-283977894AA6}">
      <dgm:prSet/>
      <dgm:spPr/>
      <dgm:t>
        <a:bodyPr/>
        <a:lstStyle/>
        <a:p>
          <a:endParaRPr lang="en-GB"/>
        </a:p>
      </dgm:t>
    </dgm:pt>
    <dgm:pt modelId="{2412B730-697E-47F3-8DE7-64A0EFDAD578}" type="pres">
      <dgm:prSet presAssocID="{C05A964B-AD6E-4999-8157-3E33A13B55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727A00-536A-4A2B-A60C-25E48BB2A3BC}" type="pres">
      <dgm:prSet presAssocID="{BE618FA3-8BB7-4A06-B41D-50F7A75F9CEE}" presName="centerShape" presStyleLbl="node0" presStyleIdx="0" presStyleCnt="1"/>
      <dgm:spPr/>
    </dgm:pt>
    <dgm:pt modelId="{192281B0-8397-4911-9052-08DDBA208A1B}" type="pres">
      <dgm:prSet presAssocID="{7D53468F-F31F-4B69-8D43-005E628B50A3}" presName="node" presStyleLbl="node1" presStyleIdx="0" presStyleCnt="5">
        <dgm:presLayoutVars>
          <dgm:bulletEnabled val="1"/>
        </dgm:presLayoutVars>
      </dgm:prSet>
      <dgm:spPr/>
    </dgm:pt>
    <dgm:pt modelId="{DADDA6EB-05F2-4748-BD35-475122FCAA79}" type="pres">
      <dgm:prSet presAssocID="{7D53468F-F31F-4B69-8D43-005E628B50A3}" presName="dummy" presStyleCnt="0"/>
      <dgm:spPr/>
    </dgm:pt>
    <dgm:pt modelId="{2B3FA762-465C-4E3D-83A7-2F3525BF3B81}" type="pres">
      <dgm:prSet presAssocID="{C96A2C8E-1F8F-478B-BBB6-91190D183186}" presName="sibTrans" presStyleLbl="sibTrans2D1" presStyleIdx="0" presStyleCnt="5"/>
      <dgm:spPr/>
    </dgm:pt>
    <dgm:pt modelId="{0A79401A-D270-4BE4-85ED-631E1967BF0E}" type="pres">
      <dgm:prSet presAssocID="{EE50E0F4-1D2E-4442-A283-D57E4FF232F4}" presName="node" presStyleLbl="node1" presStyleIdx="1" presStyleCnt="5">
        <dgm:presLayoutVars>
          <dgm:bulletEnabled val="1"/>
        </dgm:presLayoutVars>
      </dgm:prSet>
      <dgm:spPr/>
    </dgm:pt>
    <dgm:pt modelId="{21BF8286-61E2-49D8-AE22-8B886A9ECD57}" type="pres">
      <dgm:prSet presAssocID="{EE50E0F4-1D2E-4442-A283-D57E4FF232F4}" presName="dummy" presStyleCnt="0"/>
      <dgm:spPr/>
    </dgm:pt>
    <dgm:pt modelId="{4183973C-E569-4565-A1BF-7530137EF494}" type="pres">
      <dgm:prSet presAssocID="{5C459E3B-3BB6-43E6-9023-DB97C7000694}" presName="sibTrans" presStyleLbl="sibTrans2D1" presStyleIdx="1" presStyleCnt="5"/>
      <dgm:spPr/>
    </dgm:pt>
    <dgm:pt modelId="{FF47DB9B-D20B-4AB1-8DD8-AF2C0C14679D}" type="pres">
      <dgm:prSet presAssocID="{AE3797C6-B242-431D-8FB1-78151CCAC0EF}" presName="node" presStyleLbl="node1" presStyleIdx="2" presStyleCnt="5">
        <dgm:presLayoutVars>
          <dgm:bulletEnabled val="1"/>
        </dgm:presLayoutVars>
      </dgm:prSet>
      <dgm:spPr/>
    </dgm:pt>
    <dgm:pt modelId="{D178F853-163B-4C0E-9583-8E3503F3DF9E}" type="pres">
      <dgm:prSet presAssocID="{AE3797C6-B242-431D-8FB1-78151CCAC0EF}" presName="dummy" presStyleCnt="0"/>
      <dgm:spPr/>
    </dgm:pt>
    <dgm:pt modelId="{7BC78E37-54D5-4D9F-990C-CDDA03C577E4}" type="pres">
      <dgm:prSet presAssocID="{B3053A8F-8BA5-4361-8BE7-D595F2F98E12}" presName="sibTrans" presStyleLbl="sibTrans2D1" presStyleIdx="2" presStyleCnt="5"/>
      <dgm:spPr/>
    </dgm:pt>
    <dgm:pt modelId="{4420E371-97F8-4C71-B81F-F9FB9F5085AE}" type="pres">
      <dgm:prSet presAssocID="{FE2158E1-D70A-4D38-951F-1A0E3504712E}" presName="node" presStyleLbl="node1" presStyleIdx="3" presStyleCnt="5">
        <dgm:presLayoutVars>
          <dgm:bulletEnabled val="1"/>
        </dgm:presLayoutVars>
      </dgm:prSet>
      <dgm:spPr/>
    </dgm:pt>
    <dgm:pt modelId="{163EBEDC-D36A-42F6-9C97-A77BACDE1E98}" type="pres">
      <dgm:prSet presAssocID="{FE2158E1-D70A-4D38-951F-1A0E3504712E}" presName="dummy" presStyleCnt="0"/>
      <dgm:spPr/>
    </dgm:pt>
    <dgm:pt modelId="{156B0091-A061-4C56-BB9A-28CEB1D19AC5}" type="pres">
      <dgm:prSet presAssocID="{7E1346C5-C607-4DF9-BDA1-DDEFC9F4A4CC}" presName="sibTrans" presStyleLbl="sibTrans2D1" presStyleIdx="3" presStyleCnt="5"/>
      <dgm:spPr/>
    </dgm:pt>
    <dgm:pt modelId="{93035675-C0BC-46F8-A90F-26863219D7F5}" type="pres">
      <dgm:prSet presAssocID="{223FA35B-B106-4D4D-BD84-4640DBF6A321}" presName="node" presStyleLbl="node1" presStyleIdx="4" presStyleCnt="5" custRadScaleRad="99938" custRadScaleInc="-3747">
        <dgm:presLayoutVars>
          <dgm:bulletEnabled val="1"/>
        </dgm:presLayoutVars>
      </dgm:prSet>
      <dgm:spPr/>
    </dgm:pt>
    <dgm:pt modelId="{30946576-F1BF-4B4D-8D9D-4F792C0CB044}" type="pres">
      <dgm:prSet presAssocID="{223FA35B-B106-4D4D-BD84-4640DBF6A321}" presName="dummy" presStyleCnt="0"/>
      <dgm:spPr/>
    </dgm:pt>
    <dgm:pt modelId="{0819056B-CBAE-4A8A-B1A1-4C60DC0C9E27}" type="pres">
      <dgm:prSet presAssocID="{7FA3206C-4FE0-47BC-9FD3-0B1CCC6B6A3E}" presName="sibTrans" presStyleLbl="sibTrans2D1" presStyleIdx="4" presStyleCnt="5"/>
      <dgm:spPr/>
    </dgm:pt>
  </dgm:ptLst>
  <dgm:cxnLst>
    <dgm:cxn modelId="{3EF1F606-6E69-4CA3-A81C-772F75EDC1AA}" type="presOf" srcId="{5C459E3B-3BB6-43E6-9023-DB97C7000694}" destId="{4183973C-E569-4565-A1BF-7530137EF494}" srcOrd="0" destOrd="0" presId="urn:microsoft.com/office/officeart/2005/8/layout/radial6"/>
    <dgm:cxn modelId="{4310DD0B-5CA0-49CE-A374-F011F488CF32}" type="presOf" srcId="{AE3797C6-B242-431D-8FB1-78151CCAC0EF}" destId="{FF47DB9B-D20B-4AB1-8DD8-AF2C0C14679D}" srcOrd="0" destOrd="0" presId="urn:microsoft.com/office/officeart/2005/8/layout/radial6"/>
    <dgm:cxn modelId="{D212FD0F-8EAB-4078-A9A2-048394D1C6C2}" type="presOf" srcId="{BE618FA3-8BB7-4A06-B41D-50F7A75F9CEE}" destId="{40727A00-536A-4A2B-A60C-25E48BB2A3BC}" srcOrd="0" destOrd="0" presId="urn:microsoft.com/office/officeart/2005/8/layout/radial6"/>
    <dgm:cxn modelId="{CB99FA1B-E02A-4007-B172-84C684D751CB}" srcId="{C05A964B-AD6E-4999-8157-3E33A13B5560}" destId="{F9AE57EB-0AD8-4429-8BD8-8F45198C6F0E}" srcOrd="1" destOrd="0" parTransId="{79552A5D-FDD3-4FE4-82E3-ED2E19A7B0CF}" sibTransId="{97BAD00C-5C46-471F-92EA-D22707E22BCA}"/>
    <dgm:cxn modelId="{7EDF1A1E-2E7B-414E-8854-17CE898833EC}" srcId="{BE618FA3-8BB7-4A06-B41D-50F7A75F9CEE}" destId="{223FA35B-B106-4D4D-BD84-4640DBF6A321}" srcOrd="4" destOrd="0" parTransId="{BD8E2B6F-FCF6-4BF3-98DE-701A3019C461}" sibTransId="{7FA3206C-4FE0-47BC-9FD3-0B1CCC6B6A3E}"/>
    <dgm:cxn modelId="{9CE38630-DFB5-43D3-8FD9-6C30BF1E10A0}" type="presOf" srcId="{B3053A8F-8BA5-4361-8BE7-D595F2F98E12}" destId="{7BC78E37-54D5-4D9F-990C-CDDA03C577E4}" srcOrd="0" destOrd="0" presId="urn:microsoft.com/office/officeart/2005/8/layout/radial6"/>
    <dgm:cxn modelId="{8CB3CF31-152B-40E9-8D10-078D6054F835}" type="presOf" srcId="{C05A964B-AD6E-4999-8157-3E33A13B5560}" destId="{2412B730-697E-47F3-8DE7-64A0EFDAD578}" srcOrd="0" destOrd="0" presId="urn:microsoft.com/office/officeart/2005/8/layout/radial6"/>
    <dgm:cxn modelId="{39E4F331-6D2F-4866-A5A3-06E5E6BB2D72}" srcId="{C05A964B-AD6E-4999-8157-3E33A13B5560}" destId="{BE618FA3-8BB7-4A06-B41D-50F7A75F9CEE}" srcOrd="0" destOrd="0" parTransId="{C0FE35C7-353D-406F-8907-53E74C1FB13E}" sibTransId="{4A900F51-7E55-4D9D-AEDC-DCBA3A321772}"/>
    <dgm:cxn modelId="{C2DEE85D-07C6-4887-8ED0-22445F5B1F68}" srcId="{BE618FA3-8BB7-4A06-B41D-50F7A75F9CEE}" destId="{7D53468F-F31F-4B69-8D43-005E628B50A3}" srcOrd="0" destOrd="0" parTransId="{F8E26D19-DFA9-4C21-A9B3-751DAF0783DD}" sibTransId="{C96A2C8E-1F8F-478B-BBB6-91190D183186}"/>
    <dgm:cxn modelId="{6527434B-EC5C-44F4-8E3D-283977894AA6}" srcId="{C05A964B-AD6E-4999-8157-3E33A13B5560}" destId="{EAD9731E-3190-4C8B-B3F1-4C5990B026B0}" srcOrd="2" destOrd="0" parTransId="{24873B78-03AC-4029-A70C-201D1DC75AF9}" sibTransId="{FC6ABC1E-9F38-42E5-99A0-1D185AA271F6}"/>
    <dgm:cxn modelId="{677A0C6C-6091-4C99-8BFC-9E3764D16769}" type="presOf" srcId="{C96A2C8E-1F8F-478B-BBB6-91190D183186}" destId="{2B3FA762-465C-4E3D-83A7-2F3525BF3B81}" srcOrd="0" destOrd="0" presId="urn:microsoft.com/office/officeart/2005/8/layout/radial6"/>
    <dgm:cxn modelId="{F5A7456C-72D0-40ED-9D60-B4583A83363B}" type="presOf" srcId="{223FA35B-B106-4D4D-BD84-4640DBF6A321}" destId="{93035675-C0BC-46F8-A90F-26863219D7F5}" srcOrd="0" destOrd="0" presId="urn:microsoft.com/office/officeart/2005/8/layout/radial6"/>
    <dgm:cxn modelId="{01970874-2456-4DB2-A5E6-2AE619C36BFC}" srcId="{BE618FA3-8BB7-4A06-B41D-50F7A75F9CEE}" destId="{EE50E0F4-1D2E-4442-A283-D57E4FF232F4}" srcOrd="1" destOrd="0" parTransId="{63D1748A-80D4-4818-9BF0-56199AF5296A}" sibTransId="{5C459E3B-3BB6-43E6-9023-DB97C7000694}"/>
    <dgm:cxn modelId="{ADE6F774-D014-47CA-A860-6F23AC185853}" type="presOf" srcId="{FE2158E1-D70A-4D38-951F-1A0E3504712E}" destId="{4420E371-97F8-4C71-B81F-F9FB9F5085AE}" srcOrd="0" destOrd="0" presId="urn:microsoft.com/office/officeart/2005/8/layout/radial6"/>
    <dgm:cxn modelId="{37080282-8FE4-43D1-83DC-AAD3187B5556}" type="presOf" srcId="{7E1346C5-C607-4DF9-BDA1-DDEFC9F4A4CC}" destId="{156B0091-A061-4C56-BB9A-28CEB1D19AC5}" srcOrd="0" destOrd="0" presId="urn:microsoft.com/office/officeart/2005/8/layout/radial6"/>
    <dgm:cxn modelId="{C09A4B8A-3814-45CF-AA49-28ED0571EB56}" srcId="{BE618FA3-8BB7-4A06-B41D-50F7A75F9CEE}" destId="{FE2158E1-D70A-4D38-951F-1A0E3504712E}" srcOrd="3" destOrd="0" parTransId="{51B4DB46-0335-4C20-9FBC-F9E6187BF948}" sibTransId="{7E1346C5-C607-4DF9-BDA1-DDEFC9F4A4CC}"/>
    <dgm:cxn modelId="{B5C3B78B-73E8-4B51-BDC5-87FB4422B4A9}" type="presOf" srcId="{7D53468F-F31F-4B69-8D43-005E628B50A3}" destId="{192281B0-8397-4911-9052-08DDBA208A1B}" srcOrd="0" destOrd="0" presId="urn:microsoft.com/office/officeart/2005/8/layout/radial6"/>
    <dgm:cxn modelId="{B8578B93-CD26-4313-8AE1-F6CC87F9F36A}" type="presOf" srcId="{EE50E0F4-1D2E-4442-A283-D57E4FF232F4}" destId="{0A79401A-D270-4BE4-85ED-631E1967BF0E}" srcOrd="0" destOrd="0" presId="urn:microsoft.com/office/officeart/2005/8/layout/radial6"/>
    <dgm:cxn modelId="{9EFA6F96-C49C-4C5A-AB91-93F411B2CB58}" type="presOf" srcId="{7FA3206C-4FE0-47BC-9FD3-0B1CCC6B6A3E}" destId="{0819056B-CBAE-4A8A-B1A1-4C60DC0C9E27}" srcOrd="0" destOrd="0" presId="urn:microsoft.com/office/officeart/2005/8/layout/radial6"/>
    <dgm:cxn modelId="{125115C1-22D4-45C4-9A1C-99AB4C1BCEA7}" srcId="{BE618FA3-8BB7-4A06-B41D-50F7A75F9CEE}" destId="{AE3797C6-B242-431D-8FB1-78151CCAC0EF}" srcOrd="2" destOrd="0" parTransId="{3099E39C-A9DB-4486-9C3A-076949807C3E}" sibTransId="{B3053A8F-8BA5-4361-8BE7-D595F2F98E12}"/>
    <dgm:cxn modelId="{CF16F57E-AC53-4497-81C5-B54449C72B58}" type="presParOf" srcId="{2412B730-697E-47F3-8DE7-64A0EFDAD578}" destId="{40727A00-536A-4A2B-A60C-25E48BB2A3BC}" srcOrd="0" destOrd="0" presId="urn:microsoft.com/office/officeart/2005/8/layout/radial6"/>
    <dgm:cxn modelId="{A6DA9341-3BB8-4186-B17F-732858FB23CD}" type="presParOf" srcId="{2412B730-697E-47F3-8DE7-64A0EFDAD578}" destId="{192281B0-8397-4911-9052-08DDBA208A1B}" srcOrd="1" destOrd="0" presId="urn:microsoft.com/office/officeart/2005/8/layout/radial6"/>
    <dgm:cxn modelId="{896D04DE-73E0-4604-B694-2C1BE65DC852}" type="presParOf" srcId="{2412B730-697E-47F3-8DE7-64A0EFDAD578}" destId="{DADDA6EB-05F2-4748-BD35-475122FCAA79}" srcOrd="2" destOrd="0" presId="urn:microsoft.com/office/officeart/2005/8/layout/radial6"/>
    <dgm:cxn modelId="{4589BB0B-62ED-403E-A1AE-A3E750AE04ED}" type="presParOf" srcId="{2412B730-697E-47F3-8DE7-64A0EFDAD578}" destId="{2B3FA762-465C-4E3D-83A7-2F3525BF3B81}" srcOrd="3" destOrd="0" presId="urn:microsoft.com/office/officeart/2005/8/layout/radial6"/>
    <dgm:cxn modelId="{31FEBD4F-BC2C-4CB6-8C0E-73144BF8C610}" type="presParOf" srcId="{2412B730-697E-47F3-8DE7-64A0EFDAD578}" destId="{0A79401A-D270-4BE4-85ED-631E1967BF0E}" srcOrd="4" destOrd="0" presId="urn:microsoft.com/office/officeart/2005/8/layout/radial6"/>
    <dgm:cxn modelId="{F364D0D0-0E10-4E75-A6B5-3475BDF59DFB}" type="presParOf" srcId="{2412B730-697E-47F3-8DE7-64A0EFDAD578}" destId="{21BF8286-61E2-49D8-AE22-8B886A9ECD57}" srcOrd="5" destOrd="0" presId="urn:microsoft.com/office/officeart/2005/8/layout/radial6"/>
    <dgm:cxn modelId="{F2964054-ECEF-43D3-BFB3-57A8949AB74C}" type="presParOf" srcId="{2412B730-697E-47F3-8DE7-64A0EFDAD578}" destId="{4183973C-E569-4565-A1BF-7530137EF494}" srcOrd="6" destOrd="0" presId="urn:microsoft.com/office/officeart/2005/8/layout/radial6"/>
    <dgm:cxn modelId="{DFD9B3D5-3E65-44EA-A72E-72E2855F09CD}" type="presParOf" srcId="{2412B730-697E-47F3-8DE7-64A0EFDAD578}" destId="{FF47DB9B-D20B-4AB1-8DD8-AF2C0C14679D}" srcOrd="7" destOrd="0" presId="urn:microsoft.com/office/officeart/2005/8/layout/radial6"/>
    <dgm:cxn modelId="{D0E5C658-0DE2-4D7D-973D-6C4ADD4631FE}" type="presParOf" srcId="{2412B730-697E-47F3-8DE7-64A0EFDAD578}" destId="{D178F853-163B-4C0E-9583-8E3503F3DF9E}" srcOrd="8" destOrd="0" presId="urn:microsoft.com/office/officeart/2005/8/layout/radial6"/>
    <dgm:cxn modelId="{C0FB6146-A892-4C3A-B392-D5738DA0DBF5}" type="presParOf" srcId="{2412B730-697E-47F3-8DE7-64A0EFDAD578}" destId="{7BC78E37-54D5-4D9F-990C-CDDA03C577E4}" srcOrd="9" destOrd="0" presId="urn:microsoft.com/office/officeart/2005/8/layout/radial6"/>
    <dgm:cxn modelId="{D28EA3AD-0985-4571-9027-8FC26EF95ECA}" type="presParOf" srcId="{2412B730-697E-47F3-8DE7-64A0EFDAD578}" destId="{4420E371-97F8-4C71-B81F-F9FB9F5085AE}" srcOrd="10" destOrd="0" presId="urn:microsoft.com/office/officeart/2005/8/layout/radial6"/>
    <dgm:cxn modelId="{90D27FB3-B292-41C5-A628-A97F5893FB41}" type="presParOf" srcId="{2412B730-697E-47F3-8DE7-64A0EFDAD578}" destId="{163EBEDC-D36A-42F6-9C97-A77BACDE1E98}" srcOrd="11" destOrd="0" presId="urn:microsoft.com/office/officeart/2005/8/layout/radial6"/>
    <dgm:cxn modelId="{9E852071-E4F2-4ACC-90C9-A84B572AB718}" type="presParOf" srcId="{2412B730-697E-47F3-8DE7-64A0EFDAD578}" destId="{156B0091-A061-4C56-BB9A-28CEB1D19AC5}" srcOrd="12" destOrd="0" presId="urn:microsoft.com/office/officeart/2005/8/layout/radial6"/>
    <dgm:cxn modelId="{F7F6104B-0561-4943-AC09-D50E0E9908C9}" type="presParOf" srcId="{2412B730-697E-47F3-8DE7-64A0EFDAD578}" destId="{93035675-C0BC-46F8-A90F-26863219D7F5}" srcOrd="13" destOrd="0" presId="urn:microsoft.com/office/officeart/2005/8/layout/radial6"/>
    <dgm:cxn modelId="{E0CAE74D-55B9-4879-99E7-7AA9A3244DFF}" type="presParOf" srcId="{2412B730-697E-47F3-8DE7-64A0EFDAD578}" destId="{30946576-F1BF-4B4D-8D9D-4F792C0CB044}" srcOrd="14" destOrd="0" presId="urn:microsoft.com/office/officeart/2005/8/layout/radial6"/>
    <dgm:cxn modelId="{842A8592-78C9-445A-B22C-4DE1E9DDD769}" type="presParOf" srcId="{2412B730-697E-47F3-8DE7-64A0EFDAD578}" destId="{0819056B-CBAE-4A8A-B1A1-4C60DC0C9E2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9056B-CBAE-4A8A-B1A1-4C60DC0C9E27}">
      <dsp:nvSpPr>
        <dsp:cNvPr id="0" name=""/>
        <dsp:cNvSpPr/>
      </dsp:nvSpPr>
      <dsp:spPr>
        <a:xfrm>
          <a:off x="2008732" y="433982"/>
          <a:ext cx="2887891" cy="2887891"/>
        </a:xfrm>
        <a:prstGeom prst="blockArc">
          <a:avLst>
            <a:gd name="adj1" fmla="val 11825387"/>
            <a:gd name="adj2" fmla="val 1619777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B0091-A061-4C56-BB9A-28CEB1D19AC5}">
      <dsp:nvSpPr>
        <dsp:cNvPr id="0" name=""/>
        <dsp:cNvSpPr/>
      </dsp:nvSpPr>
      <dsp:spPr>
        <a:xfrm>
          <a:off x="2008565" y="434526"/>
          <a:ext cx="2887891" cy="2887891"/>
        </a:xfrm>
        <a:prstGeom prst="blockArc">
          <a:avLst>
            <a:gd name="adj1" fmla="val 7562253"/>
            <a:gd name="adj2" fmla="val 11826774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78E37-54D5-4D9F-990C-CDDA03C577E4}">
      <dsp:nvSpPr>
        <dsp:cNvPr id="0" name=""/>
        <dsp:cNvSpPr/>
      </dsp:nvSpPr>
      <dsp:spPr>
        <a:xfrm>
          <a:off x="2007817" y="433982"/>
          <a:ext cx="2887891" cy="288789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3973C-E569-4565-A1BF-7530137EF494}">
      <dsp:nvSpPr>
        <dsp:cNvPr id="0" name=""/>
        <dsp:cNvSpPr/>
      </dsp:nvSpPr>
      <dsp:spPr>
        <a:xfrm>
          <a:off x="2007817" y="433982"/>
          <a:ext cx="2887891" cy="288789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FA762-465C-4E3D-83A7-2F3525BF3B81}">
      <dsp:nvSpPr>
        <dsp:cNvPr id="0" name=""/>
        <dsp:cNvSpPr/>
      </dsp:nvSpPr>
      <dsp:spPr>
        <a:xfrm>
          <a:off x="2007817" y="433982"/>
          <a:ext cx="2887891" cy="288789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27A00-536A-4A2B-A60C-25E48BB2A3BC}">
      <dsp:nvSpPr>
        <dsp:cNvPr id="0" name=""/>
        <dsp:cNvSpPr/>
      </dsp:nvSpPr>
      <dsp:spPr>
        <a:xfrm>
          <a:off x="2786860" y="1213025"/>
          <a:ext cx="1329805" cy="13298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Governance framework</a:t>
          </a:r>
        </a:p>
      </dsp:txBody>
      <dsp:txXfrm>
        <a:off x="2981605" y="1407770"/>
        <a:ext cx="940315" cy="940315"/>
      </dsp:txXfrm>
    </dsp:sp>
    <dsp:sp modelId="{192281B0-8397-4911-9052-08DDBA208A1B}">
      <dsp:nvSpPr>
        <dsp:cNvPr id="0" name=""/>
        <dsp:cNvSpPr/>
      </dsp:nvSpPr>
      <dsp:spPr>
        <a:xfrm>
          <a:off x="2986331" y="2062"/>
          <a:ext cx="930863" cy="930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Leadership &amp; strategy</a:t>
          </a:r>
        </a:p>
      </dsp:txBody>
      <dsp:txXfrm>
        <a:off x="3122653" y="138384"/>
        <a:ext cx="658219" cy="658219"/>
      </dsp:txXfrm>
    </dsp:sp>
    <dsp:sp modelId="{0A79401A-D270-4BE4-85ED-631E1967BF0E}">
      <dsp:nvSpPr>
        <dsp:cNvPr id="0" name=""/>
        <dsp:cNvSpPr/>
      </dsp:nvSpPr>
      <dsp:spPr>
        <a:xfrm>
          <a:off x="4327734" y="976648"/>
          <a:ext cx="930863" cy="930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Problem solving </a:t>
          </a:r>
        </a:p>
      </dsp:txBody>
      <dsp:txXfrm>
        <a:off x="4464056" y="1112970"/>
        <a:ext cx="658219" cy="658219"/>
      </dsp:txXfrm>
    </dsp:sp>
    <dsp:sp modelId="{FF47DB9B-D20B-4AB1-8DD8-AF2C0C14679D}">
      <dsp:nvSpPr>
        <dsp:cNvPr id="0" name=""/>
        <dsp:cNvSpPr/>
      </dsp:nvSpPr>
      <dsp:spPr>
        <a:xfrm>
          <a:off x="3815363" y="2553562"/>
          <a:ext cx="930863" cy="930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Transparency</a:t>
          </a:r>
        </a:p>
      </dsp:txBody>
      <dsp:txXfrm>
        <a:off x="3951685" y="2689884"/>
        <a:ext cx="658219" cy="658219"/>
      </dsp:txXfrm>
    </dsp:sp>
    <dsp:sp modelId="{4420E371-97F8-4C71-B81F-F9FB9F5085AE}">
      <dsp:nvSpPr>
        <dsp:cNvPr id="0" name=""/>
        <dsp:cNvSpPr/>
      </dsp:nvSpPr>
      <dsp:spPr>
        <a:xfrm>
          <a:off x="2157298" y="2553562"/>
          <a:ext cx="930863" cy="930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Challenge</a:t>
          </a:r>
        </a:p>
      </dsp:txBody>
      <dsp:txXfrm>
        <a:off x="2293620" y="2689884"/>
        <a:ext cx="658219" cy="658219"/>
      </dsp:txXfrm>
    </dsp:sp>
    <dsp:sp modelId="{93035675-C0BC-46F8-A90F-26863219D7F5}">
      <dsp:nvSpPr>
        <dsp:cNvPr id="0" name=""/>
        <dsp:cNvSpPr/>
      </dsp:nvSpPr>
      <dsp:spPr>
        <a:xfrm>
          <a:off x="1639088" y="998012"/>
          <a:ext cx="930863" cy="9308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Accountability</a:t>
          </a:r>
        </a:p>
      </dsp:txBody>
      <dsp:txXfrm>
        <a:off x="1775410" y="1134334"/>
        <a:ext cx="658219" cy="65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9489C-BA1F-40FB-AE66-D7A63CE2ED88}" type="datetimeFigureOut">
              <a:rPr lang="en-GB" smtClean="0"/>
              <a:pPr/>
              <a:t>07/02/2024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7D3C-9AA7-45A7-B0D4-7A882BACE81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CT_Logo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8335913"/>
            <a:ext cx="1296144" cy="556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8462-D9DC-470E-9C76-011369ED9879}" type="datetimeFigureOut">
              <a:rPr lang="en-GB" smtClean="0"/>
              <a:pPr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83CF-879B-4AAA-8942-CCDB173C37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15907"/>
            <a:ext cx="6161671" cy="4467701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GB" dirty="0"/>
              <a:t>AMANDA </a:t>
            </a:r>
          </a:p>
          <a:p>
            <a:pPr marL="171450" indent="-171450">
              <a:spcAft>
                <a:spcPts val="600"/>
              </a:spcAft>
            </a:pPr>
            <a:r>
              <a:rPr lang="en-GB" dirty="0"/>
              <a:t>Introductions from CT</a:t>
            </a:r>
          </a:p>
          <a:p>
            <a:pPr marL="171450" indent="-171450">
              <a:spcAft>
                <a:spcPts val="600"/>
              </a:spcAft>
            </a:pPr>
            <a:r>
              <a:rPr lang="en-GB" dirty="0"/>
              <a:t>Our values </a:t>
            </a:r>
          </a:p>
          <a:p>
            <a:r>
              <a:rPr lang="en-GB" dirty="0"/>
              <a:t>We care and connect</a:t>
            </a:r>
          </a:p>
          <a:p>
            <a:r>
              <a:rPr lang="en-GB" dirty="0"/>
              <a:t>We lead with compassion. We nurture positive relationships by listening &amp; building trust, &amp; collaborate with empathy, understanding &amp; support.</a:t>
            </a:r>
          </a:p>
          <a:p>
            <a:r>
              <a:rPr lang="en-GB" dirty="0"/>
              <a:t>We learn and lead</a:t>
            </a:r>
          </a:p>
          <a:p>
            <a:r>
              <a:rPr lang="en-GB" dirty="0"/>
              <a:t>We value &amp; develop knowledge, skills, &amp; experience to help build successful charities &amp; we aim to be at the forefront of issues &amp; trends facing the charity sector.</a:t>
            </a:r>
          </a:p>
          <a:p>
            <a:r>
              <a:rPr lang="en-GB" dirty="0"/>
              <a:t>We focus on impact</a:t>
            </a:r>
          </a:p>
          <a:p>
            <a:r>
              <a:rPr lang="en-GB" dirty="0"/>
              <a:t>We strive for excellence, focus on results &amp; achieve success for our clients, volunteers  &amp; organisation, shaping a world that offers opportunities for everyone.</a:t>
            </a:r>
          </a:p>
          <a:p>
            <a:r>
              <a:rPr lang="en-GB" dirty="0"/>
              <a:t>We meet the moment</a:t>
            </a:r>
          </a:p>
          <a:p>
            <a:r>
              <a:rPr lang="en-GB" dirty="0"/>
              <a:t>We face the challenges of our times head on, being creative &amp; agile to anticipate &amp; adapt to the changing needs of our society.</a:t>
            </a:r>
          </a:p>
          <a:p>
            <a:r>
              <a:rPr lang="en-GB" dirty="0"/>
              <a:t>We raise the bar</a:t>
            </a:r>
          </a:p>
          <a:p>
            <a:r>
              <a:rPr lang="en-GB" dirty="0"/>
              <a:t>We take pride in the quality of our work, always striving to exceed expectations &amp; raise standards, while engaging a diverse range of talent, skills &amp; perspectives from the communities we serve.</a:t>
            </a:r>
          </a:p>
          <a:p>
            <a:pPr marL="171450" indent="-171450"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783CF-879B-4AAA-8942-CCDB173C3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D783D-C280-4554-BF38-FA9B29D136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2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pic>
        <p:nvPicPr>
          <p:cNvPr id="7" name="Picture 6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pic>
        <p:nvPicPr>
          <p:cNvPr id="8" name="Picture 7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pic>
        <p:nvPicPr>
          <p:cNvPr id="28" name="Picture 27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0" name="Picture 29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2" name="Picture 31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pic>
        <p:nvPicPr>
          <p:cNvPr id="8" name="Picture 7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819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367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03598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4" name="Picture 23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6" name="Picture 25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  <p:pic>
        <p:nvPicPr>
          <p:cNvPr id="7" name="Picture 6" descr="CT_Logo_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0" y="4371950"/>
            <a:ext cx="1368152" cy="587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_Logo_8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4354" y="4371950"/>
            <a:ext cx="1355318" cy="581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07/02/2024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anfieldtrust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7199" y="735150"/>
            <a:ext cx="3532084" cy="4071347"/>
            <a:chOff x="0" y="0"/>
            <a:chExt cx="11557277" cy="13995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033" r="19033"/>
            <a:stretch>
              <a:fillRect/>
            </a:stretch>
          </p:blipFill>
          <p:spPr>
            <a:xfrm>
              <a:off x="0" y="0"/>
              <a:ext cx="11557277" cy="1399579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1" y="735150"/>
            <a:ext cx="4677199" cy="1764592"/>
            <a:chOff x="-25050" y="198852"/>
            <a:chExt cx="18088041" cy="5065692"/>
          </a:xfrm>
          <a:solidFill>
            <a:schemeClr val="tx2">
              <a:lumMod val="50000"/>
            </a:schemeClr>
          </a:solidFill>
        </p:grpSpPr>
        <p:sp>
          <p:nvSpPr>
            <p:cNvPr id="7" name="AutoShape 7"/>
            <p:cNvSpPr/>
            <p:nvPr/>
          </p:nvSpPr>
          <p:spPr>
            <a:xfrm>
              <a:off x="-25050" y="198852"/>
              <a:ext cx="18088041" cy="5065692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1032918" y="923497"/>
              <a:ext cx="15972101" cy="221789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9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governance </a:t>
              </a:r>
              <a:r>
                <a:rPr lang="en-GB" sz="2800" dirty="0">
                  <a:solidFill>
                    <a:srgbClr val="FB4F14"/>
                  </a:solidFill>
                  <a:latin typeface="Red Hat Display"/>
                  <a:cs typeface="Arial" panose="020B0604020202020204" pitchFamily="34" charset="0"/>
                </a:rPr>
                <a:t>And why does it matter?</a:t>
              </a:r>
              <a:endPara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4086EE-5E0F-7FAF-18F1-FD7347B4FCFF}"/>
              </a:ext>
            </a:extLst>
          </p:cNvPr>
          <p:cNvSpPr txBox="1"/>
          <p:nvPr/>
        </p:nvSpPr>
        <p:spPr>
          <a:xfrm>
            <a:off x="444554" y="2770823"/>
            <a:ext cx="378809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Stephen Cahill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Regional Manager for Scotland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74493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C679-9C8D-4B78-878D-CAEB2FE6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40" y="189742"/>
            <a:ext cx="7902492" cy="994172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E1656"/>
                </a:solidFill>
              </a:rPr>
              <a:t>Governance model for charities </a:t>
            </a:r>
            <a:br>
              <a:rPr lang="en-GB" dirty="0"/>
            </a:br>
            <a:r>
              <a:rPr lang="en-GB" sz="2325" b="1" dirty="0">
                <a:solidFill>
                  <a:srgbClr val="4D4F53"/>
                </a:solidFill>
                <a:latin typeface="+mn-lt"/>
              </a:rPr>
              <a:t>Look for all five PLUS focus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377528-777E-42E0-88C3-159FFFE02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341255"/>
              </p:ext>
            </p:extLst>
          </p:nvPr>
        </p:nvGraphicFramePr>
        <p:xfrm>
          <a:off x="628651" y="1429719"/>
          <a:ext cx="6903526" cy="351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4A374995-5130-4174-95CB-B49F0F7726CB}"/>
              </a:ext>
            </a:extLst>
          </p:cNvPr>
          <p:cNvSpPr/>
          <p:nvPr/>
        </p:nvSpPr>
        <p:spPr>
          <a:xfrm>
            <a:off x="5614261" y="993487"/>
            <a:ext cx="2371241" cy="994172"/>
          </a:xfrm>
          <a:prstGeom prst="borderCallout1">
            <a:avLst>
              <a:gd name="adj1" fmla="val 18750"/>
              <a:gd name="adj2" fmla="val -8333"/>
              <a:gd name="adj3" fmla="val 57548"/>
              <a:gd name="adj4" fmla="val -47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rgbClr val="1E1656"/>
                </a:solidFill>
              </a:rPr>
              <a:t>Leadership (leading the charity, its strategy and separation between strategy and operations)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71784303-342A-41EF-ADDA-AEBE310817B3}"/>
              </a:ext>
            </a:extLst>
          </p:cNvPr>
          <p:cNvSpPr/>
          <p:nvPr/>
        </p:nvSpPr>
        <p:spPr>
          <a:xfrm>
            <a:off x="6689457" y="2730550"/>
            <a:ext cx="2050846" cy="883403"/>
          </a:xfrm>
          <a:prstGeom prst="borderCallout1">
            <a:avLst>
              <a:gd name="adj1" fmla="val 18750"/>
              <a:gd name="adj2" fmla="val -8333"/>
              <a:gd name="adj3" fmla="val 5921"/>
              <a:gd name="adj4" fmla="val -34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rgbClr val="1E1656"/>
                </a:solidFill>
              </a:rPr>
              <a:t>Problem solving (Building  board capability and strength)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0DC4770-EDF1-4DBF-839C-A17F0CC900AB}"/>
              </a:ext>
            </a:extLst>
          </p:cNvPr>
          <p:cNvSpPr/>
          <p:nvPr/>
        </p:nvSpPr>
        <p:spPr>
          <a:xfrm>
            <a:off x="5846735" y="3986254"/>
            <a:ext cx="2278251" cy="883403"/>
          </a:xfrm>
          <a:prstGeom prst="borderCallout1">
            <a:avLst>
              <a:gd name="adj1" fmla="val 35372"/>
              <a:gd name="adj2" fmla="val -5110"/>
              <a:gd name="adj3" fmla="val 45395"/>
              <a:gd name="adj4" fmla="val -22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rgbClr val="1E1656"/>
                </a:solidFill>
              </a:rPr>
              <a:t>Transparency (Mechanisms to increase openness and avoid conflict of interest)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A49806B-5A80-4656-9655-140A66157EE7}"/>
              </a:ext>
            </a:extLst>
          </p:cNvPr>
          <p:cNvSpPr/>
          <p:nvPr/>
        </p:nvSpPr>
        <p:spPr>
          <a:xfrm>
            <a:off x="403697" y="3138516"/>
            <a:ext cx="1418095" cy="1080321"/>
          </a:xfrm>
          <a:prstGeom prst="borderCallout1">
            <a:avLst>
              <a:gd name="adj1" fmla="val 105223"/>
              <a:gd name="adj2" fmla="val 169775"/>
              <a:gd name="adj3" fmla="val 44571"/>
              <a:gd name="adj4" fmla="val 10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rgbClr val="1E1656"/>
                </a:solidFill>
              </a:rPr>
              <a:t>Challenge (Robustness of decision making and affordance of differences)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21D9E5D-3348-4D62-ADC2-DAC36B8D24A1}"/>
              </a:ext>
            </a:extLst>
          </p:cNvPr>
          <p:cNvSpPr/>
          <p:nvPr/>
        </p:nvSpPr>
        <p:spPr>
          <a:xfrm>
            <a:off x="628650" y="1429719"/>
            <a:ext cx="1347384" cy="895027"/>
          </a:xfrm>
          <a:prstGeom prst="borderCallout1">
            <a:avLst>
              <a:gd name="adj1" fmla="val 144724"/>
              <a:gd name="adj2" fmla="val 123658"/>
              <a:gd name="adj3" fmla="val 90422"/>
              <a:gd name="adj4" fmla="val 103148"/>
            </a:avLst>
          </a:prstGeom>
          <a:solidFill>
            <a:srgbClr val="FB4F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rgbClr val="1E1656"/>
                </a:solidFill>
              </a:rPr>
              <a:t>Accountability (Legal, Civil, and moral accountability)</a:t>
            </a:r>
          </a:p>
        </p:txBody>
      </p:sp>
    </p:spTree>
    <p:extLst>
      <p:ext uri="{BB962C8B-B14F-4D97-AF65-F5344CB8AC3E}">
        <p14:creationId xmlns:p14="http://schemas.microsoft.com/office/powerpoint/2010/main" val="414980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32" y="176841"/>
            <a:ext cx="8515350" cy="994172"/>
          </a:xfrm>
        </p:spPr>
        <p:txBody>
          <a:bodyPr>
            <a:noAutofit/>
          </a:bodyPr>
          <a:lstStyle/>
          <a:p>
            <a:r>
              <a:rPr lang="en-GB" sz="3400" dirty="0">
                <a:solidFill>
                  <a:srgbClr val="1E1656"/>
                </a:solidFill>
              </a:rPr>
              <a:t>Creating good governance in your charity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75" y="1059582"/>
            <a:ext cx="8407846" cy="3939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dirty="0">
                <a:solidFill>
                  <a:srgbClr val="4D4F53"/>
                </a:solidFill>
                <a:cs typeface="Arial" panose="020B0604020202020204" pitchFamily="34" charset="0"/>
              </a:rPr>
              <a:t>Immediate checkpoints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Board composition </a:t>
            </a:r>
            <a:r>
              <a:rPr lang="en-GB" sz="2200" dirty="0">
                <a:cs typeface="Arial" panose="020B0604020202020204" pitchFamily="34" charset="0"/>
              </a:rPr>
              <a:t>– WHO is on your board, why -  what do they bring?</a:t>
            </a:r>
          </a:p>
          <a:p>
            <a:pPr lvl="2"/>
            <a:r>
              <a:rPr lang="en-GB" sz="2200" dirty="0"/>
              <a:t>Skills, involvement, capacity, capability, size of your board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Board meetings </a:t>
            </a:r>
            <a:r>
              <a:rPr lang="en-GB" sz="2200" dirty="0">
                <a:cs typeface="Arial" panose="020B0604020202020204" pitchFamily="34" charset="0"/>
              </a:rPr>
              <a:t>– How often and what do you discuss/actions</a:t>
            </a:r>
          </a:p>
          <a:p>
            <a:pPr lvl="2"/>
            <a:r>
              <a:rPr lang="en-GB" sz="2200" dirty="0"/>
              <a:t>Frequency, ‘tone’, subject matter, actions coming out of them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Leadership &amp; strategy</a:t>
            </a:r>
          </a:p>
          <a:p>
            <a:pPr lvl="2"/>
            <a:r>
              <a:rPr lang="en-GB" sz="2200" dirty="0"/>
              <a:t>Doesn’t need to be Gung Ho BUT, is there a strategy, a plan, sense of coherence? Does it resonate with your donors – would they see it?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Processes</a:t>
            </a:r>
            <a:r>
              <a:rPr lang="en-GB" sz="2200" dirty="0">
                <a:solidFill>
                  <a:srgbClr val="FB4F14"/>
                </a:solidFill>
                <a:cs typeface="Arial" panose="020B0604020202020204" pitchFamily="34" charset="0"/>
              </a:rPr>
              <a:t> </a:t>
            </a:r>
            <a:r>
              <a:rPr lang="en-GB" sz="2200" dirty="0">
                <a:cs typeface="Arial" panose="020B0604020202020204" pitchFamily="34" charset="0"/>
              </a:rPr>
              <a:t>– HOW is business transacted in your charity  - especially reporting </a:t>
            </a:r>
          </a:p>
          <a:p>
            <a:pPr lvl="2"/>
            <a:r>
              <a:rPr lang="en-GB" sz="2200" dirty="0"/>
              <a:t>What people , do what things and why – and how do you know? Following the £’s/key decisions is usually a good start point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People </a:t>
            </a:r>
          </a:p>
          <a:p>
            <a:pPr lvl="2"/>
            <a:r>
              <a:rPr lang="en-GB" sz="2200" dirty="0"/>
              <a:t>Is there some sort of ‘glue’ between everyone in the charity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srgbClr val="FB4F14"/>
                </a:solidFill>
                <a:cs typeface="Arial" panose="020B0604020202020204" pitchFamily="34" charset="0"/>
              </a:rPr>
              <a:t>Power! </a:t>
            </a:r>
          </a:p>
          <a:p>
            <a:pPr lvl="2"/>
            <a:r>
              <a:rPr lang="en-GB" sz="2200" dirty="0"/>
              <a:t>Who has ‘voice’ in decision making and why? Compelling leadership Vs Dictatorship Vs poor followership. How is challenge and conflict handled?</a:t>
            </a:r>
          </a:p>
        </p:txBody>
      </p:sp>
    </p:spTree>
    <p:extLst>
      <p:ext uri="{BB962C8B-B14F-4D97-AF65-F5344CB8AC3E}">
        <p14:creationId xmlns:p14="http://schemas.microsoft.com/office/powerpoint/2010/main" val="202219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Board composition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8"/>
            <a:ext cx="8229600" cy="3153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FB4F14"/>
                </a:solidFill>
                <a:cs typeface="Arial" panose="020B0604020202020204" pitchFamily="34" charset="0"/>
              </a:rPr>
              <a:t>My observation – a No. 1 recurrent weakness! 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Historical reasons  – ‘friends of the founders’/been there for ages/”dated contribution”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Lack of understanding WHY you need a capable board – ‘making up the numbers’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The big hitters – Belief that having a big hitter on the board =success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The ‘field of eligible Vs field of available’ – It is difficult to find decent board candidates!</a:t>
            </a:r>
            <a:br>
              <a:rPr lang="en-GB" sz="1650" dirty="0">
                <a:cs typeface="Arial" panose="020B0604020202020204" pitchFamily="34" charset="0"/>
              </a:rPr>
            </a:br>
            <a:endParaRPr lang="en-GB" sz="165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B4F14"/>
                </a:solidFill>
                <a:cs typeface="Arial" panose="020B0604020202020204" pitchFamily="34" charset="0"/>
              </a:rPr>
              <a:t>Remedies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Aim for balance on your board – experience, questioning ability, insights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Think about whose ‘voice’ needs to be heard on the board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Augment permanent seats with visitors if you are struggling </a:t>
            </a:r>
          </a:p>
          <a:p>
            <a:pPr lvl="1"/>
            <a:r>
              <a:rPr lang="en-GB" sz="1650" dirty="0">
                <a:cs typeface="Arial" panose="020B0604020202020204" pitchFamily="34" charset="0"/>
              </a:rPr>
              <a:t>Build in rotation - keep it fresh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15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Board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52" y="1025939"/>
            <a:ext cx="8040787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B4F14"/>
                </a:solidFill>
                <a:cs typeface="Arial" panose="020B0604020202020204" pitchFamily="34" charset="0"/>
              </a:rPr>
              <a:t>My observation – Too often ill structured and miss the point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Muddle up strategic Vs operational issues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Focus on the wrong/inappropriate topics – wrong level/wrong tone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Become a black hole of effort( 100 point agenda) …or, worse, have no agenda! </a:t>
            </a:r>
          </a:p>
          <a:p>
            <a:pPr lvl="1"/>
            <a:endParaRPr lang="en-GB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B4F14"/>
                </a:solidFill>
                <a:cs typeface="Arial" panose="020B0604020202020204" pitchFamily="34" charset="0"/>
              </a:rPr>
              <a:t>Remedies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Think WHY you are meeting as a board – what NEEDS to be aired at that level? Purpose Vs appearance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Keep your agenda living – focus moves over time( e.g. risk, opportunity)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Keep the ‘tone’ at the right level – STRATEGIC not operational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Look at the balance between internal and external matters discussed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79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F38E-BAAF-4155-994A-BAEB97C5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263830" cy="994172"/>
          </a:xfrm>
        </p:spPr>
        <p:txBody>
          <a:bodyPr>
            <a:normAutofit/>
          </a:bodyPr>
          <a:lstStyle/>
          <a:p>
            <a:r>
              <a:rPr lang="en-GB" sz="4000" dirty="0"/>
              <a:t>Processes </a:t>
            </a:r>
            <a:endParaRPr lang="en-GB" sz="4000" b="1" dirty="0">
              <a:solidFill>
                <a:srgbClr val="788AB3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A1CF-70AA-4543-A998-934AC613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9582"/>
            <a:ext cx="8263830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My observations – </a:t>
            </a:r>
            <a:r>
              <a:rPr lang="en-GB" sz="1800" i="1" dirty="0">
                <a:solidFill>
                  <a:srgbClr val="00B0CA"/>
                </a:solidFill>
                <a:cs typeface="Arial" panose="020B0604020202020204" pitchFamily="34" charset="0"/>
              </a:rPr>
              <a:t>vacillate between ‘a process for everything’ and ‘none at all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Historical reasons – never needed them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Over egging it – ‘world of processes’ - something for every situation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Failure to grasp why board level processes and reporting are necessary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Unable to marry the necessary processes to board and corporate functioning</a:t>
            </a:r>
            <a:endParaRPr lang="en-GB" sz="15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Remedies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Revisit WHAT reporting/processes you need– think about what you are trying to manage – e.g. risk, transparency, accountability, performance 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Look for gaps in your board processes/reporting  based on WHAT comes up at the board meetings or what is missed - dynamic check on sufficiency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Scale these processes to be proportionate to your charity – sufficient and no more ( You don’t need 10 committees when 3 will do)</a:t>
            </a:r>
          </a:p>
        </p:txBody>
      </p:sp>
    </p:spTree>
    <p:extLst>
      <p:ext uri="{BB962C8B-B14F-4D97-AF65-F5344CB8AC3E}">
        <p14:creationId xmlns:p14="http://schemas.microsoft.com/office/powerpoint/2010/main" val="31253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B1E9-9BA8-4A29-9F93-0B81AA8C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562339" cy="994172"/>
          </a:xfrm>
        </p:spPr>
        <p:txBody>
          <a:bodyPr>
            <a:normAutofit/>
          </a:bodyPr>
          <a:lstStyle/>
          <a:p>
            <a:r>
              <a:rPr lang="en-GB" sz="4000" dirty="0"/>
              <a:t>People</a:t>
            </a:r>
            <a:endParaRPr lang="en-GB" sz="4000" b="1" dirty="0">
              <a:solidFill>
                <a:srgbClr val="788AB3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81B4-9E13-4CF1-9A93-D9B846F0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590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My observations – </a:t>
            </a:r>
            <a:r>
              <a:rPr lang="en-GB" sz="1800" i="1" dirty="0">
                <a:solidFill>
                  <a:srgbClr val="00B0CA"/>
                </a:solidFill>
                <a:cs typeface="Arial" panose="020B0604020202020204" pitchFamily="34" charset="0"/>
              </a:rPr>
              <a:t>Board either too deeply embedded or too remote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Staff/people in the charity have a disconnect from the board – board focus too close or too far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No obvious linkage between board action and HOW this affects staff/donors/beneficiaries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Its tends to be a ‘growing pains ‘symptom – becomes bigger problem as you grow</a:t>
            </a:r>
            <a:br>
              <a:rPr lang="en-GB" sz="1500" dirty="0">
                <a:cs typeface="Arial" panose="020B0604020202020204" pitchFamily="34" charset="0"/>
              </a:rPr>
            </a:br>
            <a:endParaRPr lang="en-GB" sz="15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Remedies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Focus on the ‘big stuff’ at the board – governance not minutiae 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Look for connects between board action and  donor/staff action – NOT to say ‘tell all’ but, have SOME form of communication between board action and the rest of the world!</a:t>
            </a:r>
          </a:p>
        </p:txBody>
      </p:sp>
    </p:spTree>
    <p:extLst>
      <p:ext uri="{BB962C8B-B14F-4D97-AF65-F5344CB8AC3E}">
        <p14:creationId xmlns:p14="http://schemas.microsoft.com/office/powerpoint/2010/main" val="72856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5F22-CE7E-4069-AF48-330DA818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Power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A54C4-1C59-49B2-BDEF-BE955A5E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33555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My observation </a:t>
            </a:r>
            <a:r>
              <a:rPr lang="en-GB" sz="1800" dirty="0">
                <a:solidFill>
                  <a:srgbClr val="00B0CA"/>
                </a:solidFill>
                <a:cs typeface="Arial" panose="020B0604020202020204" pitchFamily="34" charset="0"/>
              </a:rPr>
              <a:t>– </a:t>
            </a:r>
            <a:r>
              <a:rPr lang="en-GB" sz="1800" i="1" dirty="0">
                <a:solidFill>
                  <a:srgbClr val="00B0CA"/>
                </a:solidFill>
                <a:cs typeface="Arial" panose="020B0604020202020204" pitchFamily="34" charset="0"/>
              </a:rPr>
              <a:t>A minefield BUT, even minefields have maps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Power can be inequitably shared on boards 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Where problematic – it is ALWAYS a symptom of other issues ( board composition, board meetings, people issues etc)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Failure to tackle this is a significant risk  - lack of challenge/ideas/accountability</a:t>
            </a:r>
            <a:br>
              <a:rPr lang="en-GB" sz="1500" dirty="0">
                <a:cs typeface="Arial" panose="020B0604020202020204" pitchFamily="34" charset="0"/>
              </a:rPr>
            </a:br>
            <a:endParaRPr lang="en-GB" sz="15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FB4F14"/>
                </a:solidFill>
                <a:cs typeface="Arial" panose="020B0604020202020204" pitchFamily="34" charset="0"/>
              </a:rPr>
              <a:t>Remedies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Not an easy one to solve –revisit board composition and leadership/strategy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Tackle it using external facilitation /board development…..how to handle challenge</a:t>
            </a:r>
          </a:p>
          <a:p>
            <a:pPr lvl="1"/>
            <a:r>
              <a:rPr lang="en-GB" sz="1500" dirty="0">
                <a:cs typeface="Arial" panose="020B0604020202020204" pitchFamily="34" charset="0"/>
              </a:rPr>
              <a:t>Be mindful of it – It doesn’t go away on its own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1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- What good looks like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FB4F14"/>
                </a:solidFill>
              </a:rPr>
              <a:t>A board that has skills, insights and currency </a:t>
            </a:r>
            <a:r>
              <a:rPr lang="en-GB" dirty="0"/>
              <a:t>– Reflects strategic challenges facing charity.  Has diversity in all its forms! </a:t>
            </a:r>
          </a:p>
          <a:p>
            <a:r>
              <a:rPr lang="en-GB" dirty="0">
                <a:solidFill>
                  <a:srgbClr val="FB4F14"/>
                </a:solidFill>
              </a:rPr>
              <a:t>Board meetings – right “tone”,  </a:t>
            </a:r>
            <a:r>
              <a:rPr lang="en-GB" dirty="0"/>
              <a:t>split between strategy and operations, balanced agenda, ‘living agenda’</a:t>
            </a:r>
          </a:p>
          <a:p>
            <a:r>
              <a:rPr lang="en-GB" dirty="0">
                <a:solidFill>
                  <a:srgbClr val="FB4F14"/>
                </a:solidFill>
              </a:rPr>
              <a:t>The ‘Pillars’ of data/information to support the board agenda</a:t>
            </a:r>
            <a:r>
              <a:rPr lang="en-GB" dirty="0"/>
              <a:t>/drive discussion and decision making – e.g. risk management, financials, transparency</a:t>
            </a:r>
          </a:p>
          <a:p>
            <a:r>
              <a:rPr lang="en-GB" dirty="0">
                <a:solidFill>
                  <a:srgbClr val="FB4F14"/>
                </a:solidFill>
              </a:rPr>
              <a:t>A ‘golden thread’ </a:t>
            </a:r>
            <a:r>
              <a:rPr lang="en-GB" dirty="0"/>
              <a:t>between board operations and the donors, staff and beneficiaries</a:t>
            </a:r>
          </a:p>
          <a:p>
            <a:r>
              <a:rPr lang="en-GB" dirty="0">
                <a:solidFill>
                  <a:srgbClr val="FB4F14"/>
                </a:solidFill>
              </a:rPr>
              <a:t>A board ‘in development’ </a:t>
            </a:r>
            <a:r>
              <a:rPr lang="en-GB" dirty="0"/>
              <a:t>– growing in strength, sense of coherence, shared accountability – a ‘board in ascent ( not decline!)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wrap up -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Board composition – people, people…people</a:t>
            </a:r>
          </a:p>
          <a:p>
            <a:r>
              <a:rPr lang="en-GB" dirty="0"/>
              <a:t>Board function! - Tie up income/strategy/risk/decisions/action/effect – Need a ‘golden thread’ going through these things</a:t>
            </a:r>
          </a:p>
          <a:p>
            <a:r>
              <a:rPr lang="en-GB" dirty="0"/>
              <a:t>Be proportionate – Enough and no more! </a:t>
            </a:r>
          </a:p>
          <a:p>
            <a:r>
              <a:rPr lang="en-GB" dirty="0"/>
              <a:t>Don’t be afraid to look at others and see what they are doing …and why.  Peer to peer review/outside help</a:t>
            </a:r>
          </a:p>
          <a:p>
            <a:r>
              <a:rPr lang="en-GB" dirty="0"/>
              <a:t>Don’t ignore governance! 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346D-E0DE-4813-9E2A-6B94859C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C8AB-28FE-4224-B313-3D9ED58A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www.cranfieldtrust.org</a:t>
            </a:r>
            <a:r>
              <a:rPr lang="en-GB" dirty="0"/>
              <a:t>   LOADS of helpful info on governance</a:t>
            </a:r>
          </a:p>
          <a:p>
            <a:r>
              <a:rPr lang="en-GB" dirty="0"/>
              <a:t>The governance jigsaw for trustees -</a:t>
            </a:r>
            <a:r>
              <a:rPr lang="en-GB" sz="1800" dirty="0"/>
              <a:t>https://assets.publishing.service.gov.uk/media/5a80ddf940f0b62305b8d98d/Jigsaw.pdf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2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D8AB9-FD40-46E9-AD02-827B7CC7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847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36993-F285-4289-A485-DCBFD3B4F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E1656">
                    <a:tint val="75000"/>
                  </a:srgbClr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1656">
                  <a:tint val="75000"/>
                </a:srgbClr>
              </a:solidFill>
              <a:effectLst/>
              <a:uLnTx/>
              <a:uFillTx/>
              <a:latin typeface="Red Hat Display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14D0A-15D4-4F88-9C33-5665AEBE9425}"/>
              </a:ext>
            </a:extLst>
          </p:cNvPr>
          <p:cNvSpPr txBox="1"/>
          <p:nvPr/>
        </p:nvSpPr>
        <p:spPr>
          <a:xfrm>
            <a:off x="457200" y="1002090"/>
            <a:ext cx="87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We’re 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independent charity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that works alongside other charities to offer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management advice, training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 professional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20AC4-F1A8-4B49-99DF-CE56CD436115}"/>
              </a:ext>
            </a:extLst>
          </p:cNvPr>
          <p:cNvSpPr/>
          <p:nvPr/>
        </p:nvSpPr>
        <p:spPr>
          <a:xfrm>
            <a:off x="5004048" y="2211710"/>
            <a:ext cx="4968552" cy="241348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Our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values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care and connect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learn and lead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1656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focus on impact 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meet the moment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ed Hat Display" panose="020103030402010D0303" pitchFamily="2" charset="0"/>
                <a:ea typeface="Red Hat Display" panose="020103030402010D0303" pitchFamily="2" charset="0"/>
                <a:cs typeface="Red Hat Display" panose="020103030402010D0303" pitchFamily="2" charset="0"/>
              </a:rPr>
              <a:t>We raise the bar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E7E10-D202-4516-9C37-158B2003CDF2}"/>
              </a:ext>
            </a:extLst>
          </p:cNvPr>
          <p:cNvSpPr/>
          <p:nvPr/>
        </p:nvSpPr>
        <p:spPr>
          <a:xfrm>
            <a:off x="510238" y="2211710"/>
            <a:ext cx="4036932" cy="196720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Our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purpose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To empower charities with the confidence and capabilities to thrive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1656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Red Hat Display" panose="020103030402010D0303" pitchFamily="2" charset="0"/>
              <a:cs typeface="Red Hat Display" panose="020103030402010D0303" pitchFamily="2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E6BD9E-B4A8-45D0-AFA1-CD58BBDA4E03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j-ea"/>
                <a:cs typeface="+mj-cs"/>
              </a:rPr>
              <a:t>Cranfield Trust</a:t>
            </a:r>
          </a:p>
        </p:txBody>
      </p:sp>
    </p:spTree>
    <p:extLst>
      <p:ext uri="{BB962C8B-B14F-4D97-AF65-F5344CB8AC3E}">
        <p14:creationId xmlns:p14="http://schemas.microsoft.com/office/powerpoint/2010/main" val="372353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052" y="1155489"/>
            <a:ext cx="7772400" cy="1102519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95536" y="2258008"/>
            <a:ext cx="6400800" cy="13144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We’re here to help:</a:t>
            </a:r>
          </a:p>
          <a:p>
            <a:pPr>
              <a:buNone/>
            </a:pPr>
            <a:r>
              <a:rPr lang="en-GB" dirty="0"/>
              <a:t>TalkToUs@cranfieldtrust.org </a:t>
            </a:r>
          </a:p>
          <a:p>
            <a:pPr>
              <a:buNone/>
            </a:pPr>
            <a:r>
              <a:rPr lang="en-GB" dirty="0"/>
              <a:t>or call us on 01794 830338 </a:t>
            </a:r>
          </a:p>
        </p:txBody>
      </p:sp>
      <p:pic>
        <p:nvPicPr>
          <p:cNvPr id="7" name="Picture 6" descr="branded social media icons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227934"/>
            <a:ext cx="792088" cy="792088"/>
          </a:xfrm>
          <a:prstGeom prst="rect">
            <a:avLst/>
          </a:prstGeom>
        </p:spPr>
      </p:pic>
      <p:pic>
        <p:nvPicPr>
          <p:cNvPr id="8" name="Picture 7" descr="branded social media icons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27934"/>
            <a:ext cx="792088" cy="792088"/>
          </a:xfrm>
          <a:prstGeom prst="rect">
            <a:avLst/>
          </a:prstGeom>
        </p:spPr>
      </p:pic>
      <p:pic>
        <p:nvPicPr>
          <p:cNvPr id="9" name="Picture 8" descr="branded social media icons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4227934"/>
            <a:ext cx="792088" cy="792088"/>
          </a:xfrm>
          <a:prstGeom prst="rect">
            <a:avLst/>
          </a:prstGeom>
        </p:spPr>
      </p:pic>
      <p:pic>
        <p:nvPicPr>
          <p:cNvPr id="10" name="Picture 9" descr="branded social media icons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227934"/>
            <a:ext cx="7920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6"/>
          <a:stretch/>
        </p:blipFill>
        <p:spPr>
          <a:xfrm>
            <a:off x="269895" y="323618"/>
            <a:ext cx="4760780" cy="4521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0068" y="555526"/>
            <a:ext cx="3544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cs typeface="Arial" panose="020B0604020202020204" pitchFamily="34" charset="0"/>
              </a:rPr>
              <a:t>This is a webinar where you can see and hear the presenters but we can’t see or hear you.</a:t>
            </a:r>
          </a:p>
          <a:p>
            <a:endParaRPr lang="en-GB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cs typeface="Arial" panose="020B0604020202020204" pitchFamily="34" charset="0"/>
              </a:rPr>
              <a:t>There will be time at the end of the webinar for questions. Please post them in the Questions section.</a:t>
            </a:r>
          </a:p>
          <a:p>
            <a:endParaRPr lang="en-GB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cs typeface="Arial" panose="020B0604020202020204" pitchFamily="34" charset="0"/>
              </a:rPr>
              <a:t>We will send out recording, slides, and any other useful information after the event</a:t>
            </a:r>
          </a:p>
        </p:txBody>
      </p:sp>
    </p:spTree>
    <p:extLst>
      <p:ext uri="{BB962C8B-B14F-4D97-AF65-F5344CB8AC3E}">
        <p14:creationId xmlns:p14="http://schemas.microsoft.com/office/powerpoint/2010/main" val="122127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2669" y="317635"/>
            <a:ext cx="5480137" cy="1051224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2060"/>
                </a:solidFill>
              </a:rPr>
              <a:t>Setting the scene </a:t>
            </a:r>
            <a:br>
              <a:rPr lang="en-GB" sz="3000" dirty="0">
                <a:solidFill>
                  <a:srgbClr val="00457A"/>
                </a:solidFill>
                <a:latin typeface="Arial Black" panose="020B0A04020102020204" pitchFamily="34" charset="0"/>
              </a:rPr>
            </a:br>
            <a:r>
              <a:rPr lang="en-GB" sz="2100" b="1" dirty="0">
                <a:solidFill>
                  <a:srgbClr val="FB4F14"/>
                </a:solidFill>
              </a:rPr>
              <a:t>What I am going to cover today</a:t>
            </a:r>
            <a:endParaRPr lang="en-GB" sz="2700" b="1" dirty="0">
              <a:solidFill>
                <a:srgbClr val="FB4F1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7F11B2-1693-4673-BC9D-2196497CAA3C}"/>
              </a:ext>
            </a:extLst>
          </p:cNvPr>
          <p:cNvSpPr txBox="1">
            <a:spLocks/>
          </p:cNvSpPr>
          <p:nvPr/>
        </p:nvSpPr>
        <p:spPr>
          <a:xfrm>
            <a:off x="682669" y="1368859"/>
            <a:ext cx="82098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What is ‘Governance’ – A working definition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Why does it matter ( and to whom) -  The $64000 question!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What GOOD governance looks like in a charity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Where to spot “The good, the bad and the ugly!” - Some brief case studies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How to create good governance in your charity -  some  immediate ‘takeaways’ to use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Wrap up – How well do you think your charity is governed? (Scores on the doors!)</a:t>
            </a:r>
          </a:p>
        </p:txBody>
      </p:sp>
    </p:spTree>
    <p:extLst>
      <p:ext uri="{BB962C8B-B14F-4D97-AF65-F5344CB8AC3E}">
        <p14:creationId xmlns:p14="http://schemas.microsoft.com/office/powerpoint/2010/main" val="346087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555526"/>
            <a:ext cx="5480137" cy="638828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002060"/>
                </a:solidFill>
                <a:cs typeface="Arial" panose="020B0604020202020204" pitchFamily="34" charset="0"/>
              </a:rPr>
              <a:t>What is Governance?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7F11B2-1693-4673-BC9D-2196497CAA3C}"/>
              </a:ext>
            </a:extLst>
          </p:cNvPr>
          <p:cNvSpPr txBox="1">
            <a:spLocks/>
          </p:cNvSpPr>
          <p:nvPr/>
        </p:nvSpPr>
        <p:spPr>
          <a:xfrm>
            <a:off x="682669" y="1749697"/>
            <a:ext cx="7886700" cy="1830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rgbClr val="FB4F14"/>
                </a:solidFill>
                <a:cs typeface="Arial" panose="020B0604020202020204" pitchFamily="34" charset="0"/>
              </a:rPr>
              <a:t>What do you define as governance? </a:t>
            </a:r>
          </a:p>
          <a:p>
            <a:pPr algn="l"/>
            <a:r>
              <a:rPr lang="en-GB" dirty="0">
                <a:solidFill>
                  <a:srgbClr val="002060"/>
                </a:solidFill>
                <a:cs typeface="Arial" panose="020B0604020202020204" pitchFamily="34" charset="0"/>
              </a:rPr>
              <a:t>Hints: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2060"/>
                </a:solidFill>
                <a:cs typeface="Arial" panose="020B0604020202020204" pitchFamily="34" charset="0"/>
              </a:rPr>
              <a:t>Where would I look for governance in your charity?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2060"/>
                </a:solidFill>
                <a:cs typeface="Arial" panose="020B0604020202020204" pitchFamily="34" charset="0"/>
              </a:rPr>
              <a:t>What would you show me/tell me?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2975" lvl="2" indent="-257175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4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50" i="1" dirty="0">
              <a:solidFill>
                <a:srgbClr val="004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1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9426"/>
            <a:ext cx="8106468" cy="994172"/>
          </a:xfrm>
        </p:spPr>
        <p:txBody>
          <a:bodyPr>
            <a:noAutofit/>
          </a:bodyPr>
          <a:lstStyle/>
          <a:p>
            <a:r>
              <a:rPr lang="en-GB" sz="4000" dirty="0"/>
              <a:t>Working definition of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88" y="1059582"/>
            <a:ext cx="8394499" cy="3456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600" i="1" dirty="0">
                <a:solidFill>
                  <a:srgbClr val="FB4F14"/>
                </a:solidFill>
                <a:cs typeface="Arial" panose="020B0604020202020204" pitchFamily="34" charset="0"/>
              </a:rPr>
              <a:t>‘A proportionate framework of people, policies and processes that keep your charity on track’</a:t>
            </a:r>
          </a:p>
          <a:p>
            <a:pPr marL="0" indent="0" algn="ctr">
              <a:buNone/>
            </a:pPr>
            <a:r>
              <a:rPr lang="en-GB" sz="2600" dirty="0">
                <a:cs typeface="Arial" panose="020B0604020202020204" pitchFamily="34" charset="0"/>
              </a:rPr>
              <a:t>i.e. delivering value to its beneficiaries.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FB4F14"/>
                </a:solidFill>
                <a:cs typeface="Arial" panose="020B0604020202020204" pitchFamily="34" charset="0"/>
              </a:rPr>
              <a:t>Unpacking this definition</a:t>
            </a:r>
          </a:p>
          <a:p>
            <a:r>
              <a:rPr lang="en-GB" sz="1950" dirty="0">
                <a:cs typeface="Arial" panose="020B0604020202020204" pitchFamily="34" charset="0"/>
              </a:rPr>
              <a:t>People – Roles/duties (and separation of duties) </a:t>
            </a:r>
          </a:p>
          <a:p>
            <a:r>
              <a:rPr lang="en-GB" sz="1950" dirty="0">
                <a:cs typeface="Arial" panose="020B0604020202020204" pitchFamily="34" charset="0"/>
              </a:rPr>
              <a:t>Policies – core principles (e.g. checks and balances, moral principles)</a:t>
            </a:r>
          </a:p>
          <a:p>
            <a:r>
              <a:rPr lang="en-GB" sz="1950" dirty="0">
                <a:cs typeface="Arial" panose="020B0604020202020204" pitchFamily="34" charset="0"/>
              </a:rPr>
              <a:t>Processes – Ways of doing things ( legal obligations and how you do business)</a:t>
            </a:r>
          </a:p>
          <a:p>
            <a:r>
              <a:rPr lang="en-GB" sz="1950" dirty="0">
                <a:cs typeface="Arial" panose="020B0604020202020204" pitchFamily="34" charset="0"/>
              </a:rPr>
              <a:t>Proportionality – Scaled to the size of your charity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8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4951462" cy="99417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1E1656"/>
                </a:solidFill>
              </a:rPr>
              <a:t>Why does governance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85" y="1995686"/>
            <a:ext cx="4392722" cy="185819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B4F14"/>
                </a:solidFill>
                <a:cs typeface="Arial" panose="020B0604020202020204" pitchFamily="34" charset="0"/>
              </a:rPr>
              <a:t>Why does it matter?</a:t>
            </a:r>
          </a:p>
          <a:p>
            <a:pPr lvl="1"/>
            <a:r>
              <a:rPr lang="en-GB" sz="2400" dirty="0">
                <a:cs typeface="Arial" panose="020B0604020202020204" pitchFamily="34" charset="0"/>
              </a:rPr>
              <a:t>Hint – Could you live/operate without it?</a:t>
            </a:r>
          </a:p>
        </p:txBody>
      </p:sp>
      <p:pic>
        <p:nvPicPr>
          <p:cNvPr id="5" name="Picture 4" descr="Women Sitting Beside White Wooden Table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40" y="0"/>
            <a:ext cx="3433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3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Why governance matters </a:t>
            </a:r>
            <a:br>
              <a:rPr lang="en-GB" sz="2100" dirty="0"/>
            </a:br>
            <a:endParaRPr lang="en-GB" sz="2100" b="1" dirty="0">
              <a:solidFill>
                <a:srgbClr val="788AB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B4F14"/>
                </a:solidFill>
              </a:rPr>
              <a:t>Obligations</a:t>
            </a:r>
          </a:p>
          <a:p>
            <a:pPr lvl="1"/>
            <a:r>
              <a:rPr lang="en-GB" dirty="0"/>
              <a:t>Natural/Moral/ethical obligation – You are doing what you are supposed to be doing</a:t>
            </a:r>
          </a:p>
          <a:p>
            <a:pPr lvl="1"/>
            <a:r>
              <a:rPr lang="en-GB" dirty="0"/>
              <a:t>Civil/Legal obligation – Demonstration that your charity fulfils its obligations to donors and beneficiaries – as required by law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B4F14"/>
                </a:solidFill>
              </a:rPr>
              <a:t>Funding</a:t>
            </a:r>
          </a:p>
          <a:p>
            <a:pPr lvl="1"/>
            <a:r>
              <a:rPr lang="en-GB" dirty="0"/>
              <a:t>Assurance/Validation for funders/donors</a:t>
            </a:r>
          </a:p>
          <a:p>
            <a:pPr lvl="1"/>
            <a:r>
              <a:rPr lang="en-GB" dirty="0"/>
              <a:t>Quality of governance = reflection of ‘quality of management’ of funds and purpose – What I call “ </a:t>
            </a:r>
            <a:r>
              <a:rPr lang="en-GB" dirty="0" err="1"/>
              <a:t>Investability</a:t>
            </a:r>
            <a:r>
              <a:rPr lang="en-GB" dirty="0"/>
              <a:t>”…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2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8804"/>
            <a:ext cx="8229600" cy="994172"/>
          </a:xfrm>
        </p:spPr>
        <p:txBody>
          <a:bodyPr>
            <a:noAutofit/>
          </a:bodyPr>
          <a:lstStyle/>
          <a:p>
            <a:r>
              <a:rPr lang="en-GB" sz="4000" dirty="0"/>
              <a:t>Governance as a funding ‘hot topic’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91264" cy="37045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>
                <a:solidFill>
                  <a:srgbClr val="FB4F14"/>
                </a:solidFill>
                <a:cs typeface="Arial" panose="020B0604020202020204" pitchFamily="34" charset="0"/>
              </a:rPr>
              <a:t>Stephen’s financial ‘crystal ball’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The “£’s pond” is shrinking and there are more fish in it! </a:t>
            </a: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The ‘irrational’ will be rationalised or, eliminated</a:t>
            </a: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Major funding landscape might be changing– from grants to social enterprise ( from ‘pay off’ towards ‘pay back’)</a:t>
            </a: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State centralisation Vs potential ambivalence towards 3</a:t>
            </a:r>
            <a:r>
              <a:rPr lang="en-GB" sz="3600" baseline="30000" dirty="0">
                <a:cs typeface="Arial" panose="020B0604020202020204" pitchFamily="34" charset="0"/>
              </a:rPr>
              <a:t>rd</a:t>
            </a:r>
            <a:r>
              <a:rPr lang="en-GB" sz="3600" dirty="0">
                <a:cs typeface="Arial" panose="020B0604020202020204" pitchFamily="34" charset="0"/>
              </a:rPr>
              <a:t> sector - greater surveillance from state ( e.g. procurement rules) of 3</a:t>
            </a:r>
            <a:r>
              <a:rPr lang="en-GB" sz="3600" baseline="30000" dirty="0">
                <a:cs typeface="Arial" panose="020B0604020202020204" pitchFamily="34" charset="0"/>
              </a:rPr>
              <a:t>rd</a:t>
            </a:r>
            <a:r>
              <a:rPr lang="en-GB" sz="3600" dirty="0">
                <a:cs typeface="Arial" panose="020B0604020202020204" pitchFamily="34" charset="0"/>
              </a:rPr>
              <a:t> sector engagement </a:t>
            </a: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Altruism/philanthropy won’t die – It will change and become more conditional</a:t>
            </a:r>
          </a:p>
          <a:p>
            <a:pPr lvl="1">
              <a:spcAft>
                <a:spcPts val="600"/>
              </a:spcAft>
            </a:pPr>
            <a:r>
              <a:rPr lang="en-GB" sz="3600" dirty="0">
                <a:cs typeface="Arial" panose="020B0604020202020204" pitchFamily="34" charset="0"/>
              </a:rPr>
              <a:t>Changing/increasing demand will require greater agility in terms of getting funding – proactive and reactive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2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F3695067CD94095CE01250743C30C" ma:contentTypeVersion="18" ma:contentTypeDescription="Create a new document." ma:contentTypeScope="" ma:versionID="8b49292f297aef21d636108f258f8da7">
  <xsd:schema xmlns:xsd="http://www.w3.org/2001/XMLSchema" xmlns:xs="http://www.w3.org/2001/XMLSchema" xmlns:p="http://schemas.microsoft.com/office/2006/metadata/properties" xmlns:ns3="62a2c79e-a83c-4373-9bab-7ae535af4e5d" xmlns:ns4="5c22a452-eeac-42cd-990e-1a6842bdec95" targetNamespace="http://schemas.microsoft.com/office/2006/metadata/properties" ma:root="true" ma:fieldsID="8a58b1ca9672e6b84731b08d19cecbae" ns3:_="" ns4:_="">
    <xsd:import namespace="62a2c79e-a83c-4373-9bab-7ae535af4e5d"/>
    <xsd:import namespace="5c22a452-eeac-42cd-990e-1a6842bde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2c79e-a83c-4373-9bab-7ae535af4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2a452-eeac-42cd-990e-1a6842bde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a2c79e-a83c-4373-9bab-7ae535af4e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2E40F-C778-4609-8177-221BDB258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2c79e-a83c-4373-9bab-7ae535af4e5d"/>
    <ds:schemaRef ds:uri="5c22a452-eeac-42cd-990e-1a6842bde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CF775-0A11-45BD-A0BC-9935F58C0342}">
  <ds:schemaRefs>
    <ds:schemaRef ds:uri="62a2c79e-a83c-4373-9bab-7ae535af4e5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c22a452-eeac-42cd-990e-1a6842bdec9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AEF5DEB-961E-4B3E-A32E-D124010D14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1842</Words>
  <Application>Microsoft Office PowerPoint</Application>
  <PresentationFormat>On-screen Show (16:9)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Red Hat Display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Setting the scene  What I am going to cover today</vt:lpstr>
      <vt:lpstr>What is Governance?</vt:lpstr>
      <vt:lpstr>Working definition of governance</vt:lpstr>
      <vt:lpstr>Why does governance matter?</vt:lpstr>
      <vt:lpstr>Why governance matters  </vt:lpstr>
      <vt:lpstr>Governance as a funding ‘hot topic’</vt:lpstr>
      <vt:lpstr>Governance model for charities  Look for all five PLUS focus</vt:lpstr>
      <vt:lpstr>Creating good governance in your charity</vt:lpstr>
      <vt:lpstr>Board composition </vt:lpstr>
      <vt:lpstr>Board meetings</vt:lpstr>
      <vt:lpstr>Processes </vt:lpstr>
      <vt:lpstr>People</vt:lpstr>
      <vt:lpstr>Power </vt:lpstr>
      <vt:lpstr>Summary - What good looks like </vt:lpstr>
      <vt:lpstr>The wrap up - checklist</vt:lpstr>
      <vt:lpstr>Some useful links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Laura Cadd</cp:lastModifiedBy>
  <cp:revision>22</cp:revision>
  <dcterms:created xsi:type="dcterms:W3CDTF">2022-12-13T11:07:56Z</dcterms:created>
  <dcterms:modified xsi:type="dcterms:W3CDTF">2024-02-07T13:04:38Z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0x01010018FF3695067CD94095CE01250743C30C</vt:lpwstr>
  </property>
</Properties>
</file>