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  <p:sldMasterId id="2147483659" r:id="rId5"/>
  </p:sldMasterIdLst>
  <p:notesMasterIdLst>
    <p:notesMasterId r:id="rId26"/>
  </p:notesMasterIdLst>
  <p:handoutMasterIdLst>
    <p:handoutMasterId r:id="rId27"/>
  </p:handoutMasterIdLst>
  <p:sldIdLst>
    <p:sldId id="11564" r:id="rId6"/>
    <p:sldId id="533" r:id="rId7"/>
    <p:sldId id="296" r:id="rId8"/>
    <p:sldId id="276" r:id="rId9"/>
    <p:sldId id="11566" r:id="rId10"/>
    <p:sldId id="11567" r:id="rId11"/>
    <p:sldId id="11568" r:id="rId12"/>
    <p:sldId id="11569" r:id="rId13"/>
    <p:sldId id="11570" r:id="rId14"/>
    <p:sldId id="282" r:id="rId15"/>
    <p:sldId id="283" r:id="rId16"/>
    <p:sldId id="284" r:id="rId17"/>
    <p:sldId id="285" r:id="rId18"/>
    <p:sldId id="286" r:id="rId19"/>
    <p:sldId id="287" r:id="rId20"/>
    <p:sldId id="288" r:id="rId21"/>
    <p:sldId id="257" r:id="rId22"/>
    <p:sldId id="11572" r:id="rId23"/>
    <p:sldId id="295" r:id="rId24"/>
    <p:sldId id="534" r:id="rId25"/>
  </p:sldIdLst>
  <p:sldSz cx="9144000" cy="5143500" type="screen16x9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B4F14"/>
    <a:srgbClr val="00B0CA"/>
    <a:srgbClr val="4D4F53"/>
    <a:srgbClr val="1E165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>
    <p:restoredLeft sz="15515" autoAdjust="0"/>
    <p:restoredTop sz="94660"/>
  </p:normalViewPr>
  <p:slideViewPr>
    <p:cSldViewPr>
      <p:cViewPr varScale="1">
        <p:scale>
          <a:sx n="79" d="100"/>
          <a:sy n="79" d="100"/>
        </p:scale>
        <p:origin x="924" y="52"/>
      </p:cViewPr>
      <p:guideLst>
        <p:guide orient="horz" pos="162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notesViewPr>
    <p:cSldViewPr>
      <p:cViewPr varScale="1">
        <p:scale>
          <a:sx n="88" d="100"/>
          <a:sy n="88" d="100"/>
        </p:scale>
        <p:origin x="-3870" y="-108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openxmlformats.org/officeDocument/2006/relationships/notesMaster" Target="notesMasters/notesMaster1.xml"/><Relationship Id="rId3" Type="http://schemas.openxmlformats.org/officeDocument/2006/relationships/customXml" Target="../customXml/item3.xml"/><Relationship Id="rId21" Type="http://schemas.openxmlformats.org/officeDocument/2006/relationships/slide" Target="slides/slide16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slide" Target="slides/slide20.xml"/><Relationship Id="rId2" Type="http://schemas.openxmlformats.org/officeDocument/2006/relationships/customXml" Target="../customXml/item2.xml"/><Relationship Id="rId16" Type="http://schemas.openxmlformats.org/officeDocument/2006/relationships/slide" Target="slides/slide11.xml"/><Relationship Id="rId20" Type="http://schemas.openxmlformats.org/officeDocument/2006/relationships/slide" Target="slides/slide15.xml"/><Relationship Id="rId29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slide" Target="slides/slide19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10.xml"/><Relationship Id="rId23" Type="http://schemas.openxmlformats.org/officeDocument/2006/relationships/slide" Target="slides/slide18.xml"/><Relationship Id="rId28" Type="http://schemas.openxmlformats.org/officeDocument/2006/relationships/presProps" Target="presProps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31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slide" Target="slides/slide17.xml"/><Relationship Id="rId27" Type="http://schemas.openxmlformats.org/officeDocument/2006/relationships/handoutMaster" Target="handoutMasters/handoutMaster1.xml"/><Relationship Id="rId30" Type="http://schemas.openxmlformats.org/officeDocument/2006/relationships/theme" Target="theme/theme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C05A964B-AD6E-4999-8157-3E33A13B5560}" type="doc">
      <dgm:prSet loTypeId="urn:microsoft.com/office/officeart/2005/8/layout/radial6" loCatId="cycle" qsTypeId="urn:microsoft.com/office/officeart/2005/8/quickstyle/simple4" qsCatId="simple" csTypeId="urn:microsoft.com/office/officeart/2005/8/colors/accent1_2" csCatId="accent1" phldr="1"/>
      <dgm:spPr/>
      <dgm:t>
        <a:bodyPr/>
        <a:lstStyle/>
        <a:p>
          <a:endParaRPr lang="en-GB"/>
        </a:p>
      </dgm:t>
    </dgm:pt>
    <dgm:pt modelId="{7D53468F-F31F-4B69-8D43-005E628B50A3}">
      <dgm:prSet phldrT="[Text]"/>
      <dgm:spPr/>
      <dgm:t>
        <a:bodyPr/>
        <a:lstStyle/>
        <a:p>
          <a:r>
            <a:rPr lang="en-GB" dirty="0"/>
            <a:t>Leadership &amp; strategy</a:t>
          </a:r>
        </a:p>
      </dgm:t>
    </dgm:pt>
    <dgm:pt modelId="{F8E26D19-DFA9-4C21-A9B3-751DAF0783DD}" type="parTrans" cxnId="{C2DEE85D-07C6-4887-8ED0-22445F5B1F68}">
      <dgm:prSet/>
      <dgm:spPr/>
      <dgm:t>
        <a:bodyPr/>
        <a:lstStyle/>
        <a:p>
          <a:endParaRPr lang="en-GB"/>
        </a:p>
      </dgm:t>
    </dgm:pt>
    <dgm:pt modelId="{C96A2C8E-1F8F-478B-BBB6-91190D183186}" type="sibTrans" cxnId="{C2DEE85D-07C6-4887-8ED0-22445F5B1F68}">
      <dgm:prSet/>
      <dgm:spPr/>
      <dgm:t>
        <a:bodyPr/>
        <a:lstStyle/>
        <a:p>
          <a:endParaRPr lang="en-GB"/>
        </a:p>
      </dgm:t>
    </dgm:pt>
    <dgm:pt modelId="{EE50E0F4-1D2E-4442-A283-D57E4FF232F4}">
      <dgm:prSet phldrT="[Text]"/>
      <dgm:spPr/>
      <dgm:t>
        <a:bodyPr/>
        <a:lstStyle/>
        <a:p>
          <a:r>
            <a:rPr lang="en-GB" dirty="0"/>
            <a:t>Problem solving </a:t>
          </a:r>
        </a:p>
      </dgm:t>
    </dgm:pt>
    <dgm:pt modelId="{63D1748A-80D4-4818-9BF0-56199AF5296A}" type="parTrans" cxnId="{01970874-2456-4DB2-A5E6-2AE619C36BFC}">
      <dgm:prSet/>
      <dgm:spPr/>
      <dgm:t>
        <a:bodyPr/>
        <a:lstStyle/>
        <a:p>
          <a:endParaRPr lang="en-GB"/>
        </a:p>
      </dgm:t>
    </dgm:pt>
    <dgm:pt modelId="{5C459E3B-3BB6-43E6-9023-DB97C7000694}" type="sibTrans" cxnId="{01970874-2456-4DB2-A5E6-2AE619C36BFC}">
      <dgm:prSet/>
      <dgm:spPr/>
      <dgm:t>
        <a:bodyPr/>
        <a:lstStyle/>
        <a:p>
          <a:endParaRPr lang="en-GB"/>
        </a:p>
      </dgm:t>
    </dgm:pt>
    <dgm:pt modelId="{AE3797C6-B242-431D-8FB1-78151CCAC0EF}">
      <dgm:prSet phldrT="[Text]"/>
      <dgm:spPr/>
      <dgm:t>
        <a:bodyPr/>
        <a:lstStyle/>
        <a:p>
          <a:r>
            <a:rPr lang="en-GB" dirty="0"/>
            <a:t>Transparency</a:t>
          </a:r>
        </a:p>
      </dgm:t>
    </dgm:pt>
    <dgm:pt modelId="{3099E39C-A9DB-4486-9C3A-076949807C3E}" type="parTrans" cxnId="{125115C1-22D4-45C4-9A1C-99AB4C1BCEA7}">
      <dgm:prSet/>
      <dgm:spPr/>
      <dgm:t>
        <a:bodyPr/>
        <a:lstStyle/>
        <a:p>
          <a:endParaRPr lang="en-GB"/>
        </a:p>
      </dgm:t>
    </dgm:pt>
    <dgm:pt modelId="{B3053A8F-8BA5-4361-8BE7-D595F2F98E12}" type="sibTrans" cxnId="{125115C1-22D4-45C4-9A1C-99AB4C1BCEA7}">
      <dgm:prSet/>
      <dgm:spPr/>
      <dgm:t>
        <a:bodyPr/>
        <a:lstStyle/>
        <a:p>
          <a:endParaRPr lang="en-GB"/>
        </a:p>
      </dgm:t>
    </dgm:pt>
    <dgm:pt modelId="{FE2158E1-D70A-4D38-951F-1A0E3504712E}">
      <dgm:prSet phldrT="[Text]"/>
      <dgm:spPr/>
      <dgm:t>
        <a:bodyPr/>
        <a:lstStyle/>
        <a:p>
          <a:r>
            <a:rPr lang="en-GB" dirty="0"/>
            <a:t>Challenge</a:t>
          </a:r>
        </a:p>
      </dgm:t>
    </dgm:pt>
    <dgm:pt modelId="{51B4DB46-0335-4C20-9FBC-F9E6187BF948}" type="parTrans" cxnId="{C09A4B8A-3814-45CF-AA49-28ED0571EB56}">
      <dgm:prSet/>
      <dgm:spPr/>
      <dgm:t>
        <a:bodyPr/>
        <a:lstStyle/>
        <a:p>
          <a:endParaRPr lang="en-GB"/>
        </a:p>
      </dgm:t>
    </dgm:pt>
    <dgm:pt modelId="{7E1346C5-C607-4DF9-BDA1-DDEFC9F4A4CC}" type="sibTrans" cxnId="{C09A4B8A-3814-45CF-AA49-28ED0571EB56}">
      <dgm:prSet/>
      <dgm:spPr/>
      <dgm:t>
        <a:bodyPr/>
        <a:lstStyle/>
        <a:p>
          <a:endParaRPr lang="en-GB"/>
        </a:p>
      </dgm:t>
    </dgm:pt>
    <dgm:pt modelId="{223FA35B-B106-4D4D-BD84-4640DBF6A321}">
      <dgm:prSet/>
      <dgm:spPr/>
      <dgm:t>
        <a:bodyPr/>
        <a:lstStyle/>
        <a:p>
          <a:r>
            <a:rPr lang="en-GB" dirty="0"/>
            <a:t>Accountability</a:t>
          </a:r>
        </a:p>
      </dgm:t>
    </dgm:pt>
    <dgm:pt modelId="{BD8E2B6F-FCF6-4BF3-98DE-701A3019C461}" type="parTrans" cxnId="{7EDF1A1E-2E7B-414E-8854-17CE898833EC}">
      <dgm:prSet/>
      <dgm:spPr/>
      <dgm:t>
        <a:bodyPr/>
        <a:lstStyle/>
        <a:p>
          <a:endParaRPr lang="en-GB"/>
        </a:p>
      </dgm:t>
    </dgm:pt>
    <dgm:pt modelId="{7FA3206C-4FE0-47BC-9FD3-0B1CCC6B6A3E}" type="sibTrans" cxnId="{7EDF1A1E-2E7B-414E-8854-17CE898833EC}">
      <dgm:prSet/>
      <dgm:spPr/>
      <dgm:t>
        <a:bodyPr/>
        <a:lstStyle/>
        <a:p>
          <a:endParaRPr lang="en-GB"/>
        </a:p>
      </dgm:t>
    </dgm:pt>
    <dgm:pt modelId="{BE618FA3-8BB7-4A06-B41D-50F7A75F9CEE}">
      <dgm:prSet phldrT="[Text]"/>
      <dgm:spPr/>
      <dgm:t>
        <a:bodyPr/>
        <a:lstStyle/>
        <a:p>
          <a:r>
            <a:rPr lang="en-GB" dirty="0"/>
            <a:t>Governance framework</a:t>
          </a:r>
        </a:p>
      </dgm:t>
    </dgm:pt>
    <dgm:pt modelId="{4A900F51-7E55-4D9D-AEDC-DCBA3A321772}" type="sibTrans" cxnId="{39E4F331-6D2F-4866-A5A3-06E5E6BB2D72}">
      <dgm:prSet/>
      <dgm:spPr/>
      <dgm:t>
        <a:bodyPr/>
        <a:lstStyle/>
        <a:p>
          <a:endParaRPr lang="en-GB"/>
        </a:p>
      </dgm:t>
    </dgm:pt>
    <dgm:pt modelId="{C0FE35C7-353D-406F-8907-53E74C1FB13E}" type="parTrans" cxnId="{39E4F331-6D2F-4866-A5A3-06E5E6BB2D72}">
      <dgm:prSet/>
      <dgm:spPr/>
      <dgm:t>
        <a:bodyPr/>
        <a:lstStyle/>
        <a:p>
          <a:endParaRPr lang="en-GB"/>
        </a:p>
      </dgm:t>
    </dgm:pt>
    <dgm:pt modelId="{F9AE57EB-0AD8-4429-8BD8-8F45198C6F0E}">
      <dgm:prSet/>
      <dgm:spPr/>
      <dgm:t>
        <a:bodyPr/>
        <a:lstStyle/>
        <a:p>
          <a:endParaRPr lang="en-US"/>
        </a:p>
      </dgm:t>
    </dgm:pt>
    <dgm:pt modelId="{79552A5D-FDD3-4FE4-82E3-ED2E19A7B0CF}" type="parTrans" cxnId="{CB99FA1B-E02A-4007-B172-84C684D751CB}">
      <dgm:prSet/>
      <dgm:spPr/>
      <dgm:t>
        <a:bodyPr/>
        <a:lstStyle/>
        <a:p>
          <a:endParaRPr lang="en-GB"/>
        </a:p>
      </dgm:t>
    </dgm:pt>
    <dgm:pt modelId="{97BAD00C-5C46-471F-92EA-D22707E22BCA}" type="sibTrans" cxnId="{CB99FA1B-E02A-4007-B172-84C684D751CB}">
      <dgm:prSet/>
      <dgm:spPr/>
      <dgm:t>
        <a:bodyPr/>
        <a:lstStyle/>
        <a:p>
          <a:endParaRPr lang="en-GB"/>
        </a:p>
      </dgm:t>
    </dgm:pt>
    <dgm:pt modelId="{EAD9731E-3190-4C8B-B3F1-4C5990B026B0}">
      <dgm:prSet/>
      <dgm:spPr/>
      <dgm:t>
        <a:bodyPr/>
        <a:lstStyle/>
        <a:p>
          <a:endParaRPr lang="en-GB"/>
        </a:p>
      </dgm:t>
    </dgm:pt>
    <dgm:pt modelId="{24873B78-03AC-4029-A70C-201D1DC75AF9}" type="parTrans" cxnId="{6527434B-EC5C-44F4-8E3D-283977894AA6}">
      <dgm:prSet/>
      <dgm:spPr/>
      <dgm:t>
        <a:bodyPr/>
        <a:lstStyle/>
        <a:p>
          <a:endParaRPr lang="en-GB"/>
        </a:p>
      </dgm:t>
    </dgm:pt>
    <dgm:pt modelId="{FC6ABC1E-9F38-42E5-99A0-1D185AA271F6}" type="sibTrans" cxnId="{6527434B-EC5C-44F4-8E3D-283977894AA6}">
      <dgm:prSet/>
      <dgm:spPr/>
      <dgm:t>
        <a:bodyPr/>
        <a:lstStyle/>
        <a:p>
          <a:endParaRPr lang="en-GB"/>
        </a:p>
      </dgm:t>
    </dgm:pt>
    <dgm:pt modelId="{2412B730-697E-47F3-8DE7-64A0EFDAD578}" type="pres">
      <dgm:prSet presAssocID="{C05A964B-AD6E-4999-8157-3E33A13B5560}" presName="Name0" presStyleCnt="0">
        <dgm:presLayoutVars>
          <dgm:chMax val="1"/>
          <dgm:dir/>
          <dgm:animLvl val="ctr"/>
          <dgm:resizeHandles val="exact"/>
        </dgm:presLayoutVars>
      </dgm:prSet>
      <dgm:spPr/>
    </dgm:pt>
    <dgm:pt modelId="{40727A00-536A-4A2B-A60C-25E48BB2A3BC}" type="pres">
      <dgm:prSet presAssocID="{BE618FA3-8BB7-4A06-B41D-50F7A75F9CEE}" presName="centerShape" presStyleLbl="node0" presStyleIdx="0" presStyleCnt="1"/>
      <dgm:spPr/>
    </dgm:pt>
    <dgm:pt modelId="{192281B0-8397-4911-9052-08DDBA208A1B}" type="pres">
      <dgm:prSet presAssocID="{7D53468F-F31F-4B69-8D43-005E628B50A3}" presName="node" presStyleLbl="node1" presStyleIdx="0" presStyleCnt="5">
        <dgm:presLayoutVars>
          <dgm:bulletEnabled val="1"/>
        </dgm:presLayoutVars>
      </dgm:prSet>
      <dgm:spPr/>
    </dgm:pt>
    <dgm:pt modelId="{DADDA6EB-05F2-4748-BD35-475122FCAA79}" type="pres">
      <dgm:prSet presAssocID="{7D53468F-F31F-4B69-8D43-005E628B50A3}" presName="dummy" presStyleCnt="0"/>
      <dgm:spPr/>
    </dgm:pt>
    <dgm:pt modelId="{2B3FA762-465C-4E3D-83A7-2F3525BF3B81}" type="pres">
      <dgm:prSet presAssocID="{C96A2C8E-1F8F-478B-BBB6-91190D183186}" presName="sibTrans" presStyleLbl="sibTrans2D1" presStyleIdx="0" presStyleCnt="5"/>
      <dgm:spPr/>
    </dgm:pt>
    <dgm:pt modelId="{0A79401A-D270-4BE4-85ED-631E1967BF0E}" type="pres">
      <dgm:prSet presAssocID="{EE50E0F4-1D2E-4442-A283-D57E4FF232F4}" presName="node" presStyleLbl="node1" presStyleIdx="1" presStyleCnt="5">
        <dgm:presLayoutVars>
          <dgm:bulletEnabled val="1"/>
        </dgm:presLayoutVars>
      </dgm:prSet>
      <dgm:spPr/>
    </dgm:pt>
    <dgm:pt modelId="{21BF8286-61E2-49D8-AE22-8B886A9ECD57}" type="pres">
      <dgm:prSet presAssocID="{EE50E0F4-1D2E-4442-A283-D57E4FF232F4}" presName="dummy" presStyleCnt="0"/>
      <dgm:spPr/>
    </dgm:pt>
    <dgm:pt modelId="{4183973C-E569-4565-A1BF-7530137EF494}" type="pres">
      <dgm:prSet presAssocID="{5C459E3B-3BB6-43E6-9023-DB97C7000694}" presName="sibTrans" presStyleLbl="sibTrans2D1" presStyleIdx="1" presStyleCnt="5"/>
      <dgm:spPr/>
    </dgm:pt>
    <dgm:pt modelId="{FF47DB9B-D20B-4AB1-8DD8-AF2C0C14679D}" type="pres">
      <dgm:prSet presAssocID="{AE3797C6-B242-431D-8FB1-78151CCAC0EF}" presName="node" presStyleLbl="node1" presStyleIdx="2" presStyleCnt="5">
        <dgm:presLayoutVars>
          <dgm:bulletEnabled val="1"/>
        </dgm:presLayoutVars>
      </dgm:prSet>
      <dgm:spPr/>
    </dgm:pt>
    <dgm:pt modelId="{D178F853-163B-4C0E-9583-8E3503F3DF9E}" type="pres">
      <dgm:prSet presAssocID="{AE3797C6-B242-431D-8FB1-78151CCAC0EF}" presName="dummy" presStyleCnt="0"/>
      <dgm:spPr/>
    </dgm:pt>
    <dgm:pt modelId="{7BC78E37-54D5-4D9F-990C-CDDA03C577E4}" type="pres">
      <dgm:prSet presAssocID="{B3053A8F-8BA5-4361-8BE7-D595F2F98E12}" presName="sibTrans" presStyleLbl="sibTrans2D1" presStyleIdx="2" presStyleCnt="5"/>
      <dgm:spPr/>
    </dgm:pt>
    <dgm:pt modelId="{4420E371-97F8-4C71-B81F-F9FB9F5085AE}" type="pres">
      <dgm:prSet presAssocID="{FE2158E1-D70A-4D38-951F-1A0E3504712E}" presName="node" presStyleLbl="node1" presStyleIdx="3" presStyleCnt="5">
        <dgm:presLayoutVars>
          <dgm:bulletEnabled val="1"/>
        </dgm:presLayoutVars>
      </dgm:prSet>
      <dgm:spPr/>
    </dgm:pt>
    <dgm:pt modelId="{163EBEDC-D36A-42F6-9C97-A77BACDE1E98}" type="pres">
      <dgm:prSet presAssocID="{FE2158E1-D70A-4D38-951F-1A0E3504712E}" presName="dummy" presStyleCnt="0"/>
      <dgm:spPr/>
    </dgm:pt>
    <dgm:pt modelId="{156B0091-A061-4C56-BB9A-28CEB1D19AC5}" type="pres">
      <dgm:prSet presAssocID="{7E1346C5-C607-4DF9-BDA1-DDEFC9F4A4CC}" presName="sibTrans" presStyleLbl="sibTrans2D1" presStyleIdx="3" presStyleCnt="5"/>
      <dgm:spPr/>
    </dgm:pt>
    <dgm:pt modelId="{93035675-C0BC-46F8-A90F-26863219D7F5}" type="pres">
      <dgm:prSet presAssocID="{223FA35B-B106-4D4D-BD84-4640DBF6A321}" presName="node" presStyleLbl="node1" presStyleIdx="4" presStyleCnt="5" custRadScaleRad="99938" custRadScaleInc="-3747">
        <dgm:presLayoutVars>
          <dgm:bulletEnabled val="1"/>
        </dgm:presLayoutVars>
      </dgm:prSet>
      <dgm:spPr/>
    </dgm:pt>
    <dgm:pt modelId="{30946576-F1BF-4B4D-8D9D-4F792C0CB044}" type="pres">
      <dgm:prSet presAssocID="{223FA35B-B106-4D4D-BD84-4640DBF6A321}" presName="dummy" presStyleCnt="0"/>
      <dgm:spPr/>
    </dgm:pt>
    <dgm:pt modelId="{0819056B-CBAE-4A8A-B1A1-4C60DC0C9E27}" type="pres">
      <dgm:prSet presAssocID="{7FA3206C-4FE0-47BC-9FD3-0B1CCC6B6A3E}" presName="sibTrans" presStyleLbl="sibTrans2D1" presStyleIdx="4" presStyleCnt="5"/>
      <dgm:spPr/>
    </dgm:pt>
  </dgm:ptLst>
  <dgm:cxnLst>
    <dgm:cxn modelId="{3EF1F606-6E69-4CA3-A81C-772F75EDC1AA}" type="presOf" srcId="{5C459E3B-3BB6-43E6-9023-DB97C7000694}" destId="{4183973C-E569-4565-A1BF-7530137EF494}" srcOrd="0" destOrd="0" presId="urn:microsoft.com/office/officeart/2005/8/layout/radial6"/>
    <dgm:cxn modelId="{4310DD0B-5CA0-49CE-A374-F011F488CF32}" type="presOf" srcId="{AE3797C6-B242-431D-8FB1-78151CCAC0EF}" destId="{FF47DB9B-D20B-4AB1-8DD8-AF2C0C14679D}" srcOrd="0" destOrd="0" presId="urn:microsoft.com/office/officeart/2005/8/layout/radial6"/>
    <dgm:cxn modelId="{D212FD0F-8EAB-4078-A9A2-048394D1C6C2}" type="presOf" srcId="{BE618FA3-8BB7-4A06-B41D-50F7A75F9CEE}" destId="{40727A00-536A-4A2B-A60C-25E48BB2A3BC}" srcOrd="0" destOrd="0" presId="urn:microsoft.com/office/officeart/2005/8/layout/radial6"/>
    <dgm:cxn modelId="{CB99FA1B-E02A-4007-B172-84C684D751CB}" srcId="{C05A964B-AD6E-4999-8157-3E33A13B5560}" destId="{F9AE57EB-0AD8-4429-8BD8-8F45198C6F0E}" srcOrd="1" destOrd="0" parTransId="{79552A5D-FDD3-4FE4-82E3-ED2E19A7B0CF}" sibTransId="{97BAD00C-5C46-471F-92EA-D22707E22BCA}"/>
    <dgm:cxn modelId="{7EDF1A1E-2E7B-414E-8854-17CE898833EC}" srcId="{BE618FA3-8BB7-4A06-B41D-50F7A75F9CEE}" destId="{223FA35B-B106-4D4D-BD84-4640DBF6A321}" srcOrd="4" destOrd="0" parTransId="{BD8E2B6F-FCF6-4BF3-98DE-701A3019C461}" sibTransId="{7FA3206C-4FE0-47BC-9FD3-0B1CCC6B6A3E}"/>
    <dgm:cxn modelId="{9CE38630-DFB5-43D3-8FD9-6C30BF1E10A0}" type="presOf" srcId="{B3053A8F-8BA5-4361-8BE7-D595F2F98E12}" destId="{7BC78E37-54D5-4D9F-990C-CDDA03C577E4}" srcOrd="0" destOrd="0" presId="urn:microsoft.com/office/officeart/2005/8/layout/radial6"/>
    <dgm:cxn modelId="{8CB3CF31-152B-40E9-8D10-078D6054F835}" type="presOf" srcId="{C05A964B-AD6E-4999-8157-3E33A13B5560}" destId="{2412B730-697E-47F3-8DE7-64A0EFDAD578}" srcOrd="0" destOrd="0" presId="urn:microsoft.com/office/officeart/2005/8/layout/radial6"/>
    <dgm:cxn modelId="{39E4F331-6D2F-4866-A5A3-06E5E6BB2D72}" srcId="{C05A964B-AD6E-4999-8157-3E33A13B5560}" destId="{BE618FA3-8BB7-4A06-B41D-50F7A75F9CEE}" srcOrd="0" destOrd="0" parTransId="{C0FE35C7-353D-406F-8907-53E74C1FB13E}" sibTransId="{4A900F51-7E55-4D9D-AEDC-DCBA3A321772}"/>
    <dgm:cxn modelId="{C2DEE85D-07C6-4887-8ED0-22445F5B1F68}" srcId="{BE618FA3-8BB7-4A06-B41D-50F7A75F9CEE}" destId="{7D53468F-F31F-4B69-8D43-005E628B50A3}" srcOrd="0" destOrd="0" parTransId="{F8E26D19-DFA9-4C21-A9B3-751DAF0783DD}" sibTransId="{C96A2C8E-1F8F-478B-BBB6-91190D183186}"/>
    <dgm:cxn modelId="{6527434B-EC5C-44F4-8E3D-283977894AA6}" srcId="{C05A964B-AD6E-4999-8157-3E33A13B5560}" destId="{EAD9731E-3190-4C8B-B3F1-4C5990B026B0}" srcOrd="2" destOrd="0" parTransId="{24873B78-03AC-4029-A70C-201D1DC75AF9}" sibTransId="{FC6ABC1E-9F38-42E5-99A0-1D185AA271F6}"/>
    <dgm:cxn modelId="{677A0C6C-6091-4C99-8BFC-9E3764D16769}" type="presOf" srcId="{C96A2C8E-1F8F-478B-BBB6-91190D183186}" destId="{2B3FA762-465C-4E3D-83A7-2F3525BF3B81}" srcOrd="0" destOrd="0" presId="urn:microsoft.com/office/officeart/2005/8/layout/radial6"/>
    <dgm:cxn modelId="{F5A7456C-72D0-40ED-9D60-B4583A83363B}" type="presOf" srcId="{223FA35B-B106-4D4D-BD84-4640DBF6A321}" destId="{93035675-C0BC-46F8-A90F-26863219D7F5}" srcOrd="0" destOrd="0" presId="urn:microsoft.com/office/officeart/2005/8/layout/radial6"/>
    <dgm:cxn modelId="{01970874-2456-4DB2-A5E6-2AE619C36BFC}" srcId="{BE618FA3-8BB7-4A06-B41D-50F7A75F9CEE}" destId="{EE50E0F4-1D2E-4442-A283-D57E4FF232F4}" srcOrd="1" destOrd="0" parTransId="{63D1748A-80D4-4818-9BF0-56199AF5296A}" sibTransId="{5C459E3B-3BB6-43E6-9023-DB97C7000694}"/>
    <dgm:cxn modelId="{ADE6F774-D014-47CA-A860-6F23AC185853}" type="presOf" srcId="{FE2158E1-D70A-4D38-951F-1A0E3504712E}" destId="{4420E371-97F8-4C71-B81F-F9FB9F5085AE}" srcOrd="0" destOrd="0" presId="urn:microsoft.com/office/officeart/2005/8/layout/radial6"/>
    <dgm:cxn modelId="{37080282-8FE4-43D1-83DC-AAD3187B5556}" type="presOf" srcId="{7E1346C5-C607-4DF9-BDA1-DDEFC9F4A4CC}" destId="{156B0091-A061-4C56-BB9A-28CEB1D19AC5}" srcOrd="0" destOrd="0" presId="urn:microsoft.com/office/officeart/2005/8/layout/radial6"/>
    <dgm:cxn modelId="{C09A4B8A-3814-45CF-AA49-28ED0571EB56}" srcId="{BE618FA3-8BB7-4A06-B41D-50F7A75F9CEE}" destId="{FE2158E1-D70A-4D38-951F-1A0E3504712E}" srcOrd="3" destOrd="0" parTransId="{51B4DB46-0335-4C20-9FBC-F9E6187BF948}" sibTransId="{7E1346C5-C607-4DF9-BDA1-DDEFC9F4A4CC}"/>
    <dgm:cxn modelId="{B5C3B78B-73E8-4B51-BDC5-87FB4422B4A9}" type="presOf" srcId="{7D53468F-F31F-4B69-8D43-005E628B50A3}" destId="{192281B0-8397-4911-9052-08DDBA208A1B}" srcOrd="0" destOrd="0" presId="urn:microsoft.com/office/officeart/2005/8/layout/radial6"/>
    <dgm:cxn modelId="{B8578B93-CD26-4313-8AE1-F6CC87F9F36A}" type="presOf" srcId="{EE50E0F4-1D2E-4442-A283-D57E4FF232F4}" destId="{0A79401A-D270-4BE4-85ED-631E1967BF0E}" srcOrd="0" destOrd="0" presId="urn:microsoft.com/office/officeart/2005/8/layout/radial6"/>
    <dgm:cxn modelId="{9EFA6F96-C49C-4C5A-AB91-93F411B2CB58}" type="presOf" srcId="{7FA3206C-4FE0-47BC-9FD3-0B1CCC6B6A3E}" destId="{0819056B-CBAE-4A8A-B1A1-4C60DC0C9E27}" srcOrd="0" destOrd="0" presId="urn:microsoft.com/office/officeart/2005/8/layout/radial6"/>
    <dgm:cxn modelId="{125115C1-22D4-45C4-9A1C-99AB4C1BCEA7}" srcId="{BE618FA3-8BB7-4A06-B41D-50F7A75F9CEE}" destId="{AE3797C6-B242-431D-8FB1-78151CCAC0EF}" srcOrd="2" destOrd="0" parTransId="{3099E39C-A9DB-4486-9C3A-076949807C3E}" sibTransId="{B3053A8F-8BA5-4361-8BE7-D595F2F98E12}"/>
    <dgm:cxn modelId="{CF16F57E-AC53-4497-81C5-B54449C72B58}" type="presParOf" srcId="{2412B730-697E-47F3-8DE7-64A0EFDAD578}" destId="{40727A00-536A-4A2B-A60C-25E48BB2A3BC}" srcOrd="0" destOrd="0" presId="urn:microsoft.com/office/officeart/2005/8/layout/radial6"/>
    <dgm:cxn modelId="{A6DA9341-3BB8-4186-B17F-732858FB23CD}" type="presParOf" srcId="{2412B730-697E-47F3-8DE7-64A0EFDAD578}" destId="{192281B0-8397-4911-9052-08DDBA208A1B}" srcOrd="1" destOrd="0" presId="urn:microsoft.com/office/officeart/2005/8/layout/radial6"/>
    <dgm:cxn modelId="{896D04DE-73E0-4604-B694-2C1BE65DC852}" type="presParOf" srcId="{2412B730-697E-47F3-8DE7-64A0EFDAD578}" destId="{DADDA6EB-05F2-4748-BD35-475122FCAA79}" srcOrd="2" destOrd="0" presId="urn:microsoft.com/office/officeart/2005/8/layout/radial6"/>
    <dgm:cxn modelId="{4589BB0B-62ED-403E-A1AE-A3E750AE04ED}" type="presParOf" srcId="{2412B730-697E-47F3-8DE7-64A0EFDAD578}" destId="{2B3FA762-465C-4E3D-83A7-2F3525BF3B81}" srcOrd="3" destOrd="0" presId="urn:microsoft.com/office/officeart/2005/8/layout/radial6"/>
    <dgm:cxn modelId="{31FEBD4F-BC2C-4CB6-8C0E-73144BF8C610}" type="presParOf" srcId="{2412B730-697E-47F3-8DE7-64A0EFDAD578}" destId="{0A79401A-D270-4BE4-85ED-631E1967BF0E}" srcOrd="4" destOrd="0" presId="urn:microsoft.com/office/officeart/2005/8/layout/radial6"/>
    <dgm:cxn modelId="{F364D0D0-0E10-4E75-A6B5-3475BDF59DFB}" type="presParOf" srcId="{2412B730-697E-47F3-8DE7-64A0EFDAD578}" destId="{21BF8286-61E2-49D8-AE22-8B886A9ECD57}" srcOrd="5" destOrd="0" presId="urn:microsoft.com/office/officeart/2005/8/layout/radial6"/>
    <dgm:cxn modelId="{F2964054-ECEF-43D3-BFB3-57A8949AB74C}" type="presParOf" srcId="{2412B730-697E-47F3-8DE7-64A0EFDAD578}" destId="{4183973C-E569-4565-A1BF-7530137EF494}" srcOrd="6" destOrd="0" presId="urn:microsoft.com/office/officeart/2005/8/layout/radial6"/>
    <dgm:cxn modelId="{DFD9B3D5-3E65-44EA-A72E-72E2855F09CD}" type="presParOf" srcId="{2412B730-697E-47F3-8DE7-64A0EFDAD578}" destId="{FF47DB9B-D20B-4AB1-8DD8-AF2C0C14679D}" srcOrd="7" destOrd="0" presId="urn:microsoft.com/office/officeart/2005/8/layout/radial6"/>
    <dgm:cxn modelId="{D0E5C658-0DE2-4D7D-973D-6C4ADD4631FE}" type="presParOf" srcId="{2412B730-697E-47F3-8DE7-64A0EFDAD578}" destId="{D178F853-163B-4C0E-9583-8E3503F3DF9E}" srcOrd="8" destOrd="0" presId="urn:microsoft.com/office/officeart/2005/8/layout/radial6"/>
    <dgm:cxn modelId="{C0FB6146-A892-4C3A-B392-D5738DA0DBF5}" type="presParOf" srcId="{2412B730-697E-47F3-8DE7-64A0EFDAD578}" destId="{7BC78E37-54D5-4D9F-990C-CDDA03C577E4}" srcOrd="9" destOrd="0" presId="urn:microsoft.com/office/officeart/2005/8/layout/radial6"/>
    <dgm:cxn modelId="{D28EA3AD-0985-4571-9027-8FC26EF95ECA}" type="presParOf" srcId="{2412B730-697E-47F3-8DE7-64A0EFDAD578}" destId="{4420E371-97F8-4C71-B81F-F9FB9F5085AE}" srcOrd="10" destOrd="0" presId="urn:microsoft.com/office/officeart/2005/8/layout/radial6"/>
    <dgm:cxn modelId="{90D27FB3-B292-41C5-A628-A97F5893FB41}" type="presParOf" srcId="{2412B730-697E-47F3-8DE7-64A0EFDAD578}" destId="{163EBEDC-D36A-42F6-9C97-A77BACDE1E98}" srcOrd="11" destOrd="0" presId="urn:microsoft.com/office/officeart/2005/8/layout/radial6"/>
    <dgm:cxn modelId="{9E852071-E4F2-4ACC-90C9-A84B572AB718}" type="presParOf" srcId="{2412B730-697E-47F3-8DE7-64A0EFDAD578}" destId="{156B0091-A061-4C56-BB9A-28CEB1D19AC5}" srcOrd="12" destOrd="0" presId="urn:microsoft.com/office/officeart/2005/8/layout/radial6"/>
    <dgm:cxn modelId="{F7F6104B-0561-4943-AC09-D50E0E9908C9}" type="presParOf" srcId="{2412B730-697E-47F3-8DE7-64A0EFDAD578}" destId="{93035675-C0BC-46F8-A90F-26863219D7F5}" srcOrd="13" destOrd="0" presId="urn:microsoft.com/office/officeart/2005/8/layout/radial6"/>
    <dgm:cxn modelId="{E0CAE74D-55B9-4879-99E7-7AA9A3244DFF}" type="presParOf" srcId="{2412B730-697E-47F3-8DE7-64A0EFDAD578}" destId="{30946576-F1BF-4B4D-8D9D-4F792C0CB044}" srcOrd="14" destOrd="0" presId="urn:microsoft.com/office/officeart/2005/8/layout/radial6"/>
    <dgm:cxn modelId="{842A8592-78C9-445A-B22C-4DE1E9DDD769}" type="presParOf" srcId="{2412B730-697E-47F3-8DE7-64A0EFDAD578}" destId="{0819056B-CBAE-4A8A-B1A1-4C60DC0C9E27}" srcOrd="15" destOrd="0" presId="urn:microsoft.com/office/officeart/2005/8/layout/radial6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819056B-CBAE-4A8A-B1A1-4C60DC0C9E27}">
      <dsp:nvSpPr>
        <dsp:cNvPr id="0" name=""/>
        <dsp:cNvSpPr/>
      </dsp:nvSpPr>
      <dsp:spPr>
        <a:xfrm>
          <a:off x="2008732" y="433982"/>
          <a:ext cx="2887891" cy="2887891"/>
        </a:xfrm>
        <a:prstGeom prst="blockArc">
          <a:avLst>
            <a:gd name="adj1" fmla="val 11825387"/>
            <a:gd name="adj2" fmla="val 16197770"/>
            <a:gd name="adj3" fmla="val 4642"/>
          </a:avLst>
        </a:prstGeom>
        <a:gradFill rotWithShape="0">
          <a:gsLst>
            <a:gs pos="0">
              <a:schemeClr val="accent1">
                <a:tint val="60000"/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tint val="60000"/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tint val="60000"/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156B0091-A061-4C56-BB9A-28CEB1D19AC5}">
      <dsp:nvSpPr>
        <dsp:cNvPr id="0" name=""/>
        <dsp:cNvSpPr/>
      </dsp:nvSpPr>
      <dsp:spPr>
        <a:xfrm>
          <a:off x="2008565" y="434526"/>
          <a:ext cx="2887891" cy="2887891"/>
        </a:xfrm>
        <a:prstGeom prst="blockArc">
          <a:avLst>
            <a:gd name="adj1" fmla="val 7562253"/>
            <a:gd name="adj2" fmla="val 11826774"/>
            <a:gd name="adj3" fmla="val 4642"/>
          </a:avLst>
        </a:prstGeom>
        <a:gradFill rotWithShape="0">
          <a:gsLst>
            <a:gs pos="0">
              <a:schemeClr val="accent1">
                <a:tint val="60000"/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tint val="60000"/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tint val="60000"/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7BC78E37-54D5-4D9F-990C-CDDA03C577E4}">
      <dsp:nvSpPr>
        <dsp:cNvPr id="0" name=""/>
        <dsp:cNvSpPr/>
      </dsp:nvSpPr>
      <dsp:spPr>
        <a:xfrm>
          <a:off x="2007817" y="433982"/>
          <a:ext cx="2887891" cy="2887891"/>
        </a:xfrm>
        <a:prstGeom prst="blockArc">
          <a:avLst>
            <a:gd name="adj1" fmla="val 3240000"/>
            <a:gd name="adj2" fmla="val 7560000"/>
            <a:gd name="adj3" fmla="val 4642"/>
          </a:avLst>
        </a:prstGeom>
        <a:gradFill rotWithShape="0">
          <a:gsLst>
            <a:gs pos="0">
              <a:schemeClr val="accent1">
                <a:tint val="60000"/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tint val="60000"/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tint val="60000"/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4183973C-E569-4565-A1BF-7530137EF494}">
      <dsp:nvSpPr>
        <dsp:cNvPr id="0" name=""/>
        <dsp:cNvSpPr/>
      </dsp:nvSpPr>
      <dsp:spPr>
        <a:xfrm>
          <a:off x="2007817" y="433982"/>
          <a:ext cx="2887891" cy="2887891"/>
        </a:xfrm>
        <a:prstGeom prst="blockArc">
          <a:avLst>
            <a:gd name="adj1" fmla="val 20520000"/>
            <a:gd name="adj2" fmla="val 3240000"/>
            <a:gd name="adj3" fmla="val 4642"/>
          </a:avLst>
        </a:prstGeom>
        <a:gradFill rotWithShape="0">
          <a:gsLst>
            <a:gs pos="0">
              <a:schemeClr val="accent1">
                <a:tint val="60000"/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tint val="60000"/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tint val="60000"/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2B3FA762-465C-4E3D-83A7-2F3525BF3B81}">
      <dsp:nvSpPr>
        <dsp:cNvPr id="0" name=""/>
        <dsp:cNvSpPr/>
      </dsp:nvSpPr>
      <dsp:spPr>
        <a:xfrm>
          <a:off x="2007817" y="433982"/>
          <a:ext cx="2887891" cy="2887891"/>
        </a:xfrm>
        <a:prstGeom prst="blockArc">
          <a:avLst>
            <a:gd name="adj1" fmla="val 16200000"/>
            <a:gd name="adj2" fmla="val 20520000"/>
            <a:gd name="adj3" fmla="val 4642"/>
          </a:avLst>
        </a:prstGeom>
        <a:gradFill rotWithShape="0">
          <a:gsLst>
            <a:gs pos="0">
              <a:schemeClr val="accent1">
                <a:tint val="60000"/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tint val="60000"/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tint val="60000"/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40727A00-536A-4A2B-A60C-25E48BB2A3BC}">
      <dsp:nvSpPr>
        <dsp:cNvPr id="0" name=""/>
        <dsp:cNvSpPr/>
      </dsp:nvSpPr>
      <dsp:spPr>
        <a:xfrm>
          <a:off x="2786860" y="1213025"/>
          <a:ext cx="1329805" cy="1329805"/>
        </a:xfrm>
        <a:prstGeom prst="ellipse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6510" tIns="16510" rIns="16510" bIns="1651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300" kern="1200" dirty="0"/>
            <a:t>Governance framework</a:t>
          </a:r>
        </a:p>
      </dsp:txBody>
      <dsp:txXfrm>
        <a:off x="2981605" y="1407770"/>
        <a:ext cx="940315" cy="940315"/>
      </dsp:txXfrm>
    </dsp:sp>
    <dsp:sp modelId="{192281B0-8397-4911-9052-08DDBA208A1B}">
      <dsp:nvSpPr>
        <dsp:cNvPr id="0" name=""/>
        <dsp:cNvSpPr/>
      </dsp:nvSpPr>
      <dsp:spPr>
        <a:xfrm>
          <a:off x="2986331" y="2062"/>
          <a:ext cx="930863" cy="930863"/>
        </a:xfrm>
        <a:prstGeom prst="ellipse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marL="0" lvl="0" indent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700" kern="1200" dirty="0"/>
            <a:t>Leadership &amp; strategy</a:t>
          </a:r>
        </a:p>
      </dsp:txBody>
      <dsp:txXfrm>
        <a:off x="3122653" y="138384"/>
        <a:ext cx="658219" cy="658219"/>
      </dsp:txXfrm>
    </dsp:sp>
    <dsp:sp modelId="{0A79401A-D270-4BE4-85ED-631E1967BF0E}">
      <dsp:nvSpPr>
        <dsp:cNvPr id="0" name=""/>
        <dsp:cNvSpPr/>
      </dsp:nvSpPr>
      <dsp:spPr>
        <a:xfrm>
          <a:off x="4327734" y="976648"/>
          <a:ext cx="930863" cy="930863"/>
        </a:xfrm>
        <a:prstGeom prst="ellipse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marL="0" lvl="0" indent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700" kern="1200" dirty="0"/>
            <a:t>Problem solving </a:t>
          </a:r>
        </a:p>
      </dsp:txBody>
      <dsp:txXfrm>
        <a:off x="4464056" y="1112970"/>
        <a:ext cx="658219" cy="658219"/>
      </dsp:txXfrm>
    </dsp:sp>
    <dsp:sp modelId="{FF47DB9B-D20B-4AB1-8DD8-AF2C0C14679D}">
      <dsp:nvSpPr>
        <dsp:cNvPr id="0" name=""/>
        <dsp:cNvSpPr/>
      </dsp:nvSpPr>
      <dsp:spPr>
        <a:xfrm>
          <a:off x="3815363" y="2553562"/>
          <a:ext cx="930863" cy="930863"/>
        </a:xfrm>
        <a:prstGeom prst="ellipse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marL="0" lvl="0" indent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700" kern="1200" dirty="0"/>
            <a:t>Transparency</a:t>
          </a:r>
        </a:p>
      </dsp:txBody>
      <dsp:txXfrm>
        <a:off x="3951685" y="2689884"/>
        <a:ext cx="658219" cy="658219"/>
      </dsp:txXfrm>
    </dsp:sp>
    <dsp:sp modelId="{4420E371-97F8-4C71-B81F-F9FB9F5085AE}">
      <dsp:nvSpPr>
        <dsp:cNvPr id="0" name=""/>
        <dsp:cNvSpPr/>
      </dsp:nvSpPr>
      <dsp:spPr>
        <a:xfrm>
          <a:off x="2157298" y="2553562"/>
          <a:ext cx="930863" cy="930863"/>
        </a:xfrm>
        <a:prstGeom prst="ellipse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marL="0" lvl="0" indent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700" kern="1200" dirty="0"/>
            <a:t>Challenge</a:t>
          </a:r>
        </a:p>
      </dsp:txBody>
      <dsp:txXfrm>
        <a:off x="2293620" y="2689884"/>
        <a:ext cx="658219" cy="658219"/>
      </dsp:txXfrm>
    </dsp:sp>
    <dsp:sp modelId="{93035675-C0BC-46F8-A90F-26863219D7F5}">
      <dsp:nvSpPr>
        <dsp:cNvPr id="0" name=""/>
        <dsp:cNvSpPr/>
      </dsp:nvSpPr>
      <dsp:spPr>
        <a:xfrm>
          <a:off x="1639088" y="998012"/>
          <a:ext cx="930863" cy="930863"/>
        </a:xfrm>
        <a:prstGeom prst="ellipse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marL="0" lvl="0" indent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700" kern="1200" dirty="0"/>
            <a:t>Accountability</a:t>
          </a:r>
        </a:p>
      </dsp:txBody>
      <dsp:txXfrm>
        <a:off x="1775410" y="1134334"/>
        <a:ext cx="658219" cy="658219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radial6">
  <dgm:title val=""/>
  <dgm:desc val=""/>
  <dgm:catLst>
    <dgm:cat type="cycle" pri="9000"/>
    <dgm:cat type="relationship" pri="2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Name0">
    <dgm:varLst>
      <dgm:chMax val="1"/>
      <dgm:dir/>
      <dgm:animLvl val="ctr"/>
      <dgm:resizeHandles val="exact"/>
    </dgm:varLst>
    <dgm:choose name="Name1">
      <dgm:if name="Name2" func="var" arg="dir" op="equ" val="norm">
        <dgm:choose name="Name3">
          <dgm:if name="Name4" axis="ch ch" ptType="node node" st="1 1" cnt="1 0" func="cnt" op="lte" val="1">
            <dgm:alg type="cycle">
              <dgm:param type="stAng" val="90"/>
              <dgm:param type="spanAng" val="360"/>
              <dgm:param type="ctrShpMap" val="fNode"/>
            </dgm:alg>
          </dgm:if>
          <dgm:else name="Name5">
            <dgm:alg type="cycle">
              <dgm:param type="stAng" val="0"/>
              <dgm:param type="spanAng" val="360"/>
              <dgm:param type="ctrShpMap" val="fNode"/>
            </dgm:alg>
          </dgm:else>
        </dgm:choose>
      </dgm:if>
      <dgm:else name="Name6">
        <dgm:choose name="Name7">
          <dgm:if name="Name8" axis="ch ch" ptType="node node" st="1 1" cnt="1 0" func="cnt" op="lte" val="1">
            <dgm:alg type="cycle">
              <dgm:param type="stAng" val="-90"/>
              <dgm:param type="spanAng" val="360"/>
              <dgm:param type="ctrShpMap" val="fNode"/>
            </dgm:alg>
          </dgm:if>
          <dgm:else name="Name9">
            <dgm:alg type="cycle">
              <dgm:param type="stAng" val="0"/>
              <dgm:param type="spanAng" val="-360"/>
              <dgm:param type="ctrShpMap" val="fNode"/>
            </dgm:alg>
          </dgm:else>
        </dgm:choose>
      </dgm:else>
    </dgm:choose>
    <dgm:shape xmlns:r="http://schemas.openxmlformats.org/officeDocument/2006/relationships" r:blip="">
      <dgm:adjLst/>
    </dgm:shape>
    <dgm:presOf/>
    <dgm:choose name="Name10">
      <dgm:if name="Name11" func="var" arg="dir" op="equ" val="norm">
        <dgm:choose name="Name12">
          <dgm:if name="Name13" axis="ch ch" ptType="node node" st="1 1" cnt="1 0" func="cnt" op="equ" val="1">
            <dgm:constrLst>
              <dgm:constr type="diam" val="170"/>
              <dgm:constr type="w" for="ch" forName="centerShape" refType="w"/>
              <dgm:constr type="w" for="ch" forName="oneComp" refType="w" refFor="ch" refForName="centerShape" op="equ" fact="0.7"/>
              <dgm:constr type="sp" refType="w" refFor="ch" refForName="oneComp" fact="0.3"/>
              <dgm:constr type="sibSp" refType="w" refFor="ch" refForName="oneComp" fact="0.3"/>
              <dgm:constr type="primFontSz" for="ch" forName="centerShape" val="65"/>
              <dgm:constr type="primFontSz" for="des" forName="oneNode" refType="primFontSz" refFor="ch" refForName="centerShape" fact="0.95"/>
              <dgm:constr type="primFontSz" for="des" forName="oneNode" refType="primFontSz" refFor="ch" refForName="centerShape" op="lte" fact="0.95"/>
              <dgm:constr type="diam" for="ch" forName="singleconn" refType="diam" op="equ" fact="-1"/>
              <dgm:constr type="h" for="ch" forName="singleconn" refType="w" refFor="ch" refForName="oneComp" fact="0.24"/>
              <dgm:constr type="w" for="ch" forName="dummya" refType="w" refFor="ch" refForName="oneComp" op="equ"/>
              <dgm:constr type="w" for="ch" forName="dummyb" refType="w" refFor="ch" refForName="oneComp" op="equ"/>
              <dgm:constr type="w" for="ch" forName="dummyc" refType="w" refFor="ch" refForName="oneComp" op="equ"/>
            </dgm:constrLst>
          </dgm:if>
          <dgm:else name="Name14">
            <dgm:constrLst>
              <dgm:constr type="diam" val="170"/>
              <dgm:constr type="w" for="ch" forName="centerShape" refType="w"/>
              <dgm:constr type="w" for="ch" forName="node" refType="w" refFor="ch" refForName="centerShape" op="equ" fact="0.7"/>
              <dgm:constr type="sp" refType="w" refFor="ch" refForName="node" fact="0.3"/>
              <dgm:constr type="sibSp" refType="w" refFor="ch" refForName="node" fact="0.3"/>
              <dgm:constr type="primFontSz" for="ch" forName="centerShape" val="65"/>
              <dgm:constr type="primFontSz" for="des" forName="node" refType="primFontSz" refFor="ch" refForName="centerShape" fact="0.78"/>
              <dgm:constr type="primFontSz" for="ch" forName="node" refType="primFontSz" refFor="ch" refForName="centerShape" op="lte" fact="0.95"/>
              <dgm:constr type="diam" for="ch" forName="sibTrans" refType="diam" op="equ"/>
              <dgm:constr type="h" for="ch" forName="sibTrans" refType="w" refFor="ch" refForName="node" fact="0.24"/>
              <dgm:constr type="w" for="ch" forName="dummy" val="1"/>
            </dgm:constrLst>
          </dgm:else>
        </dgm:choose>
      </dgm:if>
      <dgm:else name="Name15">
        <dgm:choose name="Name16">
          <dgm:if name="Name17" axis="ch ch" ptType="node node" st="1 1" cnt="1 0" func="cnt" op="equ" val="1">
            <dgm:constrLst>
              <dgm:constr type="diam" val="170"/>
              <dgm:constr type="w" for="ch" forName="centerShape" refType="w"/>
              <dgm:constr type="w" for="ch" forName="oneComp" refType="w" refFor="ch" refForName="centerShape" op="equ" fact="0.7"/>
              <dgm:constr type="sp" refType="w" refFor="ch" refForName="oneComp" fact="0.3"/>
              <dgm:constr type="sibSp" refType="w" refFor="ch" refForName="oneComp" fact="0.3"/>
              <dgm:constr type="primFontSz" for="ch" forName="centerShape" val="65"/>
              <dgm:constr type="primFontSz" for="des" forName="oneNode" refType="primFontSz" refFor="ch" refForName="centerShape" fact="0.95"/>
              <dgm:constr type="primFontSz" for="ch" forName="oneNode" refType="primFontSz" refFor="ch" refForName="centerShape" op="lte" fact="0.95"/>
              <dgm:constr type="diam" for="ch" forName="singleconn" refType="diam"/>
              <dgm:constr type="h" for="ch" forName="singleconn" refType="w" refFor="ch" refForName="oneComp" fact="0.24"/>
              <dgm:constr type="diam" for="ch" refType="diam" op="equ"/>
              <dgm:constr type="w" for="ch" forName="dummya" refType="w" refFor="ch" refForName="oneComp" op="equ"/>
              <dgm:constr type="w" for="ch" forName="dummyb" refType="w" refFor="ch" refForName="oneComp" op="equ"/>
              <dgm:constr type="w" for="ch" forName="dummyc" refType="w" refFor="ch" refForName="oneComp" op="equ"/>
            </dgm:constrLst>
          </dgm:if>
          <dgm:else name="Name18">
            <dgm:constrLst>
              <dgm:constr type="diam" val="170"/>
              <dgm:constr type="w" for="ch" forName="centerShape" refType="w"/>
              <dgm:constr type="w" for="ch" forName="node" refType="w" refFor="ch" refForName="centerShape" op="equ" fact="0.7"/>
              <dgm:constr type="sp" refType="w" refFor="ch" refForName="node" fact="0.3"/>
              <dgm:constr type="sibSp" refType="w" refFor="ch" refForName="node" fact="0.3"/>
              <dgm:constr type="primFontSz" for="ch" forName="centerShape" val="65"/>
              <dgm:constr type="primFontSz" for="des" forName="node" refType="primFontSz" refFor="ch" refForName="centerShape" fact="0.78"/>
              <dgm:constr type="primFontSz" for="ch" forName="node" refType="primFontSz" refFor="ch" refForName="centerShape" op="lte" fact="0.95"/>
              <dgm:constr type="diam" for="ch" ptType="sibTrans" refType="diam" fact="-1"/>
              <dgm:constr type="h" for="ch" forName="sibTrans" refType="w" refFor="ch" refForName="node" fact="0.24"/>
              <dgm:constr type="diam" for="ch" refType="diam" op="equ" fact="-1"/>
              <dgm:constr type="w" for="ch" forName="dummy" val="1"/>
            </dgm:constrLst>
          </dgm:else>
        </dgm:choose>
      </dgm:else>
    </dgm:choose>
    <dgm:ruleLst>
      <dgm:rule type="diam" val="INF" fact="NaN" max="NaN"/>
    </dgm:ruleLst>
    <dgm:forEach name="Name19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h" refType="w"/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forEach name="Name20" axis="ch">
        <dgm:forEach name="Name21" axis="self" ptType="node">
          <dgm:choose name="Name22">
            <dgm:if name="Name23" axis="par ch" ptType="node node" func="cnt" op="gt" val="1">
              <dgm:layoutNode name="node" styleLbl="node1">
                <dgm:varLst>
                  <dgm:bulletEnabled val="1"/>
                </dgm:varLst>
                <dgm:alg type="tx">
                  <dgm:param type="txAnchorVertCh" val="mid"/>
                </dgm:alg>
                <dgm:shape xmlns:r="http://schemas.openxmlformats.org/officeDocument/2006/relationships" type="ellipse" r:blip="">
                  <dgm:adjLst/>
                </dgm:shape>
                <dgm:presOf axis="desOrSelf" ptType="node"/>
                <dgm:constrLst>
                  <dgm:constr type="h" refType="w"/>
                  <dgm:constr type="tMarg" refType="primFontSz" fact="0.1"/>
                  <dgm:constr type="bMarg" refType="primFontSz" fact="0.1"/>
                  <dgm:constr type="lMarg" refType="primFontSz" fact="0.1"/>
                  <dgm:constr type="rMarg" refType="primFontSz" fact="0.1"/>
                </dgm:constrLst>
                <dgm:ruleLst>
                  <dgm:rule type="primFontSz" val="5" fact="NaN" max="NaN"/>
                </dgm:ruleLst>
              </dgm:layoutNode>
              <dgm:layoutNode name="dummy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forEach name="sibTransForEach" axis="followSib" ptType="sibTrans" hideLastTrans="0" cnt="1">
                <dgm:layoutNode name="sibTrans" styleLbl="sibTrans2D1">
                  <dgm:alg type="conn">
                    <dgm:param type="connRout" val="curve"/>
                    <dgm:param type="begPts" val="ctr"/>
                    <dgm:param type="endPts" val="ctr"/>
                    <dgm:param type="begSty" val="noArr"/>
                    <dgm:param type="endSty" val="noArr"/>
                    <dgm:param type="dstNode" val="node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</dgm:if>
            <dgm:if name="Name24" axis="par ch" ptType="node node" func="cnt" op="equ" val="1">
              <dgm:layoutNode name="oneComp">
                <dgm:alg type="composite">
                  <dgm:param type="ar" val="1"/>
                </dgm:alg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  <dgm:constr type="l" for="ch" forName="dummyConnPt" refType="w" fact="0.5"/>
                  <dgm:constr type="t" for="ch" forName="dummyConnPt" refType="w" fact="0.5"/>
                  <dgm:constr type="l" for="ch" forName="oneNode"/>
                  <dgm:constr type="t" for="ch" forName="oneNode"/>
                  <dgm:constr type="h" for="ch" forName="oneNode" refType="h"/>
                  <dgm:constr type="w" for="ch" forName="oneNode" refType="w"/>
                </dgm:constrLst>
                <dgm:ruleLst/>
                <dgm:layoutNode name="dummyConnPt" styleLbl="node1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val="1"/>
                    <dgm:constr type="h" val="1"/>
                  </dgm:constrLst>
                  <dgm:ruleLst/>
                </dgm:layoutNode>
                <dgm:layoutNode name="oneNode" styleLbl="node1">
                  <dgm:varLst>
                    <dgm:bulletEnabled val="1"/>
                  </dgm:varLst>
                  <dgm:alg type="tx">
                    <dgm:param type="txAnchorVertCh" val="mid"/>
                  </dgm:alg>
                  <dgm:shape xmlns:r="http://schemas.openxmlformats.org/officeDocument/2006/relationships" type="ellipse" r:blip="">
                    <dgm:adjLst/>
                  </dgm:shape>
                  <dgm:presOf axis="desOrSelf" ptType="node"/>
                  <dgm:constrLst>
                    <dgm:constr type="h" refType="w"/>
                    <dgm:constr type="tMarg" refType="primFontSz" fact="0.1"/>
                    <dgm:constr type="bMarg" refType="primFontSz" fact="0.1"/>
                    <dgm:constr type="lMarg" refType="primFontSz" fact="0.1"/>
                    <dgm:constr type="rMarg" refType="primFontSz" fact="0.1"/>
                  </dgm:constrLst>
                  <dgm:ruleLst>
                    <dgm:rule type="primFontSz" val="5" fact="NaN" max="NaN"/>
                  </dgm:ruleLst>
                </dgm:layoutNode>
              </dgm:layoutNode>
              <dgm:layoutNode name="dummya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layoutNode name="dummyb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layoutNode name="dummyc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forEach name="sibTransForEach1" axis="followSib" ptType="sibTrans" hideLastTrans="0" cnt="1">
                <dgm:layoutNode name="singleconn" styleLbl="sibTrans2D1">
                  <dgm:alg type="conn">
                    <dgm:param type="connRout" val="longCurve"/>
                    <dgm:param type="begPts" val="bCtr"/>
                    <dgm:param type="endPts" val="tCtr"/>
                    <dgm:param type="begSty" val="noArr"/>
                    <dgm:param type="endSty" val="noArr"/>
                    <dgm:param type="srcNode" val="dummyConnPt"/>
                    <dgm:param type="dstNode" val="dummyConnPt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</dgm:if>
            <dgm:else name="Name25"/>
          </dgm:choose>
        </dgm:forEach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349489C-BA1F-40FB-AE66-D7A63CE2ED88}" type="datetimeFigureOut">
              <a:rPr lang="en-GB" smtClean="0"/>
              <a:pPr/>
              <a:t>07/02/2024</a:t>
            </a:fld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2297D3C-9AA7-45A7-B0D4-7A882BACE81E}" type="slidenum">
              <a:rPr lang="en-GB" smtClean="0"/>
              <a:pPr/>
              <a:t>‹#›</a:t>
            </a:fld>
            <a:endParaRPr lang="en-GB"/>
          </a:p>
        </p:txBody>
      </p:sp>
      <p:pic>
        <p:nvPicPr>
          <p:cNvPr id="6" name="Picture 5" descr="CT_Logo_8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04664" y="8335913"/>
            <a:ext cx="1296144" cy="556567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8C78462-D9DC-470E-9C76-011369ED9879}" type="datetimeFigureOut">
              <a:rPr lang="en-GB" smtClean="0"/>
              <a:pPr/>
              <a:t>07/02/2024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A4783CF-879B-4AAA-8942-CCDB173C37A1}" type="slidenum">
              <a:rPr lang="en-GB" smtClean="0"/>
              <a:pPr/>
              <a:t>‹#›</a:t>
            </a:fld>
            <a:endParaRPr lang="en-GB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377649" y="4715907"/>
            <a:ext cx="6161671" cy="4467701"/>
          </a:xfrm>
        </p:spPr>
        <p:txBody>
          <a:bodyPr>
            <a:normAutofit/>
          </a:bodyPr>
          <a:lstStyle/>
          <a:p>
            <a:pPr marL="171450" indent="-171450">
              <a:spcAft>
                <a:spcPts val="600"/>
              </a:spcAft>
            </a:pPr>
            <a:r>
              <a:rPr lang="en-GB" dirty="0"/>
              <a:t>AMANDA </a:t>
            </a:r>
          </a:p>
          <a:p>
            <a:pPr marL="171450" indent="-171450">
              <a:spcAft>
                <a:spcPts val="600"/>
              </a:spcAft>
            </a:pPr>
            <a:r>
              <a:rPr lang="en-GB" dirty="0"/>
              <a:t>Introductions from CT</a:t>
            </a:r>
          </a:p>
          <a:p>
            <a:pPr marL="171450" indent="-171450">
              <a:spcAft>
                <a:spcPts val="600"/>
              </a:spcAft>
            </a:pPr>
            <a:r>
              <a:rPr lang="en-GB" dirty="0"/>
              <a:t>Our values </a:t>
            </a:r>
          </a:p>
          <a:p>
            <a:r>
              <a:rPr lang="en-GB" dirty="0"/>
              <a:t>We care and connect</a:t>
            </a:r>
          </a:p>
          <a:p>
            <a:r>
              <a:rPr lang="en-GB" dirty="0"/>
              <a:t>We lead with compassion. We nurture positive relationships by listening &amp; building trust, &amp; collaborate with empathy, understanding &amp; support.</a:t>
            </a:r>
          </a:p>
          <a:p>
            <a:r>
              <a:rPr lang="en-GB" dirty="0"/>
              <a:t>We learn and lead</a:t>
            </a:r>
          </a:p>
          <a:p>
            <a:r>
              <a:rPr lang="en-GB" dirty="0"/>
              <a:t>We value &amp; develop knowledge, skills, &amp; experience to help build successful charities &amp; we aim to be at the forefront of issues &amp; trends facing the charity sector.</a:t>
            </a:r>
          </a:p>
          <a:p>
            <a:r>
              <a:rPr lang="en-GB" dirty="0"/>
              <a:t>We focus on impact</a:t>
            </a:r>
          </a:p>
          <a:p>
            <a:r>
              <a:rPr lang="en-GB" dirty="0"/>
              <a:t>We strive for excellence, focus on results &amp; achieve success for our clients, volunteers  &amp; organisation, shaping a world that offers opportunities for everyone.</a:t>
            </a:r>
          </a:p>
          <a:p>
            <a:r>
              <a:rPr lang="en-GB" dirty="0"/>
              <a:t>We meet the moment</a:t>
            </a:r>
          </a:p>
          <a:p>
            <a:r>
              <a:rPr lang="en-GB" dirty="0"/>
              <a:t>We face the challenges of our times head on, being creative &amp; agile to anticipate &amp; adapt to the changing needs of our society.</a:t>
            </a:r>
          </a:p>
          <a:p>
            <a:r>
              <a:rPr lang="en-GB" dirty="0"/>
              <a:t>We raise the bar</a:t>
            </a:r>
          </a:p>
          <a:p>
            <a:r>
              <a:rPr lang="en-GB" dirty="0"/>
              <a:t>We take pride in the quality of our work, always striving to exceed expectations &amp; raise standards, while engaging a diverse range of talent, skills &amp; perspectives from the communities we serve.</a:t>
            </a:r>
          </a:p>
          <a:p>
            <a:pPr marL="171450" indent="-171450">
              <a:spcAft>
                <a:spcPts val="600"/>
              </a:spcAft>
            </a:pPr>
            <a:endParaRPr lang="en-GB" dirty="0"/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A4783CF-879B-4AAA-8942-CCDB173C37A1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321212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4AD783D-C280-4554-BF38-FA9B29D1369B}" type="slidenum">
              <a:rPr lang="en-GB" smtClean="0"/>
              <a:t>10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6602985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l">
              <a:buNone/>
              <a:defRPr>
                <a:solidFill>
                  <a:schemeClr val="accent6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fld id="{42136993-F285-4289-A485-DCBFD3B4FB02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B7CD88-510E-4852-A978-A80D78688B4F}" type="datetimeFigureOut">
              <a:rPr lang="en-GB" smtClean="0"/>
              <a:pPr/>
              <a:t>07/02/2024</a:t>
            </a:fld>
            <a:endParaRPr lang="en-GB" dirty="0"/>
          </a:p>
        </p:txBody>
      </p:sp>
      <p:pic>
        <p:nvPicPr>
          <p:cNvPr id="7" name="Picture 6" descr="CT_Engagement_L_8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6156176" y="0"/>
            <a:ext cx="2771800" cy="1513811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779912" y="1923678"/>
            <a:ext cx="4968552" cy="1134126"/>
          </a:xfrm>
        </p:spPr>
        <p:txBody>
          <a:bodyPr/>
          <a:lstStyle/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381840"/>
            <a:ext cx="6400800" cy="847260"/>
          </a:xfrm>
        </p:spPr>
        <p:txBody>
          <a:bodyPr/>
          <a:lstStyle>
            <a:lvl1pPr marL="0" indent="0" algn="l">
              <a:buNone/>
              <a:defRPr>
                <a:solidFill>
                  <a:schemeClr val="accent6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fld id="{42136993-F285-4289-A485-DCBFD3B4FB02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B7CD88-510E-4852-A978-A80D78688B4F}" type="datetimeFigureOut">
              <a:rPr lang="en-GB" smtClean="0"/>
              <a:pPr/>
              <a:t>07/02/2024</a:t>
            </a:fld>
            <a:endParaRPr lang="en-GB" dirty="0"/>
          </a:p>
        </p:txBody>
      </p:sp>
      <p:pic>
        <p:nvPicPr>
          <p:cNvPr id="8" name="Picture 7" descr="CT_Journey_L_8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4930714" cy="3063955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buClr>
                <a:schemeClr val="accent1"/>
              </a:buClr>
              <a:defRPr/>
            </a:lvl1pPr>
            <a:lvl2pPr>
              <a:buClr>
                <a:schemeClr val="accent6"/>
              </a:buClr>
              <a:defRPr/>
            </a:lvl2pPr>
            <a:lvl3pPr>
              <a:buClr>
                <a:schemeClr val="accent3"/>
              </a:buClr>
              <a:buFont typeface="Wingdings" pitchFamily="2" charset="2"/>
              <a:buChar char="§"/>
              <a:defRPr/>
            </a:lvl3pPr>
            <a:lvl4pPr>
              <a:buClr>
                <a:schemeClr val="tx1"/>
              </a:buClr>
              <a:defRPr/>
            </a:lvl4pPr>
            <a:lvl5pPr>
              <a:buClr>
                <a:schemeClr val="accent1"/>
              </a:buClr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fld id="{42136993-F285-4289-A485-DCBFD3B4FB02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B7CD88-510E-4852-A978-A80D78688B4F}" type="datetimeFigureOut">
              <a:rPr lang="en-GB" smtClean="0"/>
              <a:pPr/>
              <a:t>07/02/2024</a:t>
            </a:fld>
            <a:endParaRPr lang="en-GB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3048819"/>
            <a:ext cx="7772400" cy="1021556"/>
          </a:xfrm>
        </p:spPr>
        <p:txBody>
          <a:bodyPr anchor="t">
            <a:normAutofit/>
          </a:bodyPr>
          <a:lstStyle>
            <a:lvl1pPr algn="l">
              <a:defRPr sz="3200" b="1" cap="all"/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1923678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fld id="{42136993-F285-4289-A485-DCBFD3B4FB02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B7CD88-510E-4852-A978-A80D78688B4F}" type="datetimeFigureOut">
              <a:rPr lang="en-GB" smtClean="0"/>
              <a:pPr/>
              <a:t>07/02/2024</a:t>
            </a:fld>
            <a:endParaRPr lang="en-GB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38600" cy="309979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4008" y="1203598"/>
            <a:ext cx="4038600" cy="309979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fld id="{42136993-F285-4289-A485-DCBFD3B4FB02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B7CD88-510E-4852-A978-A80D78688B4F}" type="datetimeFigureOut">
              <a:rPr lang="en-GB" smtClean="0"/>
              <a:pPr/>
              <a:t>07/02/2024</a:t>
            </a:fld>
            <a:endParaRPr lang="en-GB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>
            <a:normAutofit/>
          </a:bodyPr>
          <a:lstStyle>
            <a:lvl1pPr marL="0" indent="0">
              <a:buNone/>
              <a:defRPr sz="2000" b="1">
                <a:solidFill>
                  <a:schemeClr val="accent6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1631157"/>
            <a:ext cx="4040188" cy="272279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>
            <a:normAutofit/>
          </a:bodyPr>
          <a:lstStyle>
            <a:lvl1pPr marL="0" indent="0">
              <a:buNone/>
              <a:defRPr sz="2000" b="1">
                <a:solidFill>
                  <a:schemeClr val="accent6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1631157"/>
            <a:ext cx="4041775" cy="272279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136993-F285-4289-A485-DCBFD3B4FB02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Picture 22" descr="CT_Community_S_8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971600" y="1131590"/>
            <a:ext cx="864096" cy="864096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fld id="{42136993-F285-4289-A485-DCBFD3B4FB02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B7CD88-510E-4852-A978-A80D78688B4F}" type="datetimeFigureOut">
              <a:rPr lang="en-GB" smtClean="0"/>
              <a:pPr/>
              <a:t>07/02/2024</a:t>
            </a:fld>
            <a:endParaRPr lang="en-GB" dirty="0"/>
          </a:p>
        </p:txBody>
      </p:sp>
      <p:sp>
        <p:nvSpPr>
          <p:cNvPr id="10" name="TextBox 9"/>
          <p:cNvSpPr txBox="1"/>
          <p:nvPr userDrawn="1"/>
        </p:nvSpPr>
        <p:spPr>
          <a:xfrm>
            <a:off x="1115616" y="1419622"/>
            <a:ext cx="50405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200" dirty="0"/>
              <a:t>50%</a:t>
            </a:r>
          </a:p>
        </p:txBody>
      </p:sp>
      <p:pic>
        <p:nvPicPr>
          <p:cNvPr id="24" name="Picture 23" descr="CT_Community_S_8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971600" y="3147814"/>
            <a:ext cx="864096" cy="864096"/>
          </a:xfrm>
          <a:prstGeom prst="rect">
            <a:avLst/>
          </a:prstGeom>
        </p:spPr>
      </p:pic>
      <p:sp>
        <p:nvSpPr>
          <p:cNvPr id="25" name="TextBox 24"/>
          <p:cNvSpPr txBox="1"/>
          <p:nvPr userDrawn="1"/>
        </p:nvSpPr>
        <p:spPr>
          <a:xfrm>
            <a:off x="1115616" y="3435846"/>
            <a:ext cx="50405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200" dirty="0"/>
              <a:t>50%</a:t>
            </a:r>
          </a:p>
        </p:txBody>
      </p:sp>
      <p:pic>
        <p:nvPicPr>
          <p:cNvPr id="26" name="Picture 25" descr="CT_Community_S_8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971600" y="2139702"/>
            <a:ext cx="864096" cy="864096"/>
          </a:xfrm>
          <a:prstGeom prst="rect">
            <a:avLst/>
          </a:prstGeom>
        </p:spPr>
      </p:pic>
      <p:sp>
        <p:nvSpPr>
          <p:cNvPr id="27" name="TextBox 26"/>
          <p:cNvSpPr txBox="1"/>
          <p:nvPr userDrawn="1"/>
        </p:nvSpPr>
        <p:spPr>
          <a:xfrm>
            <a:off x="1115616" y="2427734"/>
            <a:ext cx="50405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200" dirty="0"/>
              <a:t>50%</a:t>
            </a: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fld id="{42136993-F285-4289-A485-DCBFD3B4FB02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136993-F285-4289-A485-DCBFD3B4FB02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149161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27762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fld id="{42136993-F285-4289-A485-DCBFD3B4FB02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136993-F285-4289-A485-DCBFD3B4FB02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267444"/>
          </a:xfrm>
        </p:spPr>
        <p:txBody>
          <a:bodyPr anchor="b">
            <a:noAutofit/>
          </a:bodyPr>
          <a:lstStyle>
            <a:lvl1pPr algn="l">
              <a:defRPr sz="1600" b="1"/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3921900"/>
            <a:ext cx="5486400" cy="3240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fld id="{42136993-F285-4289-A485-DCBFD3B4FB02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B7CD88-510E-4852-A978-A80D78688B4F}" type="datetimeFigureOut">
              <a:rPr lang="en-GB" smtClean="0"/>
              <a:pPr/>
              <a:t>07/02/2024</a:t>
            </a:fld>
            <a:endParaRPr lang="en-GB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fld id="{42136993-F285-4289-A485-DCBFD3B4FB02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B7CD88-510E-4852-A978-A80D78688B4F}" type="datetimeFigureOut">
              <a:rPr lang="en-GB" smtClean="0"/>
              <a:pPr/>
              <a:t>07/02/2024</a:t>
            </a:fld>
            <a:endParaRPr lang="en-GB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l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fld id="{42136993-F285-4289-A485-DCBFD3B4FB02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B7CD88-510E-4852-A978-A80D78688B4F}" type="datetimeFigureOut">
              <a:rPr lang="en-GB" smtClean="0"/>
              <a:pPr/>
              <a:t>07/02/2024</a:t>
            </a:fld>
            <a:endParaRPr lang="en-GB" dirty="0"/>
          </a:p>
        </p:txBody>
      </p:sp>
      <p:pic>
        <p:nvPicPr>
          <p:cNvPr id="8" name="Picture 7" descr="CT_Engagement_L_8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6156176" y="0"/>
            <a:ext cx="2771800" cy="1513811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fld id="{42136993-F285-4289-A485-DCBFD3B4FB02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B7CD88-510E-4852-A978-A80D78688B4F}" type="datetimeFigureOut">
              <a:rPr lang="en-GB" smtClean="0"/>
              <a:pPr/>
              <a:t>07/02/2024</a:t>
            </a:fld>
            <a:endParaRPr lang="en-GB" dirty="0"/>
          </a:p>
        </p:txBody>
      </p:sp>
      <p:sp>
        <p:nvSpPr>
          <p:cNvPr id="9" name="Title 1"/>
          <p:cNvSpPr>
            <a:spLocks noGrp="1"/>
          </p:cNvSpPr>
          <p:nvPr>
            <p:ph type="ctrTitle"/>
          </p:nvPr>
        </p:nvSpPr>
        <p:spPr>
          <a:xfrm>
            <a:off x="3779912" y="1923678"/>
            <a:ext cx="4968552" cy="1134126"/>
          </a:xfrm>
        </p:spPr>
        <p:txBody>
          <a:bodyPr/>
          <a:lstStyle/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10" name="Subtitle 2"/>
          <p:cNvSpPr>
            <a:spLocks noGrp="1"/>
          </p:cNvSpPr>
          <p:nvPr>
            <p:ph type="subTitle" idx="1"/>
          </p:nvPr>
        </p:nvSpPr>
        <p:spPr>
          <a:xfrm>
            <a:off x="1371600" y="3381840"/>
            <a:ext cx="6400800" cy="847260"/>
          </a:xfrm>
        </p:spPr>
        <p:txBody>
          <a:bodyPr/>
          <a:lstStyle>
            <a:lvl1pPr marL="0" indent="0" algn="l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  <a:endParaRPr lang="en-GB" dirty="0"/>
          </a:p>
        </p:txBody>
      </p:sp>
      <p:pic>
        <p:nvPicPr>
          <p:cNvPr id="7" name="Picture 6" descr="CT_Journey_L_8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4930714" cy="3063955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buClr>
                <a:schemeClr val="accent1"/>
              </a:buClr>
              <a:defRPr/>
            </a:lvl1pPr>
            <a:lvl2pPr>
              <a:buClr>
                <a:schemeClr val="accent6"/>
              </a:buClr>
              <a:defRPr/>
            </a:lvl2pPr>
            <a:lvl3pPr>
              <a:buClr>
                <a:schemeClr val="accent3"/>
              </a:buClr>
              <a:buFont typeface="Wingdings" pitchFamily="2" charset="2"/>
              <a:buChar char="§"/>
              <a:defRPr/>
            </a:lvl3pPr>
            <a:lvl4pPr>
              <a:buClr>
                <a:schemeClr val="tx1"/>
              </a:buClr>
              <a:defRPr/>
            </a:lvl4pPr>
            <a:lvl5pPr>
              <a:buClr>
                <a:schemeClr val="accent1"/>
              </a:buClr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fld id="{42136993-F285-4289-A485-DCBFD3B4FB02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B7CD88-510E-4852-A978-A80D78688B4F}" type="datetimeFigureOut">
              <a:rPr lang="en-GB" smtClean="0"/>
              <a:pPr/>
              <a:t>07/02/2024</a:t>
            </a:fld>
            <a:endParaRPr lang="en-GB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>
            <a:normAutofit/>
          </a:bodyPr>
          <a:lstStyle>
            <a:lvl1pPr algn="l">
              <a:defRPr sz="3200" b="1" cap="all"/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fld id="{42136993-F285-4289-A485-DCBFD3B4FB02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B7CD88-510E-4852-A978-A80D78688B4F}" type="datetimeFigureOut">
              <a:rPr lang="en-GB" smtClean="0"/>
              <a:pPr/>
              <a:t>07/02/2024</a:t>
            </a:fld>
            <a:endParaRPr lang="en-GB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38600" cy="309979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200151"/>
            <a:ext cx="4038600" cy="309979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fld id="{42136993-F285-4289-A485-DCBFD3B4FB02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B7CD88-510E-4852-A978-A80D78688B4F}" type="datetimeFigureOut">
              <a:rPr lang="en-GB" smtClean="0"/>
              <a:pPr/>
              <a:t>07/02/2024</a:t>
            </a:fld>
            <a:endParaRPr lang="en-GB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>
            <a:normAutofit/>
          </a:bodyPr>
          <a:lstStyle>
            <a:lvl1pPr marL="0" indent="0">
              <a:buNone/>
              <a:defRPr sz="2000" b="1">
                <a:solidFill>
                  <a:schemeClr val="accent6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1631157"/>
            <a:ext cx="4040188" cy="272279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>
            <a:normAutofit/>
          </a:bodyPr>
          <a:lstStyle>
            <a:lvl1pPr marL="0" indent="0">
              <a:buNone/>
              <a:defRPr sz="2000" b="1">
                <a:solidFill>
                  <a:schemeClr val="accent6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1631157"/>
            <a:ext cx="4041775" cy="272279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136993-F285-4289-A485-DCBFD3B4FB02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fld id="{42136993-F285-4289-A485-DCBFD3B4FB02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B7CD88-510E-4852-A978-A80D78688B4F}" type="datetimeFigureOut">
              <a:rPr lang="en-GB" smtClean="0"/>
              <a:pPr/>
              <a:t>07/02/2024</a:t>
            </a:fld>
            <a:endParaRPr lang="en-GB" dirty="0"/>
          </a:p>
        </p:txBody>
      </p:sp>
      <p:pic>
        <p:nvPicPr>
          <p:cNvPr id="28" name="Picture 27" descr="CT_Community_S_8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971600" y="1131590"/>
            <a:ext cx="864096" cy="864096"/>
          </a:xfrm>
          <a:prstGeom prst="rect">
            <a:avLst/>
          </a:prstGeom>
        </p:spPr>
      </p:pic>
      <p:sp>
        <p:nvSpPr>
          <p:cNvPr id="29" name="TextBox 28"/>
          <p:cNvSpPr txBox="1"/>
          <p:nvPr userDrawn="1"/>
        </p:nvSpPr>
        <p:spPr>
          <a:xfrm>
            <a:off x="1115616" y="1419622"/>
            <a:ext cx="50405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200" dirty="0"/>
              <a:t>50%</a:t>
            </a:r>
          </a:p>
        </p:txBody>
      </p:sp>
      <p:pic>
        <p:nvPicPr>
          <p:cNvPr id="30" name="Picture 29" descr="CT_Community_S_8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971600" y="3147814"/>
            <a:ext cx="864096" cy="864096"/>
          </a:xfrm>
          <a:prstGeom prst="rect">
            <a:avLst/>
          </a:prstGeom>
        </p:spPr>
      </p:pic>
      <p:sp>
        <p:nvSpPr>
          <p:cNvPr id="31" name="TextBox 30"/>
          <p:cNvSpPr txBox="1"/>
          <p:nvPr userDrawn="1"/>
        </p:nvSpPr>
        <p:spPr>
          <a:xfrm>
            <a:off x="1115616" y="3435846"/>
            <a:ext cx="50405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200" dirty="0"/>
              <a:t>50%</a:t>
            </a:r>
          </a:p>
        </p:txBody>
      </p:sp>
      <p:pic>
        <p:nvPicPr>
          <p:cNvPr id="32" name="Picture 31" descr="CT_Community_S_8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971600" y="2139702"/>
            <a:ext cx="864096" cy="864096"/>
          </a:xfrm>
          <a:prstGeom prst="rect">
            <a:avLst/>
          </a:prstGeom>
        </p:spPr>
      </p:pic>
      <p:sp>
        <p:nvSpPr>
          <p:cNvPr id="33" name="TextBox 32"/>
          <p:cNvSpPr txBox="1"/>
          <p:nvPr userDrawn="1"/>
        </p:nvSpPr>
        <p:spPr>
          <a:xfrm>
            <a:off x="1115616" y="2427734"/>
            <a:ext cx="50405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200" dirty="0"/>
              <a:t>50%</a:t>
            </a:r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fld id="{42136993-F285-4289-A485-DCBFD3B4FB02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136993-F285-4289-A485-DCBFD3B4FB02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149161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27762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fld id="{42136993-F285-4289-A485-DCBFD3B4FB02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136993-F285-4289-A485-DCBFD3B4FB02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267444"/>
          </a:xfrm>
        </p:spPr>
        <p:txBody>
          <a:bodyPr anchor="b">
            <a:noAutofit/>
          </a:bodyPr>
          <a:lstStyle>
            <a:lvl1pPr algn="l">
              <a:defRPr sz="1600" b="1"/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3921900"/>
            <a:ext cx="5486400" cy="3240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fld id="{42136993-F285-4289-A485-DCBFD3B4FB02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B7CD88-510E-4852-A978-A80D78688B4F}" type="datetimeFigureOut">
              <a:rPr lang="en-GB" smtClean="0"/>
              <a:pPr/>
              <a:t>07/02/2024</a:t>
            </a:fld>
            <a:endParaRPr lang="en-GB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image" Target="../media/image5.png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theme" Target="../theme/theme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05978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15379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2136993-F285-4289-A485-DCBFD3B4FB02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FB7CD88-510E-4852-A978-A80D78688B4F}" type="datetimeFigureOut">
              <a:rPr lang="en-GB" smtClean="0"/>
              <a:pPr/>
              <a:t>07/02/2024</a:t>
            </a:fld>
            <a:endParaRPr lang="en-GB" dirty="0"/>
          </a:p>
        </p:txBody>
      </p:sp>
      <p:pic>
        <p:nvPicPr>
          <p:cNvPr id="7" name="Picture 6" descr="CT_Logo_8.png"/>
          <p:cNvPicPr>
            <a:picLocks noChangeAspect="1"/>
          </p:cNvPicPr>
          <p:nvPr userDrawn="1"/>
        </p:nvPicPr>
        <p:blipFill>
          <a:blip r:embed="rId13" cstate="print"/>
          <a:stretch>
            <a:fillRect/>
          </a:stretch>
        </p:blipFill>
        <p:spPr>
          <a:xfrm>
            <a:off x="251520" y="4371950"/>
            <a:ext cx="1368152" cy="587487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Clr>
          <a:schemeClr val="accent6"/>
        </a:buClr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CT_Logo_8.png"/>
          <p:cNvPicPr>
            <a:picLocks noChangeAspect="1"/>
          </p:cNvPicPr>
          <p:nvPr userDrawn="1"/>
        </p:nvPicPr>
        <p:blipFill>
          <a:blip r:embed="rId12" cstate="print"/>
          <a:stretch>
            <a:fillRect/>
          </a:stretch>
        </p:blipFill>
        <p:spPr>
          <a:xfrm>
            <a:off x="264354" y="4371950"/>
            <a:ext cx="1355318" cy="581976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05978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15379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2136993-F285-4289-A485-DCBFD3B4FB02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FB7CD88-510E-4852-A978-A80D78688B4F}" type="datetimeFigureOut">
              <a:rPr lang="en-GB" smtClean="0"/>
              <a:pPr/>
              <a:t>07/02/2024</a:t>
            </a:fld>
            <a:endParaRPr lang="en-GB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60" r:id="rId1"/>
    <p:sldLayoutId id="2147483670" r:id="rId2"/>
    <p:sldLayoutId id="2147483661" r:id="rId3"/>
    <p:sldLayoutId id="2147483662" r:id="rId4"/>
    <p:sldLayoutId id="2147483663" r:id="rId5"/>
    <p:sldLayoutId id="2147483664" r:id="rId6"/>
    <p:sldLayoutId id="2147483665" r:id="rId7"/>
    <p:sldLayoutId id="2147483666" r:id="rId8"/>
    <p:sldLayoutId id="2147483667" r:id="rId9"/>
    <p:sldLayoutId id="2147483668" r:id="rId10"/>
  </p:sldLayoutIdLst>
  <p:txStyles>
    <p:titleStyle>
      <a:lvl1pPr algn="l" defTabSz="914400" rtl="0" eaLnBrk="1" latinLnBrk="0" hangingPunct="1">
        <a:spcBef>
          <a:spcPct val="0"/>
        </a:spcBef>
        <a:buNone/>
        <a:defRPr sz="4400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Clr>
          <a:schemeClr val="accent6"/>
        </a:buClr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Clr>
          <a:schemeClr val="accent6"/>
        </a:buClr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Clr>
          <a:schemeClr val="tx2"/>
        </a:buClr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8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8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8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hyperlink" Target="http://www.cranfieldtrust.org/" TargetMode="External"/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4677199" y="735150"/>
            <a:ext cx="3532084" cy="4071347"/>
            <a:chOff x="0" y="0"/>
            <a:chExt cx="11557277" cy="13995794"/>
          </a:xfrm>
        </p:grpSpPr>
        <p:pic>
          <p:nvPicPr>
            <p:cNvPr id="3" name="Picture 3"/>
            <p:cNvPicPr>
              <a:picLocks noChangeAspect="1"/>
            </p:cNvPicPr>
            <p:nvPr/>
          </p:nvPicPr>
          <p:blipFill>
            <a:blip r:embed="rId2"/>
            <a:srcRect l="19033" r="19033"/>
            <a:stretch>
              <a:fillRect/>
            </a:stretch>
          </p:blipFill>
          <p:spPr>
            <a:xfrm>
              <a:off x="0" y="0"/>
              <a:ext cx="11557277" cy="13995794"/>
            </a:xfrm>
            <a:prstGeom prst="rect">
              <a:avLst/>
            </a:prstGeom>
          </p:spPr>
        </p:pic>
      </p:grpSp>
      <p:grpSp>
        <p:nvGrpSpPr>
          <p:cNvPr id="6" name="Group 6"/>
          <p:cNvGrpSpPr/>
          <p:nvPr/>
        </p:nvGrpSpPr>
        <p:grpSpPr>
          <a:xfrm>
            <a:off x="-1" y="735150"/>
            <a:ext cx="4677199" cy="1764592"/>
            <a:chOff x="-25050" y="198852"/>
            <a:chExt cx="18088041" cy="5065692"/>
          </a:xfrm>
          <a:solidFill>
            <a:schemeClr val="tx2">
              <a:lumMod val="50000"/>
            </a:schemeClr>
          </a:solidFill>
        </p:grpSpPr>
        <p:sp>
          <p:nvSpPr>
            <p:cNvPr id="7" name="AutoShape 7"/>
            <p:cNvSpPr/>
            <p:nvPr/>
          </p:nvSpPr>
          <p:spPr>
            <a:xfrm>
              <a:off x="-25050" y="198852"/>
              <a:ext cx="18088041" cy="5065692"/>
            </a:xfrm>
            <a:prstGeom prst="rect">
              <a:avLst/>
            </a:prstGeom>
            <a:grpFill/>
          </p:spPr>
        </p:sp>
        <p:sp>
          <p:nvSpPr>
            <p:cNvPr id="8" name="TextBox 8"/>
            <p:cNvSpPr txBox="1"/>
            <p:nvPr/>
          </p:nvSpPr>
          <p:spPr>
            <a:xfrm>
              <a:off x="1032918" y="923497"/>
              <a:ext cx="15972101" cy="2217891"/>
            </a:xfrm>
            <a:prstGeom prst="rect">
              <a:avLst/>
            </a:prstGeom>
            <a:grpFill/>
          </p:spPr>
          <p:txBody>
            <a:bodyPr wrap="square" lIns="0" tIns="0" rIns="0" bIns="0" rtlCol="0" anchor="t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ts val="2984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GB" sz="360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What is governance </a:t>
              </a:r>
              <a:r>
                <a:rPr lang="en-GB" sz="2800" dirty="0">
                  <a:solidFill>
                    <a:srgbClr val="FB4F14"/>
                  </a:solidFill>
                  <a:latin typeface="Red Hat Display"/>
                  <a:cs typeface="Arial" panose="020B0604020202020204" pitchFamily="34" charset="0"/>
                </a:rPr>
                <a:t>And why does it matter?</a:t>
              </a:r>
              <a:endParaRPr kumimoji="0" lang="en-GB" sz="2700" b="0" i="0" u="none" strike="noStrike" kern="1200" cap="none" spc="0" normalizeH="0" baseline="0" noProof="0" dirty="0">
                <a:ln>
                  <a:noFill/>
                </a:ln>
                <a:solidFill>
                  <a:srgbClr val="FB4F14"/>
                </a:solidFill>
                <a:effectLst/>
                <a:uLnTx/>
                <a:uFillTx/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endParaRPr>
            </a:p>
          </p:txBody>
        </p:sp>
      </p:grpSp>
      <p:sp>
        <p:nvSpPr>
          <p:cNvPr id="10" name="TextBox 9">
            <a:extLst>
              <a:ext uri="{FF2B5EF4-FFF2-40B4-BE49-F238E27FC236}">
                <a16:creationId xmlns:a16="http://schemas.microsoft.com/office/drawing/2014/main" id="{C34086EE-5E0F-7FAF-18F1-FD7347B4FCFF}"/>
              </a:ext>
            </a:extLst>
          </p:cNvPr>
          <p:cNvSpPr txBox="1"/>
          <p:nvPr/>
        </p:nvSpPr>
        <p:spPr>
          <a:xfrm>
            <a:off x="444554" y="2770823"/>
            <a:ext cx="3788091" cy="861774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0" tIns="0" rIns="0" bIns="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400" b="0" i="0" u="none" strike="noStrike" kern="1200" cap="none" spc="0" normalizeH="0" baseline="0" noProof="0" dirty="0">
                <a:ln>
                  <a:noFill/>
                </a:ln>
                <a:solidFill>
                  <a:srgbClr val="1E1656"/>
                </a:solidFill>
                <a:effectLst/>
                <a:uLnTx/>
                <a:uFillTx/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Stephen Cahill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600" b="0" i="0" u="none" strike="noStrike" kern="1200" cap="none" spc="0" normalizeH="0" baseline="0" noProof="0" dirty="0">
                <a:ln>
                  <a:noFill/>
                </a:ln>
                <a:solidFill>
                  <a:srgbClr val="1E1656"/>
                </a:solidFill>
                <a:effectLst/>
                <a:uLnTx/>
                <a:uFillTx/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Regional Manager for Scotland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600" b="0" i="0" u="none" strike="noStrike" kern="1200" cap="none" spc="0" normalizeH="0" baseline="0" noProof="0" dirty="0">
                <a:ln>
                  <a:noFill/>
                </a:ln>
                <a:solidFill>
                  <a:srgbClr val="1E1656"/>
                </a:solidFill>
                <a:effectLst/>
                <a:uLnTx/>
                <a:uFillTx/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1 February 2024</a:t>
            </a:r>
          </a:p>
        </p:txBody>
      </p:sp>
    </p:spTree>
    <p:extLst>
      <p:ext uri="{BB962C8B-B14F-4D97-AF65-F5344CB8AC3E}">
        <p14:creationId xmlns:p14="http://schemas.microsoft.com/office/powerpoint/2010/main" val="274493775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3B6D8AB9-FD40-46E9-AD02-827B7CC77E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804248" y="4768471"/>
            <a:ext cx="2133600" cy="273844"/>
          </a:xfrm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2136993-F285-4289-A485-DCBFD3B4FB02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srgbClr val="1E1656">
                    <a:tint val="75000"/>
                  </a:srgbClr>
                </a:solidFill>
                <a:effectLst/>
                <a:uLnTx/>
                <a:uFillTx/>
                <a:latin typeface="Red Hat Display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en-GB" sz="1200" b="0" i="0" u="none" strike="noStrike" kern="1200" cap="none" spc="0" normalizeH="0" baseline="0" noProof="0" dirty="0">
              <a:ln>
                <a:noFill/>
              </a:ln>
              <a:solidFill>
                <a:srgbClr val="1E1656">
                  <a:tint val="75000"/>
                </a:srgbClr>
              </a:solidFill>
              <a:effectLst/>
              <a:uLnTx/>
              <a:uFillTx/>
              <a:latin typeface="Red Hat Display"/>
              <a:ea typeface="+mn-ea"/>
              <a:cs typeface="+mn-cs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4D814D0A-15D4-4F88-9C33-5665AEBE9425}"/>
              </a:ext>
            </a:extLst>
          </p:cNvPr>
          <p:cNvSpPr txBox="1"/>
          <p:nvPr/>
        </p:nvSpPr>
        <p:spPr>
          <a:xfrm>
            <a:off x="457200" y="1002090"/>
            <a:ext cx="8773551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400" b="1" i="0" u="none" strike="noStrike" kern="1200" cap="none" spc="0" normalizeH="0" baseline="0" noProof="0" dirty="0">
                <a:ln>
                  <a:noFill/>
                </a:ln>
                <a:solidFill>
                  <a:srgbClr val="1E1656"/>
                </a:solidFill>
                <a:effectLst/>
                <a:uLnTx/>
                <a:uFillTx/>
                <a:latin typeface="Red Hat Display"/>
                <a:ea typeface="+mn-ea"/>
                <a:cs typeface="+mn-cs"/>
              </a:rPr>
              <a:t>We’re an </a:t>
            </a:r>
            <a:r>
              <a:rPr kumimoji="0" lang="en-GB" sz="2400" b="1" i="0" u="none" strike="noStrike" kern="1200" cap="none" spc="0" normalizeH="0" baseline="0" noProof="0" dirty="0">
                <a:ln>
                  <a:noFill/>
                </a:ln>
                <a:solidFill>
                  <a:srgbClr val="FB4F14"/>
                </a:solidFill>
                <a:effectLst/>
                <a:uLnTx/>
                <a:uFillTx/>
                <a:latin typeface="Red Hat Display"/>
                <a:ea typeface="+mn-ea"/>
                <a:cs typeface="+mn-cs"/>
              </a:rPr>
              <a:t>independent charity </a:t>
            </a:r>
            <a:r>
              <a:rPr kumimoji="0" lang="en-GB" sz="2400" b="1" i="0" u="none" strike="noStrike" kern="1200" cap="none" spc="0" normalizeH="0" baseline="0" noProof="0" dirty="0">
                <a:ln>
                  <a:noFill/>
                </a:ln>
                <a:solidFill>
                  <a:srgbClr val="1E1656"/>
                </a:solidFill>
                <a:effectLst/>
                <a:uLnTx/>
                <a:uFillTx/>
                <a:latin typeface="Red Hat Display"/>
                <a:ea typeface="+mn-ea"/>
                <a:cs typeface="+mn-cs"/>
              </a:rPr>
              <a:t>that works alongside other charities to offer </a:t>
            </a:r>
            <a:r>
              <a:rPr kumimoji="0" lang="en-GB" sz="2400" b="1" i="0" u="none" strike="noStrike" kern="1200" cap="none" spc="0" normalizeH="0" baseline="0" noProof="0" dirty="0">
                <a:ln>
                  <a:noFill/>
                </a:ln>
                <a:solidFill>
                  <a:srgbClr val="FB4F14"/>
                </a:solidFill>
                <a:effectLst/>
                <a:uLnTx/>
                <a:uFillTx/>
                <a:latin typeface="Red Hat Display"/>
                <a:ea typeface="+mn-ea"/>
                <a:cs typeface="+mn-cs"/>
              </a:rPr>
              <a:t>management advice, training </a:t>
            </a:r>
            <a:r>
              <a:rPr kumimoji="0" lang="en-GB" sz="2400" b="1" i="0" u="none" strike="noStrike" kern="1200" cap="none" spc="0" normalizeH="0" baseline="0" noProof="0" dirty="0">
                <a:ln>
                  <a:noFill/>
                </a:ln>
                <a:solidFill>
                  <a:srgbClr val="1E1656"/>
                </a:solidFill>
                <a:effectLst/>
                <a:uLnTx/>
                <a:uFillTx/>
                <a:latin typeface="Red Hat Display"/>
                <a:ea typeface="+mn-ea"/>
                <a:cs typeface="+mn-cs"/>
              </a:rPr>
              <a:t>and</a:t>
            </a:r>
            <a:r>
              <a:rPr kumimoji="0" lang="en-GB" sz="2400" b="1" i="0" u="none" strike="noStrike" kern="1200" cap="none" spc="0" normalizeH="0" baseline="0" noProof="0" dirty="0">
                <a:ln>
                  <a:noFill/>
                </a:ln>
                <a:solidFill>
                  <a:srgbClr val="FB4F14"/>
                </a:solidFill>
                <a:effectLst/>
                <a:uLnTx/>
                <a:uFillTx/>
                <a:latin typeface="Red Hat Display"/>
                <a:ea typeface="+mn-ea"/>
                <a:cs typeface="+mn-cs"/>
              </a:rPr>
              <a:t> professional support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1" i="0" u="none" strike="noStrike" kern="1200" cap="none" spc="0" normalizeH="0" baseline="0" noProof="0" dirty="0">
              <a:ln>
                <a:noFill/>
              </a:ln>
              <a:solidFill>
                <a:srgbClr val="FB4F14"/>
              </a:solidFill>
              <a:effectLst/>
              <a:uLnTx/>
              <a:uFillTx/>
              <a:latin typeface="Red Hat Display"/>
              <a:ea typeface="+mn-ea"/>
              <a:cs typeface="+mn-cs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75220AC4-F1A8-4B49-99DF-CE56CD436115}"/>
              </a:ext>
            </a:extLst>
          </p:cNvPr>
          <p:cNvSpPr/>
          <p:nvPr/>
        </p:nvSpPr>
        <p:spPr>
          <a:xfrm>
            <a:off x="5004048" y="2211710"/>
            <a:ext cx="4968552" cy="2413481"/>
          </a:xfrm>
          <a:prstGeom prst="rect">
            <a:avLst/>
          </a:prstGeom>
        </p:spPr>
        <p:txBody>
          <a:bodyPr wrap="square" lIns="68580" tIns="34290" rIns="68580" bIns="34290" anchor="t">
            <a:spAutoFit/>
          </a:bodyPr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225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203864"/>
                </a:solidFill>
                <a:effectLst/>
                <a:uLnTx/>
                <a:uFillTx/>
                <a:latin typeface="Red Hat Display"/>
                <a:ea typeface="Red Hat Display" panose="020103030402010D0303" pitchFamily="2" charset="0"/>
                <a:cs typeface="Red Hat Display" panose="020103030402010D0303" pitchFamily="2" charset="0"/>
              </a:rPr>
              <a:t>Our 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FB4F14"/>
                </a:solidFill>
                <a:effectLst/>
                <a:uLnTx/>
                <a:uFillTx/>
                <a:latin typeface="Red Hat Display"/>
                <a:ea typeface="Red Hat Display" panose="020103030402010D0303" pitchFamily="2" charset="0"/>
                <a:cs typeface="Red Hat Display" panose="020103030402010D0303" pitchFamily="2" charset="0"/>
              </a:rPr>
              <a:t>values</a:t>
            </a:r>
            <a:endParaRPr kumimoji="0" lang="en-GB" sz="2400" b="1" i="0" u="none" strike="noStrike" kern="1200" cap="none" spc="0" normalizeH="0" baseline="0" noProof="0" dirty="0">
              <a:ln>
                <a:noFill/>
              </a:ln>
              <a:solidFill>
                <a:srgbClr val="FB4F14"/>
              </a:solidFill>
              <a:effectLst/>
              <a:uLnTx/>
              <a:uFillTx/>
              <a:latin typeface="Red Hat Display"/>
              <a:ea typeface="Red Hat Display" panose="020103030402010D0303" pitchFamily="2" charset="0"/>
              <a:cs typeface="Red Hat Display" panose="020103030402010D0303" pitchFamily="2" charset="0"/>
            </a:endParaRPr>
          </a:p>
          <a:p>
            <a:pPr marL="214313" marR="0" lvl="0" indent="-214313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225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sz="2400" b="0" i="0" u="none" strike="noStrike" kern="1200" cap="none" spc="0" normalizeH="0" baseline="0" noProof="0" dirty="0">
                <a:ln>
                  <a:noFill/>
                </a:ln>
                <a:solidFill>
                  <a:srgbClr val="1E1656"/>
                </a:solidFill>
                <a:effectLst/>
                <a:uLnTx/>
                <a:uFillTx/>
                <a:latin typeface="Red Hat Display"/>
                <a:ea typeface="Red Hat Display" panose="020103030402010D0303" pitchFamily="2" charset="0"/>
                <a:cs typeface="Red Hat Display" panose="020103030402010D0303" pitchFamily="2" charset="0"/>
              </a:rPr>
              <a:t>We care and connect</a:t>
            </a:r>
          </a:p>
          <a:p>
            <a:pPr marL="214313" marR="0" lvl="0" indent="-214313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225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sz="2400" b="0" i="0" u="none" strike="noStrike" kern="1200" cap="none" spc="0" normalizeH="0" baseline="0" noProof="0" dirty="0">
                <a:ln>
                  <a:noFill/>
                </a:ln>
                <a:solidFill>
                  <a:srgbClr val="1E1656"/>
                </a:solidFill>
                <a:effectLst/>
                <a:uLnTx/>
                <a:uFillTx/>
                <a:latin typeface="Red Hat Display"/>
                <a:ea typeface="Red Hat Display" panose="020103030402010D0303" pitchFamily="2" charset="0"/>
                <a:cs typeface="Red Hat Display" panose="020103030402010D0303" pitchFamily="2" charset="0"/>
              </a:rPr>
              <a:t>We learn and lead </a:t>
            </a:r>
            <a:endParaRPr kumimoji="0" lang="en-GB" sz="2400" b="0" i="0" u="none" strike="noStrike" kern="1200" cap="none" spc="0" normalizeH="0" baseline="0" noProof="0" dirty="0">
              <a:ln>
                <a:noFill/>
              </a:ln>
              <a:solidFill>
                <a:srgbClr val="1E1656"/>
              </a:solidFill>
              <a:effectLst/>
              <a:uLnTx/>
              <a:uFillTx/>
              <a:latin typeface="Red Hat Display" panose="020103030402010D0303" pitchFamily="2" charset="0"/>
              <a:ea typeface="Red Hat Display" panose="020103030402010D0303" pitchFamily="2" charset="0"/>
              <a:cs typeface="Red Hat Display" panose="020103030402010D0303" pitchFamily="2" charset="0"/>
            </a:endParaRPr>
          </a:p>
          <a:p>
            <a:pPr marL="214313" marR="0" lvl="0" indent="-214313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225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sz="2400" b="0" i="0" u="none" strike="noStrike" kern="1200" cap="none" spc="0" normalizeH="0" baseline="0" noProof="0" dirty="0">
                <a:ln>
                  <a:noFill/>
                </a:ln>
                <a:solidFill>
                  <a:srgbClr val="1E1656"/>
                </a:solidFill>
                <a:effectLst/>
                <a:uLnTx/>
                <a:uFillTx/>
                <a:latin typeface="Red Hat Display"/>
                <a:ea typeface="Red Hat Display" panose="020103030402010D0303" pitchFamily="2" charset="0"/>
                <a:cs typeface="Red Hat Display" panose="020103030402010D0303" pitchFamily="2" charset="0"/>
              </a:rPr>
              <a:t>We focus on impact </a:t>
            </a:r>
          </a:p>
          <a:p>
            <a:pPr marL="214313" marR="0" lvl="0" indent="-214313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225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sz="24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Red Hat Display"/>
                <a:ea typeface="Red Hat Display" panose="020103030402010D0303" pitchFamily="2" charset="0"/>
                <a:cs typeface="Red Hat Display" panose="020103030402010D0303" pitchFamily="2" charset="0"/>
              </a:rPr>
              <a:t>We meet the moment </a:t>
            </a:r>
            <a:endParaRPr kumimoji="0" lang="en-GB" sz="2400" b="0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Red Hat Display" panose="020103030402010D0303" pitchFamily="2" charset="0"/>
              <a:ea typeface="Red Hat Display" panose="020103030402010D0303" pitchFamily="2" charset="0"/>
              <a:cs typeface="Red Hat Display" panose="020103030402010D0303" pitchFamily="2" charset="0"/>
            </a:endParaRPr>
          </a:p>
          <a:p>
            <a:pPr marL="214313" marR="0" lvl="0" indent="-214313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sz="24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Red Hat Display" panose="020103030402010D0303" pitchFamily="2" charset="0"/>
                <a:ea typeface="Red Hat Display" panose="020103030402010D0303" pitchFamily="2" charset="0"/>
                <a:cs typeface="Red Hat Display" panose="020103030402010D0303" pitchFamily="2" charset="0"/>
              </a:rPr>
              <a:t>We raise the bar 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40DE7E10-D202-4516-9C37-158B2003CDF2}"/>
              </a:ext>
            </a:extLst>
          </p:cNvPr>
          <p:cNvSpPr/>
          <p:nvPr/>
        </p:nvSpPr>
        <p:spPr>
          <a:xfrm>
            <a:off x="510238" y="2211710"/>
            <a:ext cx="4036932" cy="1967205"/>
          </a:xfrm>
          <a:prstGeom prst="rect">
            <a:avLst/>
          </a:prstGeom>
        </p:spPr>
        <p:txBody>
          <a:bodyPr wrap="square" lIns="68580" tIns="34290" rIns="68580" bIns="34290" anchor="t">
            <a:spAutoFit/>
          </a:bodyPr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225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203864"/>
                </a:solidFill>
                <a:effectLst/>
                <a:uLnTx/>
                <a:uFillTx/>
                <a:latin typeface="Red Hat Display"/>
                <a:ea typeface="Red Hat Display" panose="020103030402010D0303" pitchFamily="2" charset="0"/>
                <a:cs typeface="Red Hat Display" panose="020103030402010D0303" pitchFamily="2" charset="0"/>
              </a:rPr>
              <a:t>Our 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FB4F14"/>
                </a:solidFill>
                <a:effectLst/>
                <a:uLnTx/>
                <a:uFillTx/>
                <a:latin typeface="Red Hat Display"/>
                <a:ea typeface="Red Hat Display" panose="020103030402010D0303" pitchFamily="2" charset="0"/>
                <a:cs typeface="Red Hat Display" panose="020103030402010D0303" pitchFamily="2" charset="0"/>
              </a:rPr>
              <a:t>purpose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225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400" b="0" i="0" u="none" strike="noStrike" kern="1200" cap="none" spc="0" normalizeH="0" baseline="0" noProof="0" dirty="0">
                <a:ln>
                  <a:noFill/>
                </a:ln>
                <a:solidFill>
                  <a:srgbClr val="1E1656"/>
                </a:solidFill>
                <a:effectLst/>
                <a:uLnTx/>
                <a:uFillTx/>
                <a:latin typeface="Red Hat Display"/>
                <a:ea typeface="Red Hat Display" panose="020103030402010D0303" pitchFamily="2" charset="0"/>
                <a:cs typeface="Red Hat Display" panose="020103030402010D0303" pitchFamily="2" charset="0"/>
              </a:rPr>
              <a:t>To empower charities with the confidence and capabilities to thrive </a:t>
            </a:r>
            <a:endParaRPr kumimoji="0" lang="en-GB" sz="2400" b="0" i="0" u="none" strike="noStrike" kern="1200" cap="none" spc="0" normalizeH="0" baseline="0" noProof="0" dirty="0">
              <a:ln>
                <a:noFill/>
              </a:ln>
              <a:solidFill>
                <a:srgbClr val="1E1656"/>
              </a:solidFill>
              <a:effectLst/>
              <a:uLnTx/>
              <a:uFillTx/>
              <a:latin typeface="Red Hat Display" panose="020103030402010D0303" pitchFamily="2" charset="0"/>
              <a:ea typeface="Red Hat Display" panose="020103030402010D0303" pitchFamily="2" charset="0"/>
              <a:cs typeface="Red Hat Display" panose="020103030402010D0303" pitchFamily="2" charset="0"/>
            </a:endParaRPr>
          </a:p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225"/>
              </a:spcAft>
              <a:buClrTx/>
              <a:buSzTx/>
              <a:buFontTx/>
              <a:buNone/>
              <a:tabLst/>
              <a:defRPr/>
            </a:pPr>
            <a:endParaRPr kumimoji="0" lang="en-GB" sz="2400" b="1" i="0" u="none" strike="noStrike" kern="1200" cap="none" spc="0" normalizeH="0" baseline="0" noProof="0" dirty="0">
              <a:ln>
                <a:noFill/>
              </a:ln>
              <a:solidFill>
                <a:srgbClr val="FB4F14"/>
              </a:solidFill>
              <a:effectLst/>
              <a:uLnTx/>
              <a:uFillTx/>
              <a:latin typeface="Red Hat Display"/>
              <a:ea typeface="Red Hat Display" panose="020103030402010D0303" pitchFamily="2" charset="0"/>
              <a:cs typeface="Red Hat Display" panose="020103030402010D0303" pitchFamily="2" charset="0"/>
            </a:endParaRPr>
          </a:p>
        </p:txBody>
      </p:sp>
      <p:sp>
        <p:nvSpPr>
          <p:cNvPr id="8" name="Title 4">
            <a:extLst>
              <a:ext uri="{FF2B5EF4-FFF2-40B4-BE49-F238E27FC236}">
                <a16:creationId xmlns:a16="http://schemas.microsoft.com/office/drawing/2014/main" id="{16E6BD9E-B4A8-45D0-AFA1-CD58BBDA4E03}"/>
              </a:ext>
            </a:extLst>
          </p:cNvPr>
          <p:cNvSpPr txBox="1">
            <a:spLocks/>
          </p:cNvSpPr>
          <p:nvPr/>
        </p:nvSpPr>
        <p:spPr>
          <a:xfrm>
            <a:off x="457200" y="205978"/>
            <a:ext cx="8229600" cy="857250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3600" b="0" i="0" u="none" strike="noStrike" kern="1200" cap="none" spc="0" normalizeH="0" baseline="0" noProof="0" dirty="0">
                <a:ln>
                  <a:noFill/>
                </a:ln>
                <a:solidFill>
                  <a:srgbClr val="1E1656"/>
                </a:solidFill>
                <a:effectLst/>
                <a:uLnTx/>
                <a:uFillTx/>
                <a:latin typeface="Red Hat Display"/>
                <a:ea typeface="+mj-ea"/>
                <a:cs typeface="+mj-cs"/>
              </a:rPr>
              <a:t>Cranfield Trust</a:t>
            </a:r>
          </a:p>
        </p:txBody>
      </p:sp>
    </p:spTree>
    <p:extLst>
      <p:ext uri="{BB962C8B-B14F-4D97-AF65-F5344CB8AC3E}">
        <p14:creationId xmlns:p14="http://schemas.microsoft.com/office/powerpoint/2010/main" val="372353192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106"/>
          <a:stretch/>
        </p:blipFill>
        <p:spPr>
          <a:xfrm>
            <a:off x="269895" y="323618"/>
            <a:ext cx="4760780" cy="4521228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5330068" y="555526"/>
            <a:ext cx="3544037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>
                <a:solidFill>
                  <a:srgbClr val="002060"/>
                </a:solidFill>
                <a:cs typeface="Arial" panose="020B0604020202020204" pitchFamily="34" charset="0"/>
              </a:rPr>
              <a:t>This is a webinar where you can see and hear the presenters but we can’t see or hear you.</a:t>
            </a:r>
          </a:p>
          <a:p>
            <a:endParaRPr lang="en-GB" dirty="0">
              <a:solidFill>
                <a:srgbClr val="002060"/>
              </a:solidFill>
              <a:cs typeface="Arial" panose="020B0604020202020204" pitchFamily="34" charset="0"/>
            </a:endParaRPr>
          </a:p>
          <a:p>
            <a:r>
              <a:rPr lang="en-GB" dirty="0">
                <a:solidFill>
                  <a:srgbClr val="002060"/>
                </a:solidFill>
                <a:cs typeface="Arial" panose="020B0604020202020204" pitchFamily="34" charset="0"/>
              </a:rPr>
              <a:t>There will be time at the end of the webinar for questions. Please post them in the Questions section.</a:t>
            </a:r>
          </a:p>
          <a:p>
            <a:endParaRPr lang="en-GB" dirty="0">
              <a:solidFill>
                <a:srgbClr val="002060"/>
              </a:solidFill>
              <a:cs typeface="Arial" panose="020B0604020202020204" pitchFamily="34" charset="0"/>
            </a:endParaRPr>
          </a:p>
          <a:p>
            <a:r>
              <a:rPr lang="en-GB" dirty="0">
                <a:solidFill>
                  <a:srgbClr val="002060"/>
                </a:solidFill>
                <a:cs typeface="Arial" panose="020B0604020202020204" pitchFamily="34" charset="0"/>
              </a:rPr>
              <a:t>We will send out recording, slides, and any other useful information after the event</a:t>
            </a:r>
          </a:p>
        </p:txBody>
      </p:sp>
    </p:spTree>
    <p:extLst>
      <p:ext uri="{BB962C8B-B14F-4D97-AF65-F5344CB8AC3E}">
        <p14:creationId xmlns:p14="http://schemas.microsoft.com/office/powerpoint/2010/main" val="122127123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>
          <a:xfrm>
            <a:off x="682669" y="317635"/>
            <a:ext cx="5480137" cy="1051224"/>
          </a:xfrm>
        </p:spPr>
        <p:txBody>
          <a:bodyPr>
            <a:normAutofit/>
          </a:bodyPr>
          <a:lstStyle/>
          <a:p>
            <a:pPr algn="l"/>
            <a:r>
              <a:rPr lang="en-GB" sz="3600" dirty="0">
                <a:solidFill>
                  <a:srgbClr val="002060"/>
                </a:solidFill>
              </a:rPr>
              <a:t>Setting the scene </a:t>
            </a:r>
            <a:br>
              <a:rPr lang="en-GB" sz="3000" dirty="0">
                <a:solidFill>
                  <a:srgbClr val="00457A"/>
                </a:solidFill>
                <a:latin typeface="Arial Black" panose="020B0A04020102020204" pitchFamily="34" charset="0"/>
              </a:rPr>
            </a:br>
            <a:r>
              <a:rPr lang="en-GB" sz="2100" b="1" dirty="0">
                <a:solidFill>
                  <a:srgbClr val="FB4F14"/>
                </a:solidFill>
              </a:rPr>
              <a:t>What I am going to cover today</a:t>
            </a:r>
            <a:endParaRPr lang="en-GB" sz="2700" b="1" dirty="0">
              <a:solidFill>
                <a:srgbClr val="FB4F14"/>
              </a:solidFill>
            </a:endParaRP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C37F11B2-1693-4673-BC9D-2196497CAA3C}"/>
              </a:ext>
            </a:extLst>
          </p:cNvPr>
          <p:cNvSpPr txBox="1">
            <a:spLocks/>
          </p:cNvSpPr>
          <p:nvPr/>
        </p:nvSpPr>
        <p:spPr>
          <a:xfrm>
            <a:off x="682669" y="1368859"/>
            <a:ext cx="8209811" cy="3263504"/>
          </a:xfrm>
          <a:prstGeom prst="rect">
            <a:avLst/>
          </a:prstGeom>
        </p:spPr>
        <p:txBody>
          <a:bodyPr vert="horz" lIns="68580" tIns="34290" rIns="68580" bIns="3429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57175" indent="-257175" algn="l">
              <a:buFont typeface="Arial" panose="020B0604020202020204" pitchFamily="34" charset="0"/>
              <a:buChar char="•"/>
            </a:pPr>
            <a:r>
              <a:rPr lang="en-GB" sz="1800" dirty="0">
                <a:solidFill>
                  <a:srgbClr val="1E1656"/>
                </a:solidFill>
                <a:cs typeface="Arial" panose="020B0604020202020204" pitchFamily="34" charset="0"/>
              </a:rPr>
              <a:t>What is ‘Governance’ – A working definition </a:t>
            </a:r>
          </a:p>
          <a:p>
            <a:pPr marL="257175" indent="-257175" algn="l">
              <a:buFont typeface="Arial" panose="020B0604020202020204" pitchFamily="34" charset="0"/>
              <a:buChar char="•"/>
            </a:pPr>
            <a:r>
              <a:rPr lang="en-GB" sz="1800" dirty="0">
                <a:solidFill>
                  <a:srgbClr val="1E1656"/>
                </a:solidFill>
                <a:cs typeface="Arial" panose="020B0604020202020204" pitchFamily="34" charset="0"/>
              </a:rPr>
              <a:t>Why does it matter ( and to whom) -  The $64000 question! </a:t>
            </a:r>
          </a:p>
          <a:p>
            <a:pPr marL="257175" indent="-257175" algn="l">
              <a:buFont typeface="Arial" panose="020B0604020202020204" pitchFamily="34" charset="0"/>
              <a:buChar char="•"/>
            </a:pPr>
            <a:r>
              <a:rPr lang="en-GB" sz="1800" dirty="0">
                <a:solidFill>
                  <a:srgbClr val="1E1656"/>
                </a:solidFill>
                <a:cs typeface="Arial" panose="020B0604020202020204" pitchFamily="34" charset="0"/>
              </a:rPr>
              <a:t>What GOOD governance looks like in a charity</a:t>
            </a:r>
          </a:p>
          <a:p>
            <a:pPr marL="257175" indent="-257175" algn="l">
              <a:buFont typeface="Arial" panose="020B0604020202020204" pitchFamily="34" charset="0"/>
              <a:buChar char="•"/>
            </a:pPr>
            <a:r>
              <a:rPr lang="en-GB" sz="1800" dirty="0">
                <a:solidFill>
                  <a:srgbClr val="1E1656"/>
                </a:solidFill>
                <a:cs typeface="Arial" panose="020B0604020202020204" pitchFamily="34" charset="0"/>
              </a:rPr>
              <a:t>Where to spot “The good, the bad and the ugly!” - Some brief case studies </a:t>
            </a:r>
          </a:p>
          <a:p>
            <a:pPr marL="257175" indent="-257175" algn="l">
              <a:buFont typeface="Arial" panose="020B0604020202020204" pitchFamily="34" charset="0"/>
              <a:buChar char="•"/>
            </a:pPr>
            <a:r>
              <a:rPr lang="en-GB" sz="1800" dirty="0">
                <a:solidFill>
                  <a:srgbClr val="1E1656"/>
                </a:solidFill>
                <a:cs typeface="Arial" panose="020B0604020202020204" pitchFamily="34" charset="0"/>
              </a:rPr>
              <a:t>How to create good governance in your charity -  some  immediate ‘takeaways’ to use</a:t>
            </a:r>
          </a:p>
          <a:p>
            <a:pPr marL="257175" indent="-257175" algn="l">
              <a:buFont typeface="Arial" panose="020B0604020202020204" pitchFamily="34" charset="0"/>
              <a:buChar char="•"/>
            </a:pPr>
            <a:r>
              <a:rPr lang="en-GB" sz="1800" dirty="0">
                <a:solidFill>
                  <a:srgbClr val="1E1656"/>
                </a:solidFill>
                <a:cs typeface="Arial" panose="020B0604020202020204" pitchFamily="34" charset="0"/>
              </a:rPr>
              <a:t>Wrap up – How well do you think your charity is governed? (Scores on the doors!)</a:t>
            </a:r>
          </a:p>
        </p:txBody>
      </p:sp>
    </p:spTree>
    <p:extLst>
      <p:ext uri="{BB962C8B-B14F-4D97-AF65-F5344CB8AC3E}">
        <p14:creationId xmlns:p14="http://schemas.microsoft.com/office/powerpoint/2010/main" val="346087382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>
          <a:xfrm>
            <a:off x="611560" y="555526"/>
            <a:ext cx="5480137" cy="638828"/>
          </a:xfrm>
        </p:spPr>
        <p:txBody>
          <a:bodyPr>
            <a:noAutofit/>
          </a:bodyPr>
          <a:lstStyle/>
          <a:p>
            <a:pPr algn="l"/>
            <a:r>
              <a:rPr lang="en-GB" sz="4000" dirty="0">
                <a:solidFill>
                  <a:srgbClr val="002060"/>
                </a:solidFill>
                <a:cs typeface="Arial" panose="020B0604020202020204" pitchFamily="34" charset="0"/>
              </a:rPr>
              <a:t>What is Governance?</a:t>
            </a: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C37F11B2-1693-4673-BC9D-2196497CAA3C}"/>
              </a:ext>
            </a:extLst>
          </p:cNvPr>
          <p:cNvSpPr txBox="1">
            <a:spLocks/>
          </p:cNvSpPr>
          <p:nvPr/>
        </p:nvSpPr>
        <p:spPr>
          <a:xfrm>
            <a:off x="682669" y="1749697"/>
            <a:ext cx="7886700" cy="1830165"/>
          </a:xfrm>
          <a:prstGeom prst="rect">
            <a:avLst/>
          </a:prstGeom>
        </p:spPr>
        <p:txBody>
          <a:bodyPr vert="horz" lIns="68580" tIns="34290" rIns="68580" bIns="3429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GB" sz="3200" dirty="0">
                <a:solidFill>
                  <a:srgbClr val="FB4F14"/>
                </a:solidFill>
                <a:cs typeface="Arial" panose="020B0604020202020204" pitchFamily="34" charset="0"/>
              </a:rPr>
              <a:t>What do you define as governance? </a:t>
            </a:r>
          </a:p>
          <a:p>
            <a:pPr algn="l"/>
            <a:r>
              <a:rPr lang="en-GB" dirty="0">
                <a:solidFill>
                  <a:srgbClr val="002060"/>
                </a:solidFill>
                <a:cs typeface="Arial" panose="020B0604020202020204" pitchFamily="34" charset="0"/>
              </a:rPr>
              <a:t>Hints: </a:t>
            </a:r>
          </a:p>
          <a:p>
            <a:pPr marL="600075" lvl="1" indent="-257175" algn="l">
              <a:buFont typeface="Arial" panose="020B0604020202020204" pitchFamily="34" charset="0"/>
              <a:buChar char="•"/>
            </a:pPr>
            <a:r>
              <a:rPr lang="en-GB" sz="2400" i="1" dirty="0">
                <a:solidFill>
                  <a:srgbClr val="002060"/>
                </a:solidFill>
                <a:cs typeface="Arial" panose="020B0604020202020204" pitchFamily="34" charset="0"/>
              </a:rPr>
              <a:t>Where would I look for governance in your charity?</a:t>
            </a:r>
          </a:p>
          <a:p>
            <a:pPr marL="600075" lvl="1" indent="-257175" algn="l">
              <a:buFont typeface="Arial" panose="020B0604020202020204" pitchFamily="34" charset="0"/>
              <a:buChar char="•"/>
            </a:pPr>
            <a:r>
              <a:rPr lang="en-GB" sz="2400" i="1" dirty="0">
                <a:solidFill>
                  <a:srgbClr val="002060"/>
                </a:solidFill>
                <a:cs typeface="Arial" panose="020B0604020202020204" pitchFamily="34" charset="0"/>
              </a:rPr>
              <a:t>What would you show me/tell me?</a:t>
            </a:r>
          </a:p>
          <a:p>
            <a:pPr marL="942975" lvl="2" indent="-257175">
              <a:buFont typeface="Arial" panose="020B0604020202020204" pitchFamily="34" charset="0"/>
              <a:buChar char="•"/>
            </a:pPr>
            <a:endParaRPr lang="en-GB" sz="2000" dirty="0">
              <a:solidFill>
                <a:srgbClr val="00457A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942975" lvl="2" indent="-257175">
              <a:buFont typeface="Arial" panose="020B0604020202020204" pitchFamily="34" charset="0"/>
              <a:buChar char="•"/>
            </a:pPr>
            <a:endParaRPr lang="en-GB" sz="1500" dirty="0">
              <a:solidFill>
                <a:srgbClr val="00457A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l"/>
            <a:endParaRPr lang="en-GB" sz="1650" i="1" dirty="0">
              <a:solidFill>
                <a:srgbClr val="00457A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4921742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544" y="209426"/>
            <a:ext cx="8106468" cy="994172"/>
          </a:xfrm>
        </p:spPr>
        <p:txBody>
          <a:bodyPr>
            <a:noAutofit/>
          </a:bodyPr>
          <a:lstStyle/>
          <a:p>
            <a:r>
              <a:rPr lang="en-GB" sz="4000" dirty="0"/>
              <a:t>Working definition of governance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69988" y="1059582"/>
            <a:ext cx="8394499" cy="3456384"/>
          </a:xfrm>
        </p:spPr>
        <p:txBody>
          <a:bodyPr>
            <a:normAutofit lnSpcReduction="10000"/>
          </a:bodyPr>
          <a:lstStyle/>
          <a:p>
            <a:pPr marL="0" indent="0" algn="ctr">
              <a:buNone/>
            </a:pPr>
            <a:r>
              <a:rPr lang="en-GB" sz="2600" i="1" dirty="0">
                <a:solidFill>
                  <a:srgbClr val="FB4F14"/>
                </a:solidFill>
                <a:cs typeface="Arial" panose="020B0604020202020204" pitchFamily="34" charset="0"/>
              </a:rPr>
              <a:t>‘A proportionate framework of people, policies and processes that keep your charity on track’</a:t>
            </a:r>
          </a:p>
          <a:p>
            <a:pPr marL="0" indent="0" algn="ctr">
              <a:buNone/>
            </a:pPr>
            <a:r>
              <a:rPr lang="en-GB" sz="2600" dirty="0">
                <a:cs typeface="Arial" panose="020B0604020202020204" pitchFamily="34" charset="0"/>
              </a:rPr>
              <a:t>i.e. delivering value to its beneficiaries. </a:t>
            </a:r>
            <a:endParaRPr lang="en-GB" sz="2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r>
              <a:rPr lang="en-GB" sz="2600" dirty="0">
                <a:solidFill>
                  <a:srgbClr val="FB4F14"/>
                </a:solidFill>
                <a:cs typeface="Arial" panose="020B0604020202020204" pitchFamily="34" charset="0"/>
              </a:rPr>
              <a:t>Unpacking this definition</a:t>
            </a:r>
          </a:p>
          <a:p>
            <a:r>
              <a:rPr lang="en-GB" sz="1950" dirty="0">
                <a:cs typeface="Arial" panose="020B0604020202020204" pitchFamily="34" charset="0"/>
              </a:rPr>
              <a:t>People – Roles/duties (and separation of duties) </a:t>
            </a:r>
          </a:p>
          <a:p>
            <a:r>
              <a:rPr lang="en-GB" sz="1950" dirty="0">
                <a:cs typeface="Arial" panose="020B0604020202020204" pitchFamily="34" charset="0"/>
              </a:rPr>
              <a:t>Policies – core principles (e.g. checks and balances, moral principles)</a:t>
            </a:r>
          </a:p>
          <a:p>
            <a:r>
              <a:rPr lang="en-GB" sz="1950" dirty="0">
                <a:cs typeface="Arial" panose="020B0604020202020204" pitchFamily="34" charset="0"/>
              </a:rPr>
              <a:t>Processes – Ways of doing things ( legal obligations and how you do business)</a:t>
            </a:r>
          </a:p>
          <a:p>
            <a:r>
              <a:rPr lang="en-GB" sz="1950" dirty="0">
                <a:cs typeface="Arial" panose="020B0604020202020204" pitchFamily="34" charset="0"/>
              </a:rPr>
              <a:t>Proportionality – Scaled to the size of your charity</a:t>
            </a:r>
          </a:p>
          <a:p>
            <a:pPr marL="0" indent="0">
              <a:buNone/>
            </a:pP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70678073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544" y="555526"/>
            <a:ext cx="4951462" cy="994172"/>
          </a:xfrm>
        </p:spPr>
        <p:txBody>
          <a:bodyPr>
            <a:noAutofit/>
          </a:bodyPr>
          <a:lstStyle/>
          <a:p>
            <a:r>
              <a:rPr lang="en-GB" sz="4000" dirty="0">
                <a:solidFill>
                  <a:srgbClr val="1E1656"/>
                </a:solidFill>
              </a:rPr>
              <a:t>Why does governance matter?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97785" y="1995686"/>
            <a:ext cx="4392722" cy="1858198"/>
          </a:xfrm>
        </p:spPr>
        <p:txBody>
          <a:bodyPr>
            <a:normAutofit/>
          </a:bodyPr>
          <a:lstStyle/>
          <a:p>
            <a:r>
              <a:rPr lang="en-GB" sz="2800" dirty="0">
                <a:solidFill>
                  <a:srgbClr val="FB4F14"/>
                </a:solidFill>
                <a:cs typeface="Arial" panose="020B0604020202020204" pitchFamily="34" charset="0"/>
              </a:rPr>
              <a:t>Why does it matter?</a:t>
            </a:r>
          </a:p>
          <a:p>
            <a:pPr lvl="1"/>
            <a:r>
              <a:rPr lang="en-GB" sz="2400" dirty="0">
                <a:cs typeface="Arial" panose="020B0604020202020204" pitchFamily="34" charset="0"/>
              </a:rPr>
              <a:t>Hint – Could you live/operate without it?</a:t>
            </a:r>
          </a:p>
        </p:txBody>
      </p:sp>
      <p:pic>
        <p:nvPicPr>
          <p:cNvPr id="5" name="Picture 4" descr="Women Sitting Beside White Wooden Table · Free Stock Photo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10440" y="0"/>
            <a:ext cx="343356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0143780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39502"/>
            <a:ext cx="8229600" cy="857250"/>
          </a:xfrm>
        </p:spPr>
        <p:txBody>
          <a:bodyPr>
            <a:normAutofit fontScale="90000"/>
          </a:bodyPr>
          <a:lstStyle/>
          <a:p>
            <a:r>
              <a:rPr lang="en-GB" dirty="0"/>
              <a:t>Why governance matters </a:t>
            </a:r>
            <a:br>
              <a:rPr lang="en-GB" sz="2100" dirty="0"/>
            </a:br>
            <a:endParaRPr lang="en-GB" sz="2100" b="1" dirty="0">
              <a:solidFill>
                <a:srgbClr val="788AB3"/>
              </a:solidFill>
              <a:latin typeface="Arial Narrow" panose="020B060602020203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9552" y="1059582"/>
            <a:ext cx="7886700" cy="3263504"/>
          </a:xfrm>
        </p:spPr>
        <p:txBody>
          <a:bodyPr>
            <a:normAutofit fontScale="70000" lnSpcReduction="20000"/>
          </a:bodyPr>
          <a:lstStyle/>
          <a:p>
            <a:pPr marL="0" indent="0">
              <a:buNone/>
            </a:pPr>
            <a:r>
              <a:rPr lang="en-GB" dirty="0">
                <a:solidFill>
                  <a:srgbClr val="FB4F14"/>
                </a:solidFill>
              </a:rPr>
              <a:t>Obligations</a:t>
            </a:r>
          </a:p>
          <a:p>
            <a:pPr lvl="1"/>
            <a:r>
              <a:rPr lang="en-GB" dirty="0"/>
              <a:t>Natural/Moral/ethical obligation – You are doing what you are supposed to be doing</a:t>
            </a:r>
          </a:p>
          <a:p>
            <a:pPr lvl="1"/>
            <a:r>
              <a:rPr lang="en-GB" dirty="0"/>
              <a:t>Civil/Legal obligation – Demonstration that your charity fulfils its obligations to donors and beneficiaries – as required by law</a:t>
            </a:r>
          </a:p>
          <a:p>
            <a:pPr marL="0" indent="0">
              <a:buNone/>
            </a:pPr>
            <a:endParaRPr lang="en-GB" dirty="0"/>
          </a:p>
          <a:p>
            <a:pPr marL="0" indent="0">
              <a:buNone/>
            </a:pPr>
            <a:r>
              <a:rPr lang="en-GB" dirty="0">
                <a:solidFill>
                  <a:srgbClr val="FB4F14"/>
                </a:solidFill>
              </a:rPr>
              <a:t>Funding</a:t>
            </a:r>
          </a:p>
          <a:p>
            <a:pPr lvl="1"/>
            <a:r>
              <a:rPr lang="en-GB" dirty="0"/>
              <a:t>Assurance/Validation for funders/donors</a:t>
            </a:r>
          </a:p>
          <a:p>
            <a:pPr lvl="1"/>
            <a:r>
              <a:rPr lang="en-GB" dirty="0"/>
              <a:t>Quality of governance = reflection of ‘quality of management’ of funds and purpose – What I call “ </a:t>
            </a:r>
            <a:r>
              <a:rPr lang="en-GB" dirty="0" err="1"/>
              <a:t>Investability</a:t>
            </a:r>
            <a:r>
              <a:rPr lang="en-GB" dirty="0"/>
              <a:t>”…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18962317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5536" y="238804"/>
            <a:ext cx="8229600" cy="994172"/>
          </a:xfrm>
        </p:spPr>
        <p:txBody>
          <a:bodyPr>
            <a:noAutofit/>
          </a:bodyPr>
          <a:lstStyle/>
          <a:p>
            <a:r>
              <a:rPr lang="en-GB" sz="4000" dirty="0"/>
              <a:t>Governance as a funding ‘hot topic’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00150"/>
            <a:ext cx="8291264" cy="3704545"/>
          </a:xfrm>
        </p:spPr>
        <p:txBody>
          <a:bodyPr>
            <a:normAutofit fontScale="47500" lnSpcReduction="20000"/>
          </a:bodyPr>
          <a:lstStyle/>
          <a:p>
            <a:pPr marL="0" indent="0">
              <a:buNone/>
            </a:pPr>
            <a:r>
              <a:rPr lang="en-GB" sz="5100" dirty="0">
                <a:solidFill>
                  <a:srgbClr val="FB4F14"/>
                </a:solidFill>
                <a:cs typeface="Arial" panose="020B0604020202020204" pitchFamily="34" charset="0"/>
              </a:rPr>
              <a:t>Stephen’s financial ‘crystal ball’</a:t>
            </a:r>
          </a:p>
          <a:p>
            <a:pPr marL="0" indent="0">
              <a:buNone/>
            </a:pPr>
            <a:endParaRPr lang="en-GB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1">
              <a:spcAft>
                <a:spcPts val="600"/>
              </a:spcAft>
            </a:pPr>
            <a:r>
              <a:rPr lang="en-GB" sz="3600" dirty="0">
                <a:cs typeface="Arial" panose="020B0604020202020204" pitchFamily="34" charset="0"/>
              </a:rPr>
              <a:t>The “£’s pond” is shrinking and there are more fish in it! </a:t>
            </a:r>
          </a:p>
          <a:p>
            <a:pPr lvl="1">
              <a:spcAft>
                <a:spcPts val="600"/>
              </a:spcAft>
            </a:pPr>
            <a:r>
              <a:rPr lang="en-GB" sz="3600" dirty="0">
                <a:cs typeface="Arial" panose="020B0604020202020204" pitchFamily="34" charset="0"/>
              </a:rPr>
              <a:t>The ‘irrational’ will be rationalised or, eliminated</a:t>
            </a:r>
          </a:p>
          <a:p>
            <a:pPr lvl="1">
              <a:spcAft>
                <a:spcPts val="600"/>
              </a:spcAft>
            </a:pPr>
            <a:r>
              <a:rPr lang="en-GB" sz="3600" dirty="0">
                <a:cs typeface="Arial" panose="020B0604020202020204" pitchFamily="34" charset="0"/>
              </a:rPr>
              <a:t>Major funding landscape might be changing– from grants to social enterprise ( from ‘pay off’ towards ‘pay back’)</a:t>
            </a:r>
          </a:p>
          <a:p>
            <a:pPr lvl="1">
              <a:spcAft>
                <a:spcPts val="600"/>
              </a:spcAft>
            </a:pPr>
            <a:r>
              <a:rPr lang="en-GB" sz="3600" dirty="0">
                <a:cs typeface="Arial" panose="020B0604020202020204" pitchFamily="34" charset="0"/>
              </a:rPr>
              <a:t>State centralisation Vs potential ambivalence towards 3</a:t>
            </a:r>
            <a:r>
              <a:rPr lang="en-GB" sz="3600" baseline="30000" dirty="0">
                <a:cs typeface="Arial" panose="020B0604020202020204" pitchFamily="34" charset="0"/>
              </a:rPr>
              <a:t>rd</a:t>
            </a:r>
            <a:r>
              <a:rPr lang="en-GB" sz="3600" dirty="0">
                <a:cs typeface="Arial" panose="020B0604020202020204" pitchFamily="34" charset="0"/>
              </a:rPr>
              <a:t> sector - greater surveillance from state ( e.g. procurement rules) of 3</a:t>
            </a:r>
            <a:r>
              <a:rPr lang="en-GB" sz="3600" baseline="30000" dirty="0">
                <a:cs typeface="Arial" panose="020B0604020202020204" pitchFamily="34" charset="0"/>
              </a:rPr>
              <a:t>rd</a:t>
            </a:r>
            <a:r>
              <a:rPr lang="en-GB" sz="3600" dirty="0">
                <a:cs typeface="Arial" panose="020B0604020202020204" pitchFamily="34" charset="0"/>
              </a:rPr>
              <a:t> sector engagement </a:t>
            </a:r>
          </a:p>
          <a:p>
            <a:pPr lvl="1">
              <a:spcAft>
                <a:spcPts val="600"/>
              </a:spcAft>
            </a:pPr>
            <a:r>
              <a:rPr lang="en-GB" sz="3600" dirty="0">
                <a:cs typeface="Arial" panose="020B0604020202020204" pitchFamily="34" charset="0"/>
              </a:rPr>
              <a:t>Altruism/philanthropy won’t die – It will change and become more conditional</a:t>
            </a:r>
          </a:p>
          <a:p>
            <a:pPr lvl="1">
              <a:spcAft>
                <a:spcPts val="600"/>
              </a:spcAft>
            </a:pPr>
            <a:r>
              <a:rPr lang="en-GB" sz="3600" dirty="0">
                <a:cs typeface="Arial" panose="020B0604020202020204" pitchFamily="34" charset="0"/>
              </a:rPr>
              <a:t>Changing/increasing demand will require greater agility in terms of getting funding – proactive and reactive 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96312955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E5C679-9C8D-4B78-878D-CAEB2FE6B7B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7940" y="189742"/>
            <a:ext cx="7902492" cy="994172"/>
          </a:xfrm>
        </p:spPr>
        <p:txBody>
          <a:bodyPr>
            <a:normAutofit fontScale="90000"/>
          </a:bodyPr>
          <a:lstStyle/>
          <a:p>
            <a:r>
              <a:rPr lang="en-GB" sz="4000" dirty="0">
                <a:solidFill>
                  <a:srgbClr val="1E1656"/>
                </a:solidFill>
              </a:rPr>
              <a:t>Governance model for charities </a:t>
            </a:r>
            <a:br>
              <a:rPr lang="en-GB" dirty="0"/>
            </a:br>
            <a:r>
              <a:rPr lang="en-GB" sz="2325" b="1" dirty="0">
                <a:solidFill>
                  <a:srgbClr val="4D4F53"/>
                </a:solidFill>
                <a:latin typeface="+mn-lt"/>
              </a:rPr>
              <a:t>Look for all five PLUS focus</a:t>
            </a:r>
          </a:p>
        </p:txBody>
      </p:sp>
      <p:graphicFrame>
        <p:nvGraphicFramePr>
          <p:cNvPr id="4" name="Diagram 3">
            <a:extLst>
              <a:ext uri="{FF2B5EF4-FFF2-40B4-BE49-F238E27FC236}">
                <a16:creationId xmlns:a16="http://schemas.microsoft.com/office/drawing/2014/main" id="{83377528-777E-42E0-88C3-159FFFE0208E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680341255"/>
              </p:ext>
            </p:extLst>
          </p:nvPr>
        </p:nvGraphicFramePr>
        <p:xfrm>
          <a:off x="628651" y="1429719"/>
          <a:ext cx="6903526" cy="351036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3" name="Callout: Line 2">
            <a:extLst>
              <a:ext uri="{FF2B5EF4-FFF2-40B4-BE49-F238E27FC236}">
                <a16:creationId xmlns:a16="http://schemas.microsoft.com/office/drawing/2014/main" id="{4A374995-5130-4174-95CB-B49F0F7726CB}"/>
              </a:ext>
            </a:extLst>
          </p:cNvPr>
          <p:cNvSpPr/>
          <p:nvPr/>
        </p:nvSpPr>
        <p:spPr>
          <a:xfrm>
            <a:off x="5614261" y="993487"/>
            <a:ext cx="2371241" cy="994172"/>
          </a:xfrm>
          <a:prstGeom prst="borderCallout1">
            <a:avLst>
              <a:gd name="adj1" fmla="val 18750"/>
              <a:gd name="adj2" fmla="val -8333"/>
              <a:gd name="adj3" fmla="val 57548"/>
              <a:gd name="adj4" fmla="val -47407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350" dirty="0">
                <a:solidFill>
                  <a:srgbClr val="1E1656"/>
                </a:solidFill>
              </a:rPr>
              <a:t>Leadership (leading the charity, its strategy and separation between strategy and operations)</a:t>
            </a:r>
          </a:p>
        </p:txBody>
      </p:sp>
      <p:sp>
        <p:nvSpPr>
          <p:cNvPr id="5" name="Callout: Line 4">
            <a:extLst>
              <a:ext uri="{FF2B5EF4-FFF2-40B4-BE49-F238E27FC236}">
                <a16:creationId xmlns:a16="http://schemas.microsoft.com/office/drawing/2014/main" id="{71784303-342A-41EF-ADDA-AEBE310817B3}"/>
              </a:ext>
            </a:extLst>
          </p:cNvPr>
          <p:cNvSpPr/>
          <p:nvPr/>
        </p:nvSpPr>
        <p:spPr>
          <a:xfrm>
            <a:off x="6689457" y="2730550"/>
            <a:ext cx="2050846" cy="883403"/>
          </a:xfrm>
          <a:prstGeom prst="borderCallout1">
            <a:avLst>
              <a:gd name="adj1" fmla="val 18750"/>
              <a:gd name="adj2" fmla="val -8333"/>
              <a:gd name="adj3" fmla="val 5921"/>
              <a:gd name="adj4" fmla="val -34411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350" dirty="0">
                <a:solidFill>
                  <a:srgbClr val="1E1656"/>
                </a:solidFill>
              </a:rPr>
              <a:t>Problem solving (Building  board capability and strength)</a:t>
            </a:r>
          </a:p>
        </p:txBody>
      </p:sp>
      <p:sp>
        <p:nvSpPr>
          <p:cNvPr id="6" name="Callout: Line 5">
            <a:extLst>
              <a:ext uri="{FF2B5EF4-FFF2-40B4-BE49-F238E27FC236}">
                <a16:creationId xmlns:a16="http://schemas.microsoft.com/office/drawing/2014/main" id="{D0DC4770-EDF1-4DBF-839C-A17F0CC900AB}"/>
              </a:ext>
            </a:extLst>
          </p:cNvPr>
          <p:cNvSpPr/>
          <p:nvPr/>
        </p:nvSpPr>
        <p:spPr>
          <a:xfrm>
            <a:off x="5846735" y="3986254"/>
            <a:ext cx="2278251" cy="883403"/>
          </a:xfrm>
          <a:prstGeom prst="borderCallout1">
            <a:avLst>
              <a:gd name="adj1" fmla="val 35372"/>
              <a:gd name="adj2" fmla="val -5110"/>
              <a:gd name="adj3" fmla="val 45395"/>
              <a:gd name="adj4" fmla="val -22006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350" dirty="0">
                <a:solidFill>
                  <a:srgbClr val="1E1656"/>
                </a:solidFill>
              </a:rPr>
              <a:t>Transparency (Mechanisms to increase openness and avoid conflict of interest)</a:t>
            </a:r>
          </a:p>
        </p:txBody>
      </p:sp>
      <p:sp>
        <p:nvSpPr>
          <p:cNvPr id="7" name="Callout: Line 6">
            <a:extLst>
              <a:ext uri="{FF2B5EF4-FFF2-40B4-BE49-F238E27FC236}">
                <a16:creationId xmlns:a16="http://schemas.microsoft.com/office/drawing/2014/main" id="{3A49806B-5A80-4656-9655-140A66157EE7}"/>
              </a:ext>
            </a:extLst>
          </p:cNvPr>
          <p:cNvSpPr/>
          <p:nvPr/>
        </p:nvSpPr>
        <p:spPr>
          <a:xfrm>
            <a:off x="403697" y="3138516"/>
            <a:ext cx="1418095" cy="1080321"/>
          </a:xfrm>
          <a:prstGeom prst="borderCallout1">
            <a:avLst>
              <a:gd name="adj1" fmla="val 105223"/>
              <a:gd name="adj2" fmla="val 169775"/>
              <a:gd name="adj3" fmla="val 44571"/>
              <a:gd name="adj4" fmla="val 104290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350" dirty="0">
                <a:solidFill>
                  <a:srgbClr val="1E1656"/>
                </a:solidFill>
              </a:rPr>
              <a:t>Challenge (Robustness of decision making and affordance of differences)</a:t>
            </a:r>
          </a:p>
        </p:txBody>
      </p:sp>
      <p:sp>
        <p:nvSpPr>
          <p:cNvPr id="8" name="Callout: Line 7">
            <a:extLst>
              <a:ext uri="{FF2B5EF4-FFF2-40B4-BE49-F238E27FC236}">
                <a16:creationId xmlns:a16="http://schemas.microsoft.com/office/drawing/2014/main" id="{C21D9E5D-3348-4D62-ADC2-DAC36B8D24A1}"/>
              </a:ext>
            </a:extLst>
          </p:cNvPr>
          <p:cNvSpPr/>
          <p:nvPr/>
        </p:nvSpPr>
        <p:spPr>
          <a:xfrm>
            <a:off x="628650" y="1429719"/>
            <a:ext cx="1347384" cy="895027"/>
          </a:xfrm>
          <a:prstGeom prst="borderCallout1">
            <a:avLst>
              <a:gd name="adj1" fmla="val 144724"/>
              <a:gd name="adj2" fmla="val 123658"/>
              <a:gd name="adj3" fmla="val 90422"/>
              <a:gd name="adj4" fmla="val 103148"/>
            </a:avLst>
          </a:prstGeom>
          <a:solidFill>
            <a:srgbClr val="FB4F1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350" dirty="0">
                <a:solidFill>
                  <a:srgbClr val="1E1656"/>
                </a:solidFill>
              </a:rPr>
              <a:t>Accountability (Legal, Civil, and moral accountability)</a:t>
            </a:r>
          </a:p>
        </p:txBody>
      </p:sp>
    </p:spTree>
    <p:extLst>
      <p:ext uri="{BB962C8B-B14F-4D97-AF65-F5344CB8AC3E}">
        <p14:creationId xmlns:p14="http://schemas.microsoft.com/office/powerpoint/2010/main" val="414980193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98632" y="176841"/>
            <a:ext cx="8515350" cy="994172"/>
          </a:xfrm>
        </p:spPr>
        <p:txBody>
          <a:bodyPr>
            <a:noAutofit/>
          </a:bodyPr>
          <a:lstStyle/>
          <a:p>
            <a:r>
              <a:rPr lang="en-GB" sz="3400" dirty="0">
                <a:solidFill>
                  <a:srgbClr val="1E1656"/>
                </a:solidFill>
              </a:rPr>
              <a:t>Creating good governance in your charity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13175" y="1059582"/>
            <a:ext cx="8407846" cy="3939902"/>
          </a:xfrm>
        </p:spPr>
        <p:txBody>
          <a:bodyPr>
            <a:normAutofit fontScale="70000" lnSpcReduction="20000"/>
          </a:bodyPr>
          <a:lstStyle/>
          <a:p>
            <a:pPr marL="0" indent="0">
              <a:buNone/>
            </a:pPr>
            <a:r>
              <a:rPr lang="en-GB" sz="3400" dirty="0">
                <a:solidFill>
                  <a:srgbClr val="4D4F53"/>
                </a:solidFill>
                <a:cs typeface="Arial" panose="020B0604020202020204" pitchFamily="34" charset="0"/>
              </a:rPr>
              <a:t>Immediate checkpoints</a:t>
            </a:r>
          </a:p>
          <a:p>
            <a:pPr lvl="1">
              <a:buFont typeface="Wingdings" panose="05000000000000000000" pitchFamily="2" charset="2"/>
              <a:buChar char="ü"/>
            </a:pPr>
            <a:r>
              <a:rPr lang="en-GB" sz="2200" b="1" dirty="0">
                <a:solidFill>
                  <a:srgbClr val="FB4F14"/>
                </a:solidFill>
                <a:cs typeface="Arial" panose="020B0604020202020204" pitchFamily="34" charset="0"/>
              </a:rPr>
              <a:t>Board composition </a:t>
            </a:r>
            <a:r>
              <a:rPr lang="en-GB" sz="2200" dirty="0">
                <a:cs typeface="Arial" panose="020B0604020202020204" pitchFamily="34" charset="0"/>
              </a:rPr>
              <a:t>– WHO is on your board, why -  what do they bring?</a:t>
            </a:r>
          </a:p>
          <a:p>
            <a:pPr lvl="2"/>
            <a:r>
              <a:rPr lang="en-GB" sz="2200" dirty="0"/>
              <a:t>Skills, involvement, capacity, capability, size of your board</a:t>
            </a:r>
          </a:p>
          <a:p>
            <a:pPr lvl="1">
              <a:buFont typeface="Wingdings" panose="05000000000000000000" pitchFamily="2" charset="2"/>
              <a:buChar char="ü"/>
            </a:pPr>
            <a:r>
              <a:rPr lang="en-GB" sz="2200" b="1" dirty="0">
                <a:solidFill>
                  <a:srgbClr val="FB4F14"/>
                </a:solidFill>
                <a:cs typeface="Arial" panose="020B0604020202020204" pitchFamily="34" charset="0"/>
              </a:rPr>
              <a:t>Board meetings </a:t>
            </a:r>
            <a:r>
              <a:rPr lang="en-GB" sz="2200" dirty="0">
                <a:cs typeface="Arial" panose="020B0604020202020204" pitchFamily="34" charset="0"/>
              </a:rPr>
              <a:t>– How often and what do you discuss/actions</a:t>
            </a:r>
          </a:p>
          <a:p>
            <a:pPr lvl="2"/>
            <a:r>
              <a:rPr lang="en-GB" sz="2200" dirty="0"/>
              <a:t>Frequency, ‘tone’, subject matter, actions coming out of them</a:t>
            </a:r>
          </a:p>
          <a:p>
            <a:pPr lvl="1">
              <a:buFont typeface="Wingdings" panose="05000000000000000000" pitchFamily="2" charset="2"/>
              <a:buChar char="ü"/>
            </a:pPr>
            <a:r>
              <a:rPr lang="en-GB" sz="2200" b="1" dirty="0">
                <a:solidFill>
                  <a:srgbClr val="FB4F14"/>
                </a:solidFill>
                <a:cs typeface="Arial" panose="020B0604020202020204" pitchFamily="34" charset="0"/>
              </a:rPr>
              <a:t>Leadership &amp; strategy</a:t>
            </a:r>
          </a:p>
          <a:p>
            <a:pPr lvl="2"/>
            <a:r>
              <a:rPr lang="en-GB" sz="2200" dirty="0"/>
              <a:t>Doesn’t need to be Gung Ho BUT, is there a strategy, a plan, sense of coherence? Does it resonate with your donors – would they see it?</a:t>
            </a:r>
          </a:p>
          <a:p>
            <a:pPr lvl="1">
              <a:buFont typeface="Wingdings" panose="05000000000000000000" pitchFamily="2" charset="2"/>
              <a:buChar char="ü"/>
            </a:pPr>
            <a:r>
              <a:rPr lang="en-GB" sz="2200" b="1" dirty="0">
                <a:solidFill>
                  <a:srgbClr val="FB4F14"/>
                </a:solidFill>
                <a:cs typeface="Arial" panose="020B0604020202020204" pitchFamily="34" charset="0"/>
              </a:rPr>
              <a:t>Processes</a:t>
            </a:r>
            <a:r>
              <a:rPr lang="en-GB" sz="2200" dirty="0">
                <a:solidFill>
                  <a:srgbClr val="FB4F14"/>
                </a:solidFill>
                <a:cs typeface="Arial" panose="020B0604020202020204" pitchFamily="34" charset="0"/>
              </a:rPr>
              <a:t> </a:t>
            </a:r>
            <a:r>
              <a:rPr lang="en-GB" sz="2200" dirty="0">
                <a:cs typeface="Arial" panose="020B0604020202020204" pitchFamily="34" charset="0"/>
              </a:rPr>
              <a:t>– HOW is business transacted in your charity  - especially reporting </a:t>
            </a:r>
          </a:p>
          <a:p>
            <a:pPr lvl="2"/>
            <a:r>
              <a:rPr lang="en-GB" sz="2200" dirty="0"/>
              <a:t>What people , do what things and why – and how do you know? Following the £’s/key decisions is usually a good start point</a:t>
            </a:r>
          </a:p>
          <a:p>
            <a:pPr lvl="1">
              <a:buFont typeface="Wingdings" panose="05000000000000000000" pitchFamily="2" charset="2"/>
              <a:buChar char="ü"/>
            </a:pPr>
            <a:r>
              <a:rPr lang="en-GB" sz="2200" b="1" dirty="0">
                <a:solidFill>
                  <a:srgbClr val="FB4F14"/>
                </a:solidFill>
                <a:cs typeface="Arial" panose="020B0604020202020204" pitchFamily="34" charset="0"/>
              </a:rPr>
              <a:t>People </a:t>
            </a:r>
          </a:p>
          <a:p>
            <a:pPr lvl="2"/>
            <a:r>
              <a:rPr lang="en-GB" sz="2200" dirty="0"/>
              <a:t>Is there some sort of ‘glue’ between everyone in the charity</a:t>
            </a:r>
          </a:p>
          <a:p>
            <a:pPr lvl="1">
              <a:buFont typeface="Wingdings" panose="05000000000000000000" pitchFamily="2" charset="2"/>
              <a:buChar char="ü"/>
            </a:pPr>
            <a:r>
              <a:rPr lang="en-GB" sz="2200" b="1" dirty="0">
                <a:solidFill>
                  <a:srgbClr val="FB4F14"/>
                </a:solidFill>
                <a:cs typeface="Arial" panose="020B0604020202020204" pitchFamily="34" charset="0"/>
              </a:rPr>
              <a:t>Power! </a:t>
            </a:r>
          </a:p>
          <a:p>
            <a:pPr lvl="2"/>
            <a:r>
              <a:rPr lang="en-GB" sz="2200" dirty="0"/>
              <a:t>Who has ‘voice’ in decision making and why? Compelling leadership Vs Dictatorship Vs poor followership. How is challenge and conflict handled?</a:t>
            </a:r>
          </a:p>
        </p:txBody>
      </p:sp>
    </p:spTree>
    <p:extLst>
      <p:ext uri="{BB962C8B-B14F-4D97-AF65-F5344CB8AC3E}">
        <p14:creationId xmlns:p14="http://schemas.microsoft.com/office/powerpoint/2010/main" val="202219639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4000" dirty="0"/>
              <a:t>Board composition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063228"/>
            <a:ext cx="8229600" cy="3153798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en-GB" sz="2200" dirty="0">
                <a:solidFill>
                  <a:srgbClr val="FB4F14"/>
                </a:solidFill>
                <a:cs typeface="Arial" panose="020B0604020202020204" pitchFamily="34" charset="0"/>
              </a:rPr>
              <a:t>My observation – a No. 1 recurrent weakness! </a:t>
            </a:r>
          </a:p>
          <a:p>
            <a:pPr lvl="1"/>
            <a:r>
              <a:rPr lang="en-GB" sz="1650" dirty="0">
                <a:cs typeface="Arial" panose="020B0604020202020204" pitchFamily="34" charset="0"/>
              </a:rPr>
              <a:t>Historical reasons  – ‘friends of the founders’/been there for ages/”dated contribution”</a:t>
            </a:r>
          </a:p>
          <a:p>
            <a:pPr lvl="1"/>
            <a:r>
              <a:rPr lang="en-GB" sz="1650" dirty="0">
                <a:cs typeface="Arial" panose="020B0604020202020204" pitchFamily="34" charset="0"/>
              </a:rPr>
              <a:t>Lack of understanding WHY you need a capable board – ‘making up the numbers’</a:t>
            </a:r>
          </a:p>
          <a:p>
            <a:pPr lvl="1"/>
            <a:r>
              <a:rPr lang="en-GB" sz="1650" dirty="0">
                <a:cs typeface="Arial" panose="020B0604020202020204" pitchFamily="34" charset="0"/>
              </a:rPr>
              <a:t>The big hitters – Belief that having a big hitter on the board =success</a:t>
            </a:r>
          </a:p>
          <a:p>
            <a:pPr lvl="1"/>
            <a:r>
              <a:rPr lang="en-GB" sz="1650" dirty="0">
                <a:cs typeface="Arial" panose="020B0604020202020204" pitchFamily="34" charset="0"/>
              </a:rPr>
              <a:t>The ‘field of eligible Vs field of available’ – It is difficult to find decent board candidates!</a:t>
            </a:r>
            <a:br>
              <a:rPr lang="en-GB" sz="1650" dirty="0">
                <a:cs typeface="Arial" panose="020B0604020202020204" pitchFamily="34" charset="0"/>
              </a:rPr>
            </a:br>
            <a:endParaRPr lang="en-GB" sz="1650" dirty="0">
              <a:cs typeface="Arial" panose="020B0604020202020204" pitchFamily="34" charset="0"/>
            </a:endParaRPr>
          </a:p>
          <a:p>
            <a:pPr marL="0" indent="0">
              <a:buNone/>
            </a:pPr>
            <a:r>
              <a:rPr lang="en-GB" sz="2200" dirty="0">
                <a:solidFill>
                  <a:srgbClr val="FB4F14"/>
                </a:solidFill>
                <a:cs typeface="Arial" panose="020B0604020202020204" pitchFamily="34" charset="0"/>
              </a:rPr>
              <a:t>Remedies</a:t>
            </a:r>
          </a:p>
          <a:p>
            <a:pPr lvl="1"/>
            <a:r>
              <a:rPr lang="en-GB" sz="1650" dirty="0">
                <a:cs typeface="Arial" panose="020B0604020202020204" pitchFamily="34" charset="0"/>
              </a:rPr>
              <a:t>Aim for balance on your board – experience, questioning ability, insights</a:t>
            </a:r>
          </a:p>
          <a:p>
            <a:pPr lvl="1"/>
            <a:r>
              <a:rPr lang="en-GB" sz="1650" dirty="0">
                <a:cs typeface="Arial" panose="020B0604020202020204" pitchFamily="34" charset="0"/>
              </a:rPr>
              <a:t>Think about whose ‘voice’ needs to be heard on the board</a:t>
            </a:r>
          </a:p>
          <a:p>
            <a:pPr lvl="1"/>
            <a:r>
              <a:rPr lang="en-GB" sz="1650" dirty="0">
                <a:cs typeface="Arial" panose="020B0604020202020204" pitchFamily="34" charset="0"/>
              </a:rPr>
              <a:t>Augment permanent seats with visitors if you are struggling </a:t>
            </a:r>
          </a:p>
          <a:p>
            <a:pPr lvl="1"/>
            <a:r>
              <a:rPr lang="en-GB" sz="1650" dirty="0">
                <a:cs typeface="Arial" panose="020B0604020202020204" pitchFamily="34" charset="0"/>
              </a:rPr>
              <a:t>Build in rotation - keep it fresh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94615779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4000" dirty="0"/>
              <a:t>Board meetings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91652" y="1025939"/>
            <a:ext cx="8040787" cy="3263504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GB" sz="2000" dirty="0">
                <a:solidFill>
                  <a:srgbClr val="FB4F14"/>
                </a:solidFill>
                <a:cs typeface="Arial" panose="020B0604020202020204" pitchFamily="34" charset="0"/>
              </a:rPr>
              <a:t>My observation – Too often ill structured and miss the point</a:t>
            </a:r>
          </a:p>
          <a:p>
            <a:pPr lvl="1"/>
            <a:r>
              <a:rPr lang="en-GB" sz="1600" dirty="0">
                <a:cs typeface="Arial" panose="020B0604020202020204" pitchFamily="34" charset="0"/>
              </a:rPr>
              <a:t>Muddle up strategic Vs operational issues</a:t>
            </a:r>
          </a:p>
          <a:p>
            <a:pPr lvl="1"/>
            <a:r>
              <a:rPr lang="en-GB" sz="1600" dirty="0">
                <a:cs typeface="Arial" panose="020B0604020202020204" pitchFamily="34" charset="0"/>
              </a:rPr>
              <a:t>Focus on the wrong/inappropriate topics – wrong level/wrong tone</a:t>
            </a:r>
          </a:p>
          <a:p>
            <a:pPr lvl="1"/>
            <a:r>
              <a:rPr lang="en-GB" sz="1600" dirty="0">
                <a:cs typeface="Arial" panose="020B0604020202020204" pitchFamily="34" charset="0"/>
              </a:rPr>
              <a:t>Become a black hole of effort( 100 point agenda) …or, worse, have no agenda! </a:t>
            </a:r>
          </a:p>
          <a:p>
            <a:pPr lvl="1"/>
            <a:endParaRPr lang="en-GB" sz="1600" dirty="0">
              <a:cs typeface="Arial" panose="020B0604020202020204" pitchFamily="34" charset="0"/>
            </a:endParaRPr>
          </a:p>
          <a:p>
            <a:pPr marL="0" indent="0">
              <a:buNone/>
            </a:pPr>
            <a:r>
              <a:rPr lang="en-GB" sz="2000" dirty="0">
                <a:solidFill>
                  <a:srgbClr val="FB4F14"/>
                </a:solidFill>
                <a:cs typeface="Arial" panose="020B0604020202020204" pitchFamily="34" charset="0"/>
              </a:rPr>
              <a:t>Remedies</a:t>
            </a:r>
          </a:p>
          <a:p>
            <a:pPr lvl="1"/>
            <a:r>
              <a:rPr lang="en-GB" sz="1600" dirty="0">
                <a:cs typeface="Arial" panose="020B0604020202020204" pitchFamily="34" charset="0"/>
              </a:rPr>
              <a:t>Think WHY you are meeting as a board – what NEEDS to be aired at that level? Purpose Vs appearance</a:t>
            </a:r>
          </a:p>
          <a:p>
            <a:pPr lvl="1"/>
            <a:r>
              <a:rPr lang="en-GB" sz="1600" dirty="0">
                <a:cs typeface="Arial" panose="020B0604020202020204" pitchFamily="34" charset="0"/>
              </a:rPr>
              <a:t>Keep your agenda living – focus moves over time( e.g. risk, opportunity)</a:t>
            </a:r>
          </a:p>
          <a:p>
            <a:pPr lvl="1"/>
            <a:r>
              <a:rPr lang="en-GB" sz="1600" dirty="0">
                <a:cs typeface="Arial" panose="020B0604020202020204" pitchFamily="34" charset="0"/>
              </a:rPr>
              <a:t>Keep the ‘tone’ at the right level – STRATEGIC not operational</a:t>
            </a:r>
          </a:p>
          <a:p>
            <a:pPr lvl="1"/>
            <a:r>
              <a:rPr lang="en-GB" sz="1600" dirty="0">
                <a:cs typeface="Arial" panose="020B0604020202020204" pitchFamily="34" charset="0"/>
              </a:rPr>
              <a:t>Look at the balance between internal and external matters discussed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50979605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5A1F38E-BAAF-4155-994A-BAEB97C561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3844"/>
            <a:ext cx="8263830" cy="994172"/>
          </a:xfrm>
        </p:spPr>
        <p:txBody>
          <a:bodyPr>
            <a:normAutofit/>
          </a:bodyPr>
          <a:lstStyle/>
          <a:p>
            <a:r>
              <a:rPr lang="en-GB" sz="4000" dirty="0"/>
              <a:t>Processes </a:t>
            </a:r>
            <a:endParaRPr lang="en-GB" sz="4000" b="1" dirty="0">
              <a:solidFill>
                <a:srgbClr val="788AB3"/>
              </a:solidFill>
              <a:latin typeface="+mn-lt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7E3A1CF-70AA-4543-A998-934AC6131E9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3568" y="1059582"/>
            <a:ext cx="8263830" cy="3672408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GB" sz="1800" dirty="0">
                <a:solidFill>
                  <a:srgbClr val="FB4F14"/>
                </a:solidFill>
                <a:cs typeface="Arial" panose="020B0604020202020204" pitchFamily="34" charset="0"/>
              </a:rPr>
              <a:t>My observations – </a:t>
            </a:r>
            <a:r>
              <a:rPr lang="en-GB" sz="1800" i="1" dirty="0">
                <a:solidFill>
                  <a:srgbClr val="00B0CA"/>
                </a:solidFill>
                <a:cs typeface="Arial" panose="020B0604020202020204" pitchFamily="34" charset="0"/>
              </a:rPr>
              <a:t>vacillate between ‘a process for everything’ and ‘none at all</a:t>
            </a:r>
          </a:p>
          <a:p>
            <a:pPr lvl="1"/>
            <a:r>
              <a:rPr lang="en-GB" sz="1600" dirty="0">
                <a:cs typeface="Arial" panose="020B0604020202020204" pitchFamily="34" charset="0"/>
              </a:rPr>
              <a:t>Historical reasons – never needed them</a:t>
            </a:r>
          </a:p>
          <a:p>
            <a:pPr lvl="1"/>
            <a:r>
              <a:rPr lang="en-GB" sz="1600" dirty="0">
                <a:cs typeface="Arial" panose="020B0604020202020204" pitchFamily="34" charset="0"/>
              </a:rPr>
              <a:t>Over egging it – ‘world of processes’ - something for every situation</a:t>
            </a:r>
          </a:p>
          <a:p>
            <a:pPr lvl="1"/>
            <a:r>
              <a:rPr lang="en-GB" sz="1600" dirty="0">
                <a:cs typeface="Arial" panose="020B0604020202020204" pitchFamily="34" charset="0"/>
              </a:rPr>
              <a:t>Failure to grasp why board level processes and reporting are necessary</a:t>
            </a:r>
          </a:p>
          <a:p>
            <a:pPr lvl="1"/>
            <a:r>
              <a:rPr lang="en-GB" sz="1600" dirty="0">
                <a:cs typeface="Arial" panose="020B0604020202020204" pitchFamily="34" charset="0"/>
              </a:rPr>
              <a:t>Unable to marry the necessary processes to board and corporate functioning</a:t>
            </a:r>
            <a:endParaRPr lang="en-GB" sz="1500" dirty="0">
              <a:cs typeface="Arial" panose="020B0604020202020204" pitchFamily="34" charset="0"/>
            </a:endParaRPr>
          </a:p>
          <a:p>
            <a:pPr marL="0" indent="0">
              <a:buNone/>
            </a:pPr>
            <a:r>
              <a:rPr lang="en-GB" sz="1800" dirty="0">
                <a:solidFill>
                  <a:srgbClr val="FB4F14"/>
                </a:solidFill>
                <a:cs typeface="Arial" panose="020B0604020202020204" pitchFamily="34" charset="0"/>
              </a:rPr>
              <a:t>Remedies</a:t>
            </a:r>
          </a:p>
          <a:p>
            <a:pPr lvl="1"/>
            <a:r>
              <a:rPr lang="en-GB" sz="1500" dirty="0">
                <a:cs typeface="Arial" panose="020B0604020202020204" pitchFamily="34" charset="0"/>
              </a:rPr>
              <a:t>Revisit WHAT reporting/processes you need– think about what you are trying to manage – e.g. risk, transparency, accountability, performance </a:t>
            </a:r>
          </a:p>
          <a:p>
            <a:pPr lvl="1"/>
            <a:r>
              <a:rPr lang="en-GB" sz="1500" dirty="0">
                <a:cs typeface="Arial" panose="020B0604020202020204" pitchFamily="34" charset="0"/>
              </a:rPr>
              <a:t>Look for gaps in your board processes/reporting  based on WHAT comes up at the board meetings or what is missed - dynamic check on sufficiency</a:t>
            </a:r>
          </a:p>
          <a:p>
            <a:pPr lvl="1"/>
            <a:r>
              <a:rPr lang="en-GB" sz="1500" dirty="0">
                <a:cs typeface="Arial" panose="020B0604020202020204" pitchFamily="34" charset="0"/>
              </a:rPr>
              <a:t>Scale these processes to be proportionate to your charity – sufficient and no more ( You don’t need 10 committees when 3 will do)</a:t>
            </a:r>
          </a:p>
        </p:txBody>
      </p:sp>
    </p:spTree>
    <p:extLst>
      <p:ext uri="{BB962C8B-B14F-4D97-AF65-F5344CB8AC3E}">
        <p14:creationId xmlns:p14="http://schemas.microsoft.com/office/powerpoint/2010/main" val="312538508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32B1E9-9BA8-4A29-9F93-0B81AA8C2A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3844"/>
            <a:ext cx="5562339" cy="994172"/>
          </a:xfrm>
        </p:spPr>
        <p:txBody>
          <a:bodyPr>
            <a:normAutofit/>
          </a:bodyPr>
          <a:lstStyle/>
          <a:p>
            <a:r>
              <a:rPr lang="en-GB" sz="4000" dirty="0"/>
              <a:t>People</a:t>
            </a:r>
            <a:endParaRPr lang="en-GB" sz="4000" b="1" dirty="0">
              <a:solidFill>
                <a:srgbClr val="788AB3"/>
              </a:solidFill>
              <a:latin typeface="+mn-lt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2DC81B4-9E13-4CF1-9A93-D9B846F01C6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1131590"/>
            <a:ext cx="7886700" cy="3263504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GB" sz="1800" dirty="0">
                <a:solidFill>
                  <a:srgbClr val="FB4F14"/>
                </a:solidFill>
                <a:cs typeface="Arial" panose="020B0604020202020204" pitchFamily="34" charset="0"/>
              </a:rPr>
              <a:t>My observations – </a:t>
            </a:r>
            <a:r>
              <a:rPr lang="en-GB" sz="1800" i="1" dirty="0">
                <a:solidFill>
                  <a:srgbClr val="00B0CA"/>
                </a:solidFill>
                <a:cs typeface="Arial" panose="020B0604020202020204" pitchFamily="34" charset="0"/>
              </a:rPr>
              <a:t>Board either too deeply embedded or too remote</a:t>
            </a:r>
          </a:p>
          <a:p>
            <a:pPr lvl="1"/>
            <a:r>
              <a:rPr lang="en-GB" sz="1500" dirty="0">
                <a:cs typeface="Arial" panose="020B0604020202020204" pitchFamily="34" charset="0"/>
              </a:rPr>
              <a:t>Staff/people in the charity have a disconnect from the board – board focus too close or too far</a:t>
            </a:r>
          </a:p>
          <a:p>
            <a:pPr lvl="1"/>
            <a:r>
              <a:rPr lang="en-GB" sz="1500" dirty="0">
                <a:cs typeface="Arial" panose="020B0604020202020204" pitchFamily="34" charset="0"/>
              </a:rPr>
              <a:t>No obvious linkage between board action and HOW this affects staff/donors/beneficiaries</a:t>
            </a:r>
          </a:p>
          <a:p>
            <a:pPr lvl="1"/>
            <a:r>
              <a:rPr lang="en-GB" sz="1500" dirty="0">
                <a:cs typeface="Arial" panose="020B0604020202020204" pitchFamily="34" charset="0"/>
              </a:rPr>
              <a:t>Its tends to be a ‘growing pains ‘symptom – becomes bigger problem as you grow</a:t>
            </a:r>
            <a:br>
              <a:rPr lang="en-GB" sz="1500" dirty="0">
                <a:cs typeface="Arial" panose="020B0604020202020204" pitchFamily="34" charset="0"/>
              </a:rPr>
            </a:br>
            <a:endParaRPr lang="en-GB" sz="1500" dirty="0">
              <a:cs typeface="Arial" panose="020B0604020202020204" pitchFamily="34" charset="0"/>
            </a:endParaRPr>
          </a:p>
          <a:p>
            <a:pPr marL="0" indent="0">
              <a:buNone/>
            </a:pPr>
            <a:r>
              <a:rPr lang="en-GB" sz="1800" dirty="0">
                <a:solidFill>
                  <a:srgbClr val="FB4F14"/>
                </a:solidFill>
                <a:cs typeface="Arial" panose="020B0604020202020204" pitchFamily="34" charset="0"/>
              </a:rPr>
              <a:t>Remedies</a:t>
            </a:r>
          </a:p>
          <a:p>
            <a:pPr lvl="1"/>
            <a:r>
              <a:rPr lang="en-GB" sz="1500" dirty="0">
                <a:cs typeface="Arial" panose="020B0604020202020204" pitchFamily="34" charset="0"/>
              </a:rPr>
              <a:t>Focus on the ‘big stuff’ at the board – governance not minutiae </a:t>
            </a:r>
          </a:p>
          <a:p>
            <a:pPr lvl="1"/>
            <a:r>
              <a:rPr lang="en-GB" sz="1500" dirty="0">
                <a:cs typeface="Arial" panose="020B0604020202020204" pitchFamily="34" charset="0"/>
              </a:rPr>
              <a:t>Look for connects between board action and  donor/staff action – NOT to say ‘tell all’ but, have SOME form of communication between board action and the rest of the world!</a:t>
            </a:r>
          </a:p>
        </p:txBody>
      </p:sp>
    </p:spTree>
    <p:extLst>
      <p:ext uri="{BB962C8B-B14F-4D97-AF65-F5344CB8AC3E}">
        <p14:creationId xmlns:p14="http://schemas.microsoft.com/office/powerpoint/2010/main" val="72856371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D95F22-CE7E-4069-AF48-330DA818F9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4000" dirty="0"/>
              <a:t>Power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A3A54C4-1C59-49B2-BDEF-BE955A5EF7F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9552" y="1033555"/>
            <a:ext cx="7886700" cy="3263504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GB" sz="1800" dirty="0">
                <a:solidFill>
                  <a:srgbClr val="FB4F14"/>
                </a:solidFill>
                <a:cs typeface="Arial" panose="020B0604020202020204" pitchFamily="34" charset="0"/>
              </a:rPr>
              <a:t>My observation </a:t>
            </a:r>
            <a:r>
              <a:rPr lang="en-GB" sz="1800" dirty="0">
                <a:solidFill>
                  <a:srgbClr val="00B0CA"/>
                </a:solidFill>
                <a:cs typeface="Arial" panose="020B0604020202020204" pitchFamily="34" charset="0"/>
              </a:rPr>
              <a:t>– </a:t>
            </a:r>
            <a:r>
              <a:rPr lang="en-GB" sz="1800" i="1" dirty="0">
                <a:solidFill>
                  <a:srgbClr val="00B0CA"/>
                </a:solidFill>
                <a:cs typeface="Arial" panose="020B0604020202020204" pitchFamily="34" charset="0"/>
              </a:rPr>
              <a:t>A minefield BUT, even minefields have maps</a:t>
            </a:r>
          </a:p>
          <a:p>
            <a:pPr lvl="1"/>
            <a:r>
              <a:rPr lang="en-GB" sz="1500" dirty="0">
                <a:cs typeface="Arial" panose="020B0604020202020204" pitchFamily="34" charset="0"/>
              </a:rPr>
              <a:t>Power can be inequitably shared on boards </a:t>
            </a:r>
          </a:p>
          <a:p>
            <a:pPr lvl="1"/>
            <a:r>
              <a:rPr lang="en-GB" sz="1500" dirty="0">
                <a:cs typeface="Arial" panose="020B0604020202020204" pitchFamily="34" charset="0"/>
              </a:rPr>
              <a:t>Where problematic – it is ALWAYS a symptom of other issues ( board composition, board meetings, people issues etc)</a:t>
            </a:r>
          </a:p>
          <a:p>
            <a:pPr lvl="1"/>
            <a:r>
              <a:rPr lang="en-GB" sz="1500" dirty="0">
                <a:cs typeface="Arial" panose="020B0604020202020204" pitchFamily="34" charset="0"/>
              </a:rPr>
              <a:t>Failure to tackle this is a significant risk  - lack of challenge/ideas/accountability</a:t>
            </a:r>
            <a:br>
              <a:rPr lang="en-GB" sz="1500" dirty="0">
                <a:cs typeface="Arial" panose="020B0604020202020204" pitchFamily="34" charset="0"/>
              </a:rPr>
            </a:br>
            <a:endParaRPr lang="en-GB" sz="1500" dirty="0">
              <a:cs typeface="Arial" panose="020B0604020202020204" pitchFamily="34" charset="0"/>
            </a:endParaRPr>
          </a:p>
          <a:p>
            <a:pPr marL="0" indent="0">
              <a:buNone/>
            </a:pPr>
            <a:r>
              <a:rPr lang="en-GB" sz="1800" dirty="0">
                <a:solidFill>
                  <a:srgbClr val="FB4F14"/>
                </a:solidFill>
                <a:cs typeface="Arial" panose="020B0604020202020204" pitchFamily="34" charset="0"/>
              </a:rPr>
              <a:t>Remedies</a:t>
            </a:r>
          </a:p>
          <a:p>
            <a:pPr lvl="1"/>
            <a:r>
              <a:rPr lang="en-GB" sz="1500" dirty="0">
                <a:cs typeface="Arial" panose="020B0604020202020204" pitchFamily="34" charset="0"/>
              </a:rPr>
              <a:t>Not an easy one to solve –revisit board composition and leadership/strategy</a:t>
            </a:r>
          </a:p>
          <a:p>
            <a:pPr lvl="1"/>
            <a:r>
              <a:rPr lang="en-GB" sz="1500" dirty="0">
                <a:cs typeface="Arial" panose="020B0604020202020204" pitchFamily="34" charset="0"/>
              </a:rPr>
              <a:t>Tackle it using external facilitation /board development…..how to handle challenge</a:t>
            </a:r>
          </a:p>
          <a:p>
            <a:pPr lvl="1"/>
            <a:r>
              <a:rPr lang="en-GB" sz="1500" dirty="0">
                <a:cs typeface="Arial" panose="020B0604020202020204" pitchFamily="34" charset="0"/>
              </a:rPr>
              <a:t>Be mindful of it – It doesn’t go away on its own</a:t>
            </a:r>
          </a:p>
          <a:p>
            <a:pPr lvl="1"/>
            <a:endParaRPr lang="en-GB" dirty="0"/>
          </a:p>
          <a:p>
            <a:pPr lvl="1"/>
            <a:endParaRPr lang="en-GB" dirty="0"/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65801552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Summary - What good looks like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62500" lnSpcReduction="20000"/>
          </a:bodyPr>
          <a:lstStyle/>
          <a:p>
            <a:r>
              <a:rPr lang="en-GB" dirty="0">
                <a:solidFill>
                  <a:srgbClr val="FB4F14"/>
                </a:solidFill>
              </a:rPr>
              <a:t>A board that has skills, insights and currency </a:t>
            </a:r>
            <a:r>
              <a:rPr lang="en-GB" dirty="0"/>
              <a:t>– Reflects strategic challenges facing charity.  Has diversity in all its forms! </a:t>
            </a:r>
          </a:p>
          <a:p>
            <a:r>
              <a:rPr lang="en-GB" dirty="0">
                <a:solidFill>
                  <a:srgbClr val="FB4F14"/>
                </a:solidFill>
              </a:rPr>
              <a:t>Board meetings – right “tone”,  </a:t>
            </a:r>
            <a:r>
              <a:rPr lang="en-GB" dirty="0"/>
              <a:t>split between strategy and operations, balanced agenda, ‘living agenda’</a:t>
            </a:r>
          </a:p>
          <a:p>
            <a:r>
              <a:rPr lang="en-GB" dirty="0">
                <a:solidFill>
                  <a:srgbClr val="FB4F14"/>
                </a:solidFill>
              </a:rPr>
              <a:t>The ‘Pillars’ of data/information to support the board agenda</a:t>
            </a:r>
            <a:r>
              <a:rPr lang="en-GB" dirty="0"/>
              <a:t>/drive discussion and decision making – e.g. risk management, financials, transparency</a:t>
            </a:r>
          </a:p>
          <a:p>
            <a:r>
              <a:rPr lang="en-GB" dirty="0">
                <a:solidFill>
                  <a:srgbClr val="FB4F14"/>
                </a:solidFill>
              </a:rPr>
              <a:t>A ‘golden thread’ </a:t>
            </a:r>
            <a:r>
              <a:rPr lang="en-GB" dirty="0"/>
              <a:t>between board operations and the donors, staff and beneficiaries</a:t>
            </a:r>
          </a:p>
          <a:p>
            <a:r>
              <a:rPr lang="en-GB" dirty="0">
                <a:solidFill>
                  <a:srgbClr val="FB4F14"/>
                </a:solidFill>
              </a:rPr>
              <a:t>A board ‘in development’ </a:t>
            </a:r>
            <a:r>
              <a:rPr lang="en-GB" dirty="0"/>
              <a:t>– growing in strength, sense of coherence, shared accountability – a ‘board in ascent ( not decline!)</a:t>
            </a:r>
          </a:p>
          <a:p>
            <a:endParaRPr lang="en-GB" dirty="0"/>
          </a:p>
          <a:p>
            <a:endParaRPr lang="en-GB" dirty="0"/>
          </a:p>
          <a:p>
            <a:pPr marL="0" indent="0">
              <a:buNone/>
            </a:pPr>
            <a:endParaRPr lang="en-GB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The wrap up - checklist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GB" dirty="0"/>
              <a:t>Board composition – people, people…people</a:t>
            </a:r>
          </a:p>
          <a:p>
            <a:r>
              <a:rPr lang="en-GB" dirty="0"/>
              <a:t>Board function! - Tie up income/strategy/risk/decisions/action/effect – Need a ‘golden thread’ going through these things</a:t>
            </a:r>
          </a:p>
          <a:p>
            <a:r>
              <a:rPr lang="en-GB" dirty="0"/>
              <a:t>Be proportionate – Enough and no more! </a:t>
            </a:r>
          </a:p>
          <a:p>
            <a:r>
              <a:rPr lang="en-GB" dirty="0"/>
              <a:t>Don’t be afraid to look at others and see what they are doing …and why.  Peer to peer review/outside help</a:t>
            </a:r>
          </a:p>
          <a:p>
            <a:r>
              <a:rPr lang="en-GB" dirty="0"/>
              <a:t>Don’t ignore governance! </a:t>
            </a:r>
          </a:p>
          <a:p>
            <a:pPr marL="0" indent="0">
              <a:buNone/>
            </a:pPr>
            <a:endParaRPr lang="en-GB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E1346D-E0DE-4813-9E2A-6B94859CC0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Some useful links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758C8AB-28FE-4224-B313-3D9ED58AF03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dirty="0">
                <a:hlinkClick r:id="rId2"/>
              </a:rPr>
              <a:t>www.cranfieldtrust.org</a:t>
            </a:r>
            <a:r>
              <a:rPr lang="en-GB" dirty="0"/>
              <a:t>   LOADS of helpful info on governance</a:t>
            </a:r>
          </a:p>
          <a:p>
            <a:r>
              <a:rPr lang="en-GB" dirty="0"/>
              <a:t>The governance jigsaw for trustees -</a:t>
            </a:r>
            <a:r>
              <a:rPr lang="en-GB" sz="1800" dirty="0"/>
              <a:t>https://assets.publishing.service.gov.uk/media/5a80ddf940f0b62305b8d98d/Jigsaw.pdf</a:t>
            </a:r>
          </a:p>
          <a:p>
            <a:pPr marL="0" indent="0">
              <a:buNone/>
            </a:pPr>
            <a:endParaRPr lang="en-GB" dirty="0"/>
          </a:p>
          <a:p>
            <a:pPr marL="0" indent="0">
              <a:buNone/>
            </a:pP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41332968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68052" y="1155489"/>
            <a:ext cx="7772400" cy="1102519"/>
          </a:xfrm>
        </p:spPr>
        <p:txBody>
          <a:bodyPr/>
          <a:lstStyle/>
          <a:p>
            <a:r>
              <a:rPr lang="en-GB" dirty="0"/>
              <a:t>Thank you!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type="subTitle" idx="1"/>
          </p:nvPr>
        </p:nvSpPr>
        <p:spPr>
          <a:xfrm>
            <a:off x="1195536" y="2258008"/>
            <a:ext cx="6400800" cy="1314450"/>
          </a:xfrm>
        </p:spPr>
        <p:txBody>
          <a:bodyPr>
            <a:normAutofit fontScale="85000" lnSpcReduction="20000"/>
          </a:bodyPr>
          <a:lstStyle/>
          <a:p>
            <a:pPr>
              <a:buNone/>
            </a:pPr>
            <a:r>
              <a:rPr lang="en-GB" dirty="0"/>
              <a:t>We’re here to help:</a:t>
            </a:r>
          </a:p>
          <a:p>
            <a:pPr>
              <a:buNone/>
            </a:pPr>
            <a:r>
              <a:rPr lang="en-GB" dirty="0"/>
              <a:t>TalkToUs@cranfieldtrust.org </a:t>
            </a:r>
          </a:p>
          <a:p>
            <a:pPr>
              <a:buNone/>
            </a:pPr>
            <a:r>
              <a:rPr lang="en-GB" dirty="0"/>
              <a:t>or call us on 01794 830338 </a:t>
            </a:r>
          </a:p>
        </p:txBody>
      </p:sp>
      <p:pic>
        <p:nvPicPr>
          <p:cNvPr id="7" name="Picture 6" descr="branded social media icons (3)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084168" y="4227934"/>
            <a:ext cx="792088" cy="792088"/>
          </a:xfrm>
          <a:prstGeom prst="rect">
            <a:avLst/>
          </a:prstGeom>
        </p:spPr>
      </p:pic>
      <p:pic>
        <p:nvPicPr>
          <p:cNvPr id="8" name="Picture 7" descr="branded social media icons (6)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804248" y="4227934"/>
            <a:ext cx="792088" cy="792088"/>
          </a:xfrm>
          <a:prstGeom prst="rect">
            <a:avLst/>
          </a:prstGeom>
        </p:spPr>
      </p:pic>
      <p:pic>
        <p:nvPicPr>
          <p:cNvPr id="9" name="Picture 8" descr="branded social media icons (5)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8244408" y="4227934"/>
            <a:ext cx="792088" cy="792088"/>
          </a:xfrm>
          <a:prstGeom prst="rect">
            <a:avLst/>
          </a:prstGeom>
        </p:spPr>
      </p:pic>
      <p:pic>
        <p:nvPicPr>
          <p:cNvPr id="10" name="Picture 9" descr="branded social media icons (4).pn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7524328" y="4227934"/>
            <a:ext cx="792088" cy="792088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Cranfield Trust">
      <a:dk1>
        <a:srgbClr val="1E1656"/>
      </a:dk1>
      <a:lt1>
        <a:srgbClr val="FFFFFF"/>
      </a:lt1>
      <a:dk2>
        <a:srgbClr val="002060"/>
      </a:dk2>
      <a:lt2>
        <a:srgbClr val="FFFFFF"/>
      </a:lt2>
      <a:accent1>
        <a:srgbClr val="FB4F14"/>
      </a:accent1>
      <a:accent2>
        <a:srgbClr val="FECB00"/>
      </a:accent2>
      <a:accent3>
        <a:srgbClr val="00B0CA"/>
      </a:accent3>
      <a:accent4>
        <a:srgbClr val="1E1656"/>
      </a:accent4>
      <a:accent5>
        <a:srgbClr val="4F2D7F"/>
      </a:accent5>
      <a:accent6>
        <a:srgbClr val="A90061"/>
      </a:accent6>
      <a:hlink>
        <a:srgbClr val="007AC9"/>
      </a:hlink>
      <a:folHlink>
        <a:srgbClr val="7BBBB2"/>
      </a:folHlink>
    </a:clrScheme>
    <a:fontScheme name="Cranfield Trust">
      <a:majorFont>
        <a:latin typeface="Red Hat Display"/>
        <a:ea typeface=""/>
        <a:cs typeface=""/>
      </a:majorFont>
      <a:minorFont>
        <a:latin typeface="Red Hat Display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Office Theme">
  <a:themeElements>
    <a:clrScheme name="Cranfield Trust">
      <a:dk1>
        <a:srgbClr val="1E1656"/>
      </a:dk1>
      <a:lt1>
        <a:srgbClr val="FFFFFF"/>
      </a:lt1>
      <a:dk2>
        <a:srgbClr val="002060"/>
      </a:dk2>
      <a:lt2>
        <a:srgbClr val="FFFFFF"/>
      </a:lt2>
      <a:accent1>
        <a:srgbClr val="FB4F14"/>
      </a:accent1>
      <a:accent2>
        <a:srgbClr val="FECB00"/>
      </a:accent2>
      <a:accent3>
        <a:srgbClr val="00B0CA"/>
      </a:accent3>
      <a:accent4>
        <a:srgbClr val="1E1656"/>
      </a:accent4>
      <a:accent5>
        <a:srgbClr val="4F2D7F"/>
      </a:accent5>
      <a:accent6>
        <a:srgbClr val="A90061"/>
      </a:accent6>
      <a:hlink>
        <a:srgbClr val="007AC9"/>
      </a:hlink>
      <a:folHlink>
        <a:srgbClr val="7BBBB2"/>
      </a:folHlink>
    </a:clrScheme>
    <a:fontScheme name="Cranfield Trust">
      <a:majorFont>
        <a:latin typeface="Red Hat Display"/>
        <a:ea typeface=""/>
        <a:cs typeface=""/>
      </a:majorFont>
      <a:minorFont>
        <a:latin typeface="Red Hat Display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18FF3695067CD94095CE01250743C30C" ma:contentTypeVersion="18" ma:contentTypeDescription="Create a new document." ma:contentTypeScope="" ma:versionID="8b49292f297aef21d636108f258f8da7">
  <xsd:schema xmlns:xsd="http://www.w3.org/2001/XMLSchema" xmlns:xs="http://www.w3.org/2001/XMLSchema" xmlns:p="http://schemas.microsoft.com/office/2006/metadata/properties" xmlns:ns3="62a2c79e-a83c-4373-9bab-7ae535af4e5d" xmlns:ns4="5c22a452-eeac-42cd-990e-1a6842bdec95" targetNamespace="http://schemas.microsoft.com/office/2006/metadata/properties" ma:root="true" ma:fieldsID="8a58b1ca9672e6b84731b08d19cecbae" ns3:_="" ns4:_="">
    <xsd:import namespace="62a2c79e-a83c-4373-9bab-7ae535af4e5d"/>
    <xsd:import namespace="5c22a452-eeac-42cd-990e-1a6842bdec95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3:MediaServiceAutoKeyPoints" minOccurs="0"/>
                <xsd:element ref="ns3:MediaServiceKeyPoints" minOccurs="0"/>
                <xsd:element ref="ns3:MediaServiceAutoTags" minOccurs="0"/>
                <xsd:element ref="ns3:MediaServiceOCR" minOccurs="0"/>
                <xsd:element ref="ns3:MediaServiceGenerationTime" minOccurs="0"/>
                <xsd:element ref="ns3:MediaServiceEventHashCode" minOccurs="0"/>
                <xsd:element ref="ns3:MediaServiceDateTaken" minOccurs="0"/>
                <xsd:element ref="ns3:MediaLengthInSeconds" minOccurs="0"/>
                <xsd:element ref="ns4:SharedWithUsers" minOccurs="0"/>
                <xsd:element ref="ns4:SharedWithDetails" minOccurs="0"/>
                <xsd:element ref="ns4:SharingHintHash" minOccurs="0"/>
                <xsd:element ref="ns3:MediaServiceLocation" minOccurs="0"/>
                <xsd:element ref="ns3:_activity" minOccurs="0"/>
                <xsd:element ref="ns3:MediaServiceObjectDetectorVersions" minOccurs="0"/>
                <xsd:element ref="ns3:MediaServiceSystemTags" minOccurs="0"/>
                <xsd:element ref="ns3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2a2c79e-a83c-4373-9bab-7ae535af4e5d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AutoTags" ma:index="12" nillable="true" ma:displayName="Tags" ma:internalName="MediaServiceAutoTags" ma:readOnly="true">
      <xsd:simpleType>
        <xsd:restriction base="dms:Text"/>
      </xsd:simpleType>
    </xsd:element>
    <xsd:element name="MediaServiceOCR" ma:index="13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6" nillable="true" ma:displayName="MediaServiceDateTaken" ma:hidden="true" ma:internalName="MediaServiceDateTaken" ma:readOnly="true">
      <xsd:simpleType>
        <xsd:restriction base="dms:Text"/>
      </xsd:simpleType>
    </xsd:element>
    <xsd:element name="MediaLengthInSeconds" ma:index="17" nillable="true" ma:displayName="MediaLengthInSeconds" ma:hidden="true" ma:internalName="MediaLengthInSeconds" ma:readOnly="true">
      <xsd:simpleType>
        <xsd:restriction base="dms:Unknown"/>
      </xsd:simpleType>
    </xsd:element>
    <xsd:element name="MediaServiceLocation" ma:index="21" nillable="true" ma:displayName="Location" ma:indexed="true" ma:internalName="MediaServiceLocation" ma:readOnly="true">
      <xsd:simpleType>
        <xsd:restriction base="dms:Text"/>
      </xsd:simpleType>
    </xsd:element>
    <xsd:element name="_activity" ma:index="22" nillable="true" ma:displayName="_activity" ma:hidden="true" ma:internalName="_activity">
      <xsd:simpleType>
        <xsd:restriction base="dms:Note"/>
      </xsd:simpleType>
    </xsd:element>
    <xsd:element name="MediaServiceObjectDetectorVersions" ma:index="23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ystemTags" ma:index="24" nillable="true" ma:displayName="MediaServiceSystemTags" ma:hidden="true" ma:internalName="MediaServiceSystemTags" ma:readOnly="true">
      <xsd:simpleType>
        <xsd:restriction base="dms:Note"/>
      </xsd:simpleType>
    </xsd:element>
    <xsd:element name="MediaServiceSearchProperties" ma:index="25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c22a452-eeac-42cd-990e-1a6842bdec95" elementFormDefault="qualified">
    <xsd:import namespace="http://schemas.microsoft.com/office/2006/documentManagement/types"/>
    <xsd:import namespace="http://schemas.microsoft.com/office/infopath/2007/PartnerControls"/>
    <xsd:element name="SharedWithUsers" ma:index="1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9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20" nillable="true" ma:displayName="Sharing Hint Hash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activity xmlns="62a2c79e-a83c-4373-9bab-7ae535af4e5d" xsi:nil="true"/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8512E40F-C778-4609-8177-221BDB258F79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62a2c79e-a83c-4373-9bab-7ae535af4e5d"/>
    <ds:schemaRef ds:uri="5c22a452-eeac-42cd-990e-1a6842bdec95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B0DCF775-0A11-45BD-A0BC-9935F58C0342}">
  <ds:schemaRefs>
    <ds:schemaRef ds:uri="62a2c79e-a83c-4373-9bab-7ae535af4e5d"/>
    <ds:schemaRef ds:uri="http://purl.org/dc/elements/1.1/"/>
    <ds:schemaRef ds:uri="http://purl.org/dc/dcmitype/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schemas.microsoft.com/office/2006/metadata/properties"/>
    <ds:schemaRef ds:uri="5c22a452-eeac-42cd-990e-1a6842bdec95"/>
    <ds:schemaRef ds:uri="http://www.w3.org/XML/1998/namespace"/>
    <ds:schemaRef ds:uri="http://purl.org/dc/terms/"/>
  </ds:schemaRefs>
</ds:datastoreItem>
</file>

<file path=customXml/itemProps3.xml><?xml version="1.0" encoding="utf-8"?>
<ds:datastoreItem xmlns:ds="http://schemas.openxmlformats.org/officeDocument/2006/customXml" ds:itemID="{AAEF5DEB-961E-4B3E-A32E-D124010D148B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391</TotalTime>
  <Words>1842</Words>
  <Application>Microsoft Office PowerPoint</Application>
  <PresentationFormat>On-screen Show (16:9)</PresentationFormat>
  <Paragraphs>172</Paragraphs>
  <Slides>20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20</vt:i4>
      </vt:variant>
    </vt:vector>
  </HeadingPairs>
  <TitlesOfParts>
    <vt:vector size="28" baseType="lpstr">
      <vt:lpstr>Arial</vt:lpstr>
      <vt:lpstr>Arial Black</vt:lpstr>
      <vt:lpstr>Arial Narrow</vt:lpstr>
      <vt:lpstr>Calibri</vt:lpstr>
      <vt:lpstr>Red Hat Display</vt:lpstr>
      <vt:lpstr>Wingdings</vt:lpstr>
      <vt:lpstr>Office Theme</vt:lpstr>
      <vt:lpstr>1_Office Theme</vt:lpstr>
      <vt:lpstr>PowerPoint Presentation</vt:lpstr>
      <vt:lpstr>PowerPoint Presentation</vt:lpstr>
      <vt:lpstr>PowerPoint Presentation</vt:lpstr>
      <vt:lpstr>Setting the scene  What I am going to cover today</vt:lpstr>
      <vt:lpstr>What is Governance?</vt:lpstr>
      <vt:lpstr>Working definition of governance</vt:lpstr>
      <vt:lpstr>Why does governance matter?</vt:lpstr>
      <vt:lpstr>Why governance matters  </vt:lpstr>
      <vt:lpstr>Governance as a funding ‘hot topic’</vt:lpstr>
      <vt:lpstr>Governance model for charities  Look for all five PLUS focus</vt:lpstr>
      <vt:lpstr>Creating good governance in your charity</vt:lpstr>
      <vt:lpstr>Board composition </vt:lpstr>
      <vt:lpstr>Board meetings</vt:lpstr>
      <vt:lpstr>Processes </vt:lpstr>
      <vt:lpstr>People</vt:lpstr>
      <vt:lpstr>Power </vt:lpstr>
      <vt:lpstr>Summary - What good looks like </vt:lpstr>
      <vt:lpstr>The wrap up - checklist</vt:lpstr>
      <vt:lpstr>Some useful links</vt:lpstr>
      <vt:lpstr>Thank you!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Admin</dc:creator>
  <cp:lastModifiedBy>Laura Cadd</cp:lastModifiedBy>
  <cp:revision>22</cp:revision>
  <dcterms:created xsi:type="dcterms:W3CDTF">2022-12-13T11:07:56Z</dcterms:created>
  <dcterms:modified xsi:type="dcterms:W3CDTF">2024-02-07T13:04:38Z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0x01010018FF3695067CD94095CE01250743C30C</vt:lpwstr>
  </property>
</Properties>
</file>