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8" r:id="rId5"/>
  </p:sldMasterIdLst>
  <p:notesMasterIdLst>
    <p:notesMasterId r:id="rId17"/>
  </p:notesMasterIdLst>
  <p:handoutMasterIdLst>
    <p:handoutMasterId r:id="rId18"/>
  </p:handoutMasterIdLst>
  <p:sldIdLst>
    <p:sldId id="256" r:id="rId6"/>
    <p:sldId id="1692" r:id="rId7"/>
    <p:sldId id="1698" r:id="rId8"/>
    <p:sldId id="1716" r:id="rId9"/>
    <p:sldId id="1717" r:id="rId10"/>
    <p:sldId id="1718" r:id="rId11"/>
    <p:sldId id="1702" r:id="rId12"/>
    <p:sldId id="1695" r:id="rId13"/>
    <p:sldId id="1719" r:id="rId14"/>
    <p:sldId id="1699" r:id="rId15"/>
    <p:sldId id="516" r:id="rId16"/>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89ABCE9-345F-44D8-B8E3-FD56B11206FA}">
          <p14:sldIdLst>
            <p14:sldId id="256"/>
            <p14:sldId id="1692"/>
            <p14:sldId id="1698"/>
            <p14:sldId id="1716"/>
            <p14:sldId id="1717"/>
            <p14:sldId id="1718"/>
            <p14:sldId id="1702"/>
            <p14:sldId id="1695"/>
            <p14:sldId id="1719"/>
            <p14:sldId id="1699"/>
            <p14:sldId id="516"/>
          </p14:sldIdLst>
        </p14:section>
      </p14:sectionLst>
    </p:ex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8F7D80-3F7E-FC28-6C98-4DE366ACFA81}" name="IMAD, Sofia" initials="IS" userId="S::sofia.imad@enabel.be::0370021c-3416-4299-a362-c9e646017f17" providerId="AD"/>
  <p188:author id="{F4E0C5ED-BB58-83A9-A8E3-722C21C5ECB2}" name="SARRAMAGNAN, François" initials="FS" userId="S::francois.sarramagnan@enabel.be::daba4880-7cd5-451b-930c-73c6c2b878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32"/>
    <a:srgbClr val="3FA9B7"/>
    <a:srgbClr val="DAFCFE"/>
    <a:srgbClr val="ACD8A7"/>
    <a:srgbClr val="3A8131"/>
    <a:srgbClr val="0080FF"/>
    <a:srgbClr val="015A9C"/>
    <a:srgbClr val="010080"/>
    <a:srgbClr val="00125C"/>
    <a:srgbClr val="FF5C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A0EF8E-D61C-47F0-9023-921B2F1F0793}" v="1" dt="2026-04-01T12:21:29.882"/>
    <p1510:client id="{9A751D6B-EFE7-5D2B-9BF2-357207827025}" v="259" dt="2026-04-02T15:13:44.6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1176" autoAdjust="0"/>
  </p:normalViewPr>
  <p:slideViewPr>
    <p:cSldViewPr snapToGrid="0">
      <p:cViewPr varScale="1">
        <p:scale>
          <a:sx n="51" d="100"/>
          <a:sy n="51" d="100"/>
        </p:scale>
        <p:origin x="1232" y="44"/>
      </p:cViewPr>
      <p:guideLst>
        <p:guide orient="horz" pos="2092"/>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3A939EFE-0303-44F6-9A16-FD3B5E015DB1}" type="datetimeFigureOut">
              <a:rPr lang="en-GB" smtClean="0"/>
              <a:t>10/04/2026</a:t>
            </a:fld>
            <a:endParaRPr lang="en-GB"/>
          </a:p>
        </p:txBody>
      </p:sp>
      <p:sp>
        <p:nvSpPr>
          <p:cNvPr id="4" name="Footer Placeholder 3"/>
          <p:cNvSpPr>
            <a:spLocks noGrp="1"/>
          </p:cNvSpPr>
          <p:nvPr>
            <p:ph type="ftr" sz="quarter" idx="2"/>
          </p:nvPr>
        </p:nvSpPr>
        <p:spPr>
          <a:xfrm>
            <a:off x="0" y="9377317"/>
            <a:ext cx="2945659"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377317"/>
            <a:ext cx="2945659" cy="495347"/>
          </a:xfrm>
          <a:prstGeom prst="rect">
            <a:avLst/>
          </a:prstGeom>
        </p:spPr>
        <p:txBody>
          <a:bodyPr vert="horz" lIns="91440" tIns="45720" rIns="91440" bIns="45720" rtlCol="0" anchor="b"/>
          <a:lstStyle>
            <a:lvl1pPr algn="r">
              <a:defRPr sz="1200"/>
            </a:lvl1pPr>
          </a:lstStyle>
          <a:p>
            <a:fld id="{C4F04766-77AF-4EBE-9704-229FD5F6AD6A}" type="slidenum">
              <a:rPr lang="en-GB" smtClean="0"/>
              <a:t>‹#›</a:t>
            </a:fld>
            <a:endParaRPr lang="en-GB"/>
          </a:p>
        </p:txBody>
      </p:sp>
    </p:spTree>
    <p:extLst>
      <p:ext uri="{BB962C8B-B14F-4D97-AF65-F5344CB8AC3E}">
        <p14:creationId xmlns:p14="http://schemas.microsoft.com/office/powerpoint/2010/main" val="37889881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A3B926D1-0013-4A80-B64E-9D824EE65210}" type="datetimeFigureOut">
              <a:rPr lang="en-GB" smtClean="0"/>
              <a:t>10/04/2026</a:t>
            </a:fld>
            <a:endParaRPr lang="en-GB"/>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59CF2995-AB43-4B7C-B8CD-9DC7C3692A9C}" type="slidenum">
              <a:rPr lang="en-GB" smtClean="0"/>
              <a:t>‹#›</a:t>
            </a:fld>
            <a:endParaRPr lang="en-GB"/>
          </a:p>
        </p:txBody>
      </p:sp>
    </p:spTree>
    <p:extLst>
      <p:ext uri="{BB962C8B-B14F-4D97-AF65-F5344CB8AC3E}">
        <p14:creationId xmlns:p14="http://schemas.microsoft.com/office/powerpoint/2010/main" val="1460784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5"/>
          </p:nvPr>
        </p:nvSpPr>
        <p:spPr/>
        <p:txBody>
          <a:bodyPr/>
          <a:lstStyle/>
          <a:p>
            <a:fld id="{F24C261D-1966-411E-9C31-72BA4F47BB72}" type="slidenum">
              <a:rPr lang="fr-BE" smtClean="0"/>
              <a:t>1</a:t>
            </a:fld>
            <a:endParaRPr lang="fr-BE"/>
          </a:p>
        </p:txBody>
      </p:sp>
    </p:spTree>
    <p:extLst>
      <p:ext uri="{BB962C8B-B14F-4D97-AF65-F5344CB8AC3E}">
        <p14:creationId xmlns:p14="http://schemas.microsoft.com/office/powerpoint/2010/main" val="1670032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Pas la proportion des </a:t>
            </a:r>
            <a:r>
              <a:rPr lang="en-US" err="1"/>
              <a:t>financements</a:t>
            </a:r>
            <a:r>
              <a:rPr lang="en-US"/>
              <a:t> US dans budgets santé </a:t>
            </a:r>
            <a:r>
              <a:rPr lang="en-US" err="1"/>
              <a:t>nationaux</a:t>
            </a:r>
            <a:r>
              <a:rPr lang="en-US"/>
              <a:t> </a:t>
            </a:r>
            <a:r>
              <a:rPr lang="en-US" err="1"/>
              <a:t>mais</a:t>
            </a:r>
            <a:r>
              <a:rPr lang="en-US"/>
              <a:t> </a:t>
            </a:r>
            <a:r>
              <a:rPr lang="en-US" err="1"/>
              <a:t>représentativité</a:t>
            </a:r>
            <a:r>
              <a:rPr lang="en-US"/>
              <a:t> par rapport à </a:t>
            </a:r>
            <a:r>
              <a:rPr lang="en-US" err="1"/>
              <a:t>ces</a:t>
            </a:r>
            <a:r>
              <a:rPr lang="en-US"/>
              <a:t> budgets</a:t>
            </a:r>
            <a:endParaRPr lang="fr-BE"/>
          </a:p>
          <a:p>
            <a:endParaRPr lang="fr-BE"/>
          </a:p>
        </p:txBody>
      </p:sp>
      <p:sp>
        <p:nvSpPr>
          <p:cNvPr id="4" name="Slide Number Placeholder 3"/>
          <p:cNvSpPr>
            <a:spLocks noGrp="1"/>
          </p:cNvSpPr>
          <p:nvPr>
            <p:ph type="sldNum" sz="quarter" idx="5"/>
          </p:nvPr>
        </p:nvSpPr>
        <p:spPr/>
        <p:txBody>
          <a:bodyPr/>
          <a:lstStyle/>
          <a:p>
            <a:fld id="{59CF2995-AB43-4B7C-B8CD-9DC7C3692A9C}" type="slidenum">
              <a:rPr lang="en-GB" smtClean="0"/>
              <a:t>3</a:t>
            </a:fld>
            <a:endParaRPr lang="en-GB"/>
          </a:p>
        </p:txBody>
      </p:sp>
    </p:spTree>
    <p:extLst>
      <p:ext uri="{BB962C8B-B14F-4D97-AF65-F5344CB8AC3E}">
        <p14:creationId xmlns:p14="http://schemas.microsoft.com/office/powerpoint/2010/main" val="1106248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Priorities unchanged: HIV/AIDS (~50% of total), maternal &amp; child health, malaria, Global Health Security, reproductive health, TB</a:t>
            </a:r>
          </a:p>
          <a:p>
            <a:endParaRPr lang="fr-BE"/>
          </a:p>
        </p:txBody>
      </p:sp>
      <p:sp>
        <p:nvSpPr>
          <p:cNvPr id="4" name="Slide Number Placeholder 3"/>
          <p:cNvSpPr>
            <a:spLocks noGrp="1"/>
          </p:cNvSpPr>
          <p:nvPr>
            <p:ph type="sldNum" sz="quarter" idx="5"/>
          </p:nvPr>
        </p:nvSpPr>
        <p:spPr/>
        <p:txBody>
          <a:bodyPr/>
          <a:lstStyle/>
          <a:p>
            <a:fld id="{59CF2995-AB43-4B7C-B8CD-9DC7C3692A9C}" type="slidenum">
              <a:rPr lang="en-GB" smtClean="0"/>
              <a:t>4</a:t>
            </a:fld>
            <a:endParaRPr lang="en-GB"/>
          </a:p>
        </p:txBody>
      </p:sp>
    </p:spTree>
    <p:extLst>
      <p:ext uri="{BB962C8B-B14F-4D97-AF65-F5344CB8AC3E}">
        <p14:creationId xmlns:p14="http://schemas.microsoft.com/office/powerpoint/2010/main" val="2153365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5"/>
          </p:nvPr>
        </p:nvSpPr>
        <p:spPr/>
        <p:txBody>
          <a:bodyPr/>
          <a:lstStyle/>
          <a:p>
            <a:fld id="{59CF2995-AB43-4B7C-B8CD-9DC7C3692A9C}" type="slidenum">
              <a:rPr lang="en-GB" smtClean="0"/>
              <a:t>5</a:t>
            </a:fld>
            <a:endParaRPr lang="en-GB"/>
          </a:p>
        </p:txBody>
      </p:sp>
    </p:spTree>
    <p:extLst>
      <p:ext uri="{BB962C8B-B14F-4D97-AF65-F5344CB8AC3E}">
        <p14:creationId xmlns:p14="http://schemas.microsoft.com/office/powerpoint/2010/main" val="349221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Key message: malgré </a:t>
            </a:r>
            <a:r>
              <a:rPr lang="en-US" err="1"/>
              <a:t>annonces</a:t>
            </a:r>
            <a:r>
              <a:rPr lang="en-US"/>
              <a:t>, les USA </a:t>
            </a:r>
            <a:r>
              <a:rPr lang="en-US" err="1"/>
              <a:t>maintiennent</a:t>
            </a:r>
            <a:r>
              <a:rPr lang="en-US"/>
              <a:t> des budgets pour le </a:t>
            </a:r>
            <a:r>
              <a:rPr lang="en-US" err="1"/>
              <a:t>système</a:t>
            </a:r>
            <a:r>
              <a:rPr lang="en-US"/>
              <a:t> des NU, y </a:t>
            </a:r>
            <a:r>
              <a:rPr lang="en-US" err="1"/>
              <a:t>compris</a:t>
            </a:r>
            <a:r>
              <a:rPr lang="en-US"/>
              <a:t> sur SRHR et </a:t>
            </a:r>
            <a:r>
              <a:rPr lang="en-US" err="1"/>
              <a:t>vaccins</a:t>
            </a:r>
            <a:r>
              <a:rPr lang="en-US"/>
              <a:t>. </a:t>
            </a:r>
            <a:r>
              <a:rPr lang="en-US" err="1"/>
              <a:t>Rôle</a:t>
            </a:r>
            <a:r>
              <a:rPr lang="en-US"/>
              <a:t> du </a:t>
            </a:r>
            <a:r>
              <a:rPr lang="en-US" err="1"/>
              <a:t>congrès</a:t>
            </a:r>
            <a:r>
              <a:rPr lang="en-US"/>
              <a:t> et absence de coherence.</a:t>
            </a:r>
            <a:endParaRPr lang="fr-BE"/>
          </a:p>
          <a:p>
            <a:endParaRPr lang="fr-BE"/>
          </a:p>
        </p:txBody>
      </p:sp>
      <p:sp>
        <p:nvSpPr>
          <p:cNvPr id="4" name="Slide Number Placeholder 3"/>
          <p:cNvSpPr>
            <a:spLocks noGrp="1"/>
          </p:cNvSpPr>
          <p:nvPr>
            <p:ph type="sldNum" sz="quarter" idx="5"/>
          </p:nvPr>
        </p:nvSpPr>
        <p:spPr/>
        <p:txBody>
          <a:bodyPr/>
          <a:lstStyle/>
          <a:p>
            <a:fld id="{59CF2995-AB43-4B7C-B8CD-9DC7C3692A9C}" type="slidenum">
              <a:rPr lang="en-GB" smtClean="0"/>
              <a:t>6</a:t>
            </a:fld>
            <a:endParaRPr lang="en-GB"/>
          </a:p>
        </p:txBody>
      </p:sp>
    </p:spTree>
    <p:extLst>
      <p:ext uri="{BB962C8B-B14F-4D97-AF65-F5344CB8AC3E}">
        <p14:creationId xmlns:p14="http://schemas.microsoft.com/office/powerpoint/2010/main" val="4284087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USG health compacts are G2G </a:t>
            </a:r>
            <a:r>
              <a:rPr lang="en-US" sz="1200" b="0" i="0" u="none" strike="noStrike" kern="1200" baseline="0" dirty="0" err="1">
                <a:solidFill>
                  <a:schemeClr val="tx1"/>
                </a:solidFill>
                <a:latin typeface="+mn-lt"/>
                <a:ea typeface="+mn-ea"/>
                <a:cs typeface="+mn-cs"/>
              </a:rPr>
              <a:t>MoUs</a:t>
            </a:r>
            <a:r>
              <a:rPr lang="en-US" sz="1200" b="0" i="0" u="none" strike="noStrike" kern="1200" baseline="0" dirty="0">
                <a:solidFill>
                  <a:schemeClr val="tx1"/>
                </a:solidFill>
                <a:latin typeface="+mn-lt"/>
                <a:ea typeface="+mn-ea"/>
                <a:cs typeface="+mn-cs"/>
              </a:rPr>
              <a:t>; EGGR application likely case-by-case. </a:t>
            </a:r>
          </a:p>
          <a:p>
            <a:r>
              <a:rPr lang="en-US" sz="1200" b="0" i="0" u="none" strike="noStrike" kern="1200" baseline="0" dirty="0">
                <a:solidFill>
                  <a:schemeClr val="tx1"/>
                </a:solidFill>
                <a:latin typeface="+mn-lt"/>
                <a:ea typeface="+mn-ea"/>
                <a:cs typeface="+mn-cs"/>
              </a:rPr>
              <a:t>Fiscal/operational separation may protect SRHR; without it, risk of restrictive interpretation and distancing from partners </a:t>
            </a:r>
            <a:endParaRPr lang="fr-BE" dirty="0"/>
          </a:p>
        </p:txBody>
      </p:sp>
      <p:sp>
        <p:nvSpPr>
          <p:cNvPr id="4" name="Slide Number Placeholder 3"/>
          <p:cNvSpPr>
            <a:spLocks noGrp="1"/>
          </p:cNvSpPr>
          <p:nvPr>
            <p:ph type="sldNum" sz="quarter" idx="5"/>
          </p:nvPr>
        </p:nvSpPr>
        <p:spPr/>
        <p:txBody>
          <a:bodyPr/>
          <a:lstStyle/>
          <a:p>
            <a:fld id="{59CF2995-AB43-4B7C-B8CD-9DC7C3692A9C}" type="slidenum">
              <a:rPr lang="en-GB" smtClean="0"/>
              <a:t>7</a:t>
            </a:fld>
            <a:endParaRPr lang="en-GB"/>
          </a:p>
        </p:txBody>
      </p:sp>
    </p:spTree>
    <p:extLst>
      <p:ext uri="{BB962C8B-B14F-4D97-AF65-F5344CB8AC3E}">
        <p14:creationId xmlns:p14="http://schemas.microsoft.com/office/powerpoint/2010/main" val="3520489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Norrow</a:t>
            </a:r>
            <a:r>
              <a:rPr lang="en-US" dirty="0"/>
              <a:t> focus on </a:t>
            </a:r>
            <a:r>
              <a:rPr lang="en-US" dirty="0" err="1"/>
              <a:t>on</a:t>
            </a:r>
            <a:r>
              <a:rPr lang="en-US" dirty="0"/>
              <a:t> select number of infectious diseases may lead to underinvestment in broader SRHR services like family planning, mental health and NCDs and also HSS which could weaken the overall capacity of the public health system.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solidFill>
                  <a:schemeClr val="tx1"/>
                </a:solidFill>
                <a:latin typeface="Montserrat" panose="00000500000000000000" pitchFamily="2" charset="0"/>
                <a:cs typeface="Arial"/>
              </a:rPr>
              <a:t>Current</a:t>
            </a:r>
            <a:r>
              <a:rPr lang="fr-FR" sz="1200" dirty="0">
                <a:solidFill>
                  <a:schemeClr val="tx1"/>
                </a:solidFill>
                <a:latin typeface="Montserrat" panose="00000500000000000000" pitchFamily="2" charset="0"/>
                <a:cs typeface="Arial"/>
              </a:rPr>
              <a:t> </a:t>
            </a:r>
            <a:r>
              <a:rPr lang="fr-FR" sz="1200" b="1" dirty="0">
                <a:solidFill>
                  <a:schemeClr val="tx1"/>
                </a:solidFill>
                <a:latin typeface="Montserrat" panose="00000500000000000000" pitchFamily="2" charset="0"/>
                <a:cs typeface="Arial"/>
              </a:rPr>
              <a:t>exclusions/suspensions </a:t>
            </a:r>
            <a:r>
              <a:rPr lang="fr-FR" sz="1200" dirty="0" err="1">
                <a:solidFill>
                  <a:schemeClr val="tx1"/>
                </a:solidFill>
                <a:latin typeface="Montserrat" panose="00000500000000000000" pitchFamily="2" charset="0"/>
                <a:cs typeface="Arial"/>
              </a:rPr>
              <a:t>from</a:t>
            </a:r>
            <a:r>
              <a:rPr lang="fr-FR" sz="1200" dirty="0">
                <a:solidFill>
                  <a:schemeClr val="tx1"/>
                </a:solidFill>
                <a:latin typeface="Montserrat" panose="00000500000000000000" pitchFamily="2" charset="0"/>
                <a:cs typeface="Arial"/>
              </a:rPr>
              <a:t> the </a:t>
            </a:r>
            <a:r>
              <a:rPr lang="fr-FR" sz="1200" dirty="0" err="1">
                <a:solidFill>
                  <a:schemeClr val="tx1"/>
                </a:solidFill>
                <a:latin typeface="Montserrat" panose="00000500000000000000" pitchFamily="2" charset="0"/>
                <a:cs typeface="Arial"/>
              </a:rPr>
              <a:t>MoU</a:t>
            </a:r>
            <a:r>
              <a:rPr lang="fr-FR" sz="1200" dirty="0">
                <a:solidFill>
                  <a:schemeClr val="tx1"/>
                </a:solidFill>
                <a:latin typeface="Montserrat" panose="00000500000000000000" pitchFamily="2" charset="0"/>
                <a:cs typeface="Arial"/>
              </a:rPr>
              <a:t> process</a:t>
            </a: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lang="fr-FR" sz="1200" dirty="0">
                <a:solidFill>
                  <a:schemeClr val="tx1"/>
                </a:solidFill>
                <a:latin typeface="Montserrat" panose="00000500000000000000" pitchFamily="2" charset="0"/>
                <a:cs typeface="Arial"/>
              </a:rPr>
              <a:t>South </a:t>
            </a:r>
            <a:r>
              <a:rPr lang="fr-FR" sz="1200" dirty="0" err="1">
                <a:solidFill>
                  <a:schemeClr val="tx1"/>
                </a:solidFill>
                <a:latin typeface="Montserrat" panose="00000500000000000000" pitchFamily="2" charset="0"/>
                <a:cs typeface="Arial"/>
              </a:rPr>
              <a:t>Africa</a:t>
            </a:r>
            <a:r>
              <a:rPr lang="fr-FR" sz="1200" dirty="0">
                <a:solidFill>
                  <a:schemeClr val="tx1"/>
                </a:solidFill>
                <a:latin typeface="Montserrat" panose="00000500000000000000" pitchFamily="2" charset="0"/>
                <a:cs typeface="Arial"/>
              </a:rPr>
              <a:t> and </a:t>
            </a:r>
            <a:r>
              <a:rPr lang="fr-FR" sz="1200" dirty="0" err="1">
                <a:solidFill>
                  <a:schemeClr val="tx1"/>
                </a:solidFill>
                <a:latin typeface="Montserrat" panose="00000500000000000000" pitchFamily="2" charset="0"/>
                <a:cs typeface="Arial"/>
              </a:rPr>
              <a:t>Tanzania</a:t>
            </a:r>
            <a:r>
              <a:rPr lang="fr-FR" sz="1200" dirty="0">
                <a:solidFill>
                  <a:schemeClr val="tx1"/>
                </a:solidFill>
                <a:latin typeface="Montserrat" panose="00000500000000000000" pitchFamily="2" charset="0"/>
                <a:cs typeface="Arial"/>
              </a:rPr>
              <a:t> for </a:t>
            </a:r>
            <a:r>
              <a:rPr lang="fr-FR" sz="1200" dirty="0" err="1">
                <a:solidFill>
                  <a:schemeClr val="tx1"/>
                </a:solidFill>
                <a:latin typeface="Montserrat" panose="00000500000000000000" pitchFamily="2" charset="0"/>
                <a:cs typeface="Arial"/>
              </a:rPr>
              <a:t>political</a:t>
            </a:r>
            <a:r>
              <a:rPr lang="fr-FR" sz="1200" dirty="0">
                <a:solidFill>
                  <a:schemeClr val="tx1"/>
                </a:solidFill>
                <a:latin typeface="Montserrat" panose="00000500000000000000" pitchFamily="2" charset="0"/>
                <a:cs typeface="Arial"/>
              </a:rPr>
              <a:t> &amp; commercial </a:t>
            </a:r>
            <a:r>
              <a:rPr lang="fr-FR" sz="1200" dirty="0" err="1">
                <a:solidFill>
                  <a:schemeClr val="tx1"/>
                </a:solidFill>
                <a:latin typeface="Montserrat" panose="00000500000000000000" pitchFamily="2" charset="0"/>
                <a:cs typeface="Arial"/>
              </a:rPr>
              <a:t>reasons</a:t>
            </a:r>
            <a:endParaRPr lang="fr-FR" sz="1200" dirty="0">
              <a:solidFill>
                <a:schemeClr val="tx1"/>
              </a:solidFill>
              <a:latin typeface="Montserrat" panose="00000500000000000000" pitchFamily="2" charset="0"/>
              <a:cs typeface="Arial"/>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lang="fr-FR" sz="1200" dirty="0">
                <a:solidFill>
                  <a:schemeClr val="tx1"/>
                </a:solidFill>
                <a:latin typeface="Montserrat" panose="00000500000000000000" pitchFamily="2" charset="0"/>
                <a:cs typeface="Arial"/>
              </a:rPr>
              <a:t>Zimbabwe </a:t>
            </a:r>
            <a:r>
              <a:rPr lang="fr-FR" sz="1200" dirty="0" err="1">
                <a:solidFill>
                  <a:schemeClr val="tx1"/>
                </a:solidFill>
                <a:latin typeface="Montserrat" panose="00000500000000000000" pitchFamily="2" charset="0"/>
                <a:cs typeface="Arial"/>
              </a:rPr>
              <a:t>withdrew</a:t>
            </a:r>
            <a:r>
              <a:rPr lang="fr-FR" sz="1200" dirty="0">
                <a:solidFill>
                  <a:schemeClr val="tx1"/>
                </a:solidFill>
                <a:latin typeface="Montserrat" panose="00000500000000000000" pitchFamily="2" charset="0"/>
                <a:cs typeface="Arial"/>
              </a:rPr>
              <a:t> </a:t>
            </a:r>
            <a:r>
              <a:rPr lang="fr-FR" sz="1200" dirty="0" err="1">
                <a:solidFill>
                  <a:schemeClr val="tx1"/>
                </a:solidFill>
                <a:latin typeface="Montserrat" panose="00000500000000000000" pitchFamily="2" charset="0"/>
                <a:cs typeface="Arial"/>
              </a:rPr>
              <a:t>from</a:t>
            </a:r>
            <a:r>
              <a:rPr lang="fr-FR" sz="1200" dirty="0">
                <a:solidFill>
                  <a:schemeClr val="tx1"/>
                </a:solidFill>
                <a:latin typeface="Montserrat" panose="00000500000000000000" pitchFamily="2" charset="0"/>
                <a:cs typeface="Arial"/>
              </a:rPr>
              <a:t> </a:t>
            </a:r>
            <a:r>
              <a:rPr lang="fr-FR" sz="1200" dirty="0" err="1">
                <a:solidFill>
                  <a:schemeClr val="tx1"/>
                </a:solidFill>
                <a:latin typeface="Montserrat" panose="00000500000000000000" pitchFamily="2" charset="0"/>
                <a:cs typeface="Arial"/>
              </a:rPr>
              <a:t>negotiations</a:t>
            </a:r>
            <a:r>
              <a:rPr lang="fr-FR" sz="1200" dirty="0">
                <a:solidFill>
                  <a:schemeClr val="tx1"/>
                </a:solidFill>
                <a:latin typeface="Montserrat" panose="00000500000000000000" pitchFamily="2" charset="0"/>
                <a:cs typeface="Arial"/>
              </a:rPr>
              <a:t> ($367m)</a:t>
            </a:r>
            <a:endParaRPr lang="en-US" sz="1200" dirty="0">
              <a:solidFill>
                <a:schemeClr val="tx1"/>
              </a:solidFill>
              <a:latin typeface="Montserrat" panose="00000500000000000000" pitchFamily="2" charset="0"/>
              <a:cs typeface="Arial"/>
            </a:endParaRPr>
          </a:p>
          <a:p>
            <a:pPr marL="285750" indent="-285750">
              <a:lnSpc>
                <a:spcPct val="100000"/>
              </a:lnSpc>
              <a:spcBef>
                <a:spcPts val="0"/>
              </a:spcBef>
              <a:buClrTx/>
              <a:buFont typeface="Arial,Sans-Serif"/>
              <a:buChar char="•"/>
              <a:defRPr/>
            </a:pPr>
            <a:r>
              <a:rPr lang="fr-FR" sz="1200" dirty="0" err="1">
                <a:solidFill>
                  <a:schemeClr val="tx1"/>
                </a:solidFill>
                <a:latin typeface="Montserrat" panose="00000500000000000000" pitchFamily="2" charset="0"/>
                <a:cs typeface="Arial"/>
              </a:rPr>
              <a:t>Zambia</a:t>
            </a:r>
            <a:r>
              <a:rPr lang="fr-FR" sz="1200" dirty="0">
                <a:solidFill>
                  <a:schemeClr val="tx1"/>
                </a:solidFill>
                <a:latin typeface="Montserrat" panose="00000500000000000000" pitchFamily="2" charset="0"/>
                <a:cs typeface="Arial"/>
              </a:rPr>
              <a:t> </a:t>
            </a:r>
            <a:r>
              <a:rPr lang="fr-FR" sz="1200" dirty="0" err="1">
                <a:solidFill>
                  <a:schemeClr val="tx1"/>
                </a:solidFill>
                <a:latin typeface="Montserrat" panose="00000500000000000000" pitchFamily="2" charset="0"/>
                <a:cs typeface="Arial"/>
              </a:rPr>
              <a:t>is</a:t>
            </a:r>
            <a:r>
              <a:rPr lang="fr-FR" sz="1200" dirty="0">
                <a:solidFill>
                  <a:schemeClr val="tx1"/>
                </a:solidFill>
                <a:latin typeface="Montserrat" panose="00000500000000000000" pitchFamily="2" charset="0"/>
                <a:cs typeface="Arial"/>
              </a:rPr>
              <a:t> </a:t>
            </a:r>
            <a:r>
              <a:rPr lang="fr-FR" sz="1200" dirty="0" err="1">
                <a:solidFill>
                  <a:schemeClr val="tx1"/>
                </a:solidFill>
                <a:latin typeface="Montserrat" panose="00000500000000000000" pitchFamily="2" charset="0"/>
                <a:cs typeface="Arial"/>
              </a:rPr>
              <a:t>reconsidering</a:t>
            </a:r>
            <a:r>
              <a:rPr lang="fr-FR" sz="1200" dirty="0">
                <a:solidFill>
                  <a:schemeClr val="tx1"/>
                </a:solidFill>
                <a:latin typeface="Montserrat" panose="00000500000000000000" pitchFamily="2" charset="0"/>
                <a:cs typeface="Arial"/>
              </a:rPr>
              <a:t> </a:t>
            </a:r>
            <a:r>
              <a:rPr lang="fr-FR" sz="1200" dirty="0" err="1">
                <a:solidFill>
                  <a:schemeClr val="tx1"/>
                </a:solidFill>
                <a:latin typeface="Montserrat" panose="00000500000000000000" pitchFamily="2" charset="0"/>
                <a:cs typeface="Arial"/>
              </a:rPr>
              <a:t>its</a:t>
            </a:r>
            <a:r>
              <a:rPr lang="fr-FR" sz="1200" dirty="0">
                <a:solidFill>
                  <a:schemeClr val="tx1"/>
                </a:solidFill>
                <a:latin typeface="Montserrat" panose="00000500000000000000" pitchFamily="2" charset="0"/>
                <a:cs typeface="Arial"/>
              </a:rPr>
              <a:t> signature ($1b) as </a:t>
            </a:r>
            <a:r>
              <a:rPr lang="fr-FR" sz="1200" dirty="0" err="1">
                <a:solidFill>
                  <a:schemeClr val="tx1"/>
                </a:solidFill>
                <a:latin typeface="Montserrat" panose="00000500000000000000" pitchFamily="2" charset="0"/>
                <a:cs typeface="Arial"/>
              </a:rPr>
              <a:t>it</a:t>
            </a:r>
            <a:r>
              <a:rPr lang="fr-FR" sz="1200" dirty="0">
                <a:solidFill>
                  <a:schemeClr val="tx1"/>
                </a:solidFill>
                <a:latin typeface="Montserrat" panose="00000500000000000000" pitchFamily="2" charset="0"/>
                <a:cs typeface="Arial"/>
              </a:rPr>
              <a:t> </a:t>
            </a:r>
            <a:r>
              <a:rPr lang="fr-FR" sz="1200" dirty="0" err="1">
                <a:solidFill>
                  <a:schemeClr val="tx1"/>
                </a:solidFill>
                <a:latin typeface="Montserrat" panose="00000500000000000000" pitchFamily="2" charset="0"/>
                <a:cs typeface="Arial"/>
              </a:rPr>
              <a:t>is</a:t>
            </a:r>
            <a:r>
              <a:rPr lang="fr-FR" sz="1200" dirty="0">
                <a:solidFill>
                  <a:schemeClr val="tx1"/>
                </a:solidFill>
                <a:latin typeface="Montserrat" panose="00000500000000000000" pitchFamily="2" charset="0"/>
                <a:cs typeface="Arial"/>
              </a:rPr>
              <a:t> contingent on a </a:t>
            </a:r>
            <a:r>
              <a:rPr lang="fr-FR" sz="1200" dirty="0" err="1">
                <a:solidFill>
                  <a:schemeClr val="tx1"/>
                </a:solidFill>
                <a:latin typeface="Montserrat" panose="00000500000000000000" pitchFamily="2" charset="0"/>
                <a:cs typeface="Arial"/>
              </a:rPr>
              <a:t>mining</a:t>
            </a:r>
            <a:r>
              <a:rPr lang="fr-FR" sz="1200" dirty="0">
                <a:solidFill>
                  <a:schemeClr val="tx1"/>
                </a:solidFill>
                <a:latin typeface="Montserrat" panose="00000500000000000000" pitchFamily="2" charset="0"/>
                <a:cs typeface="Arial"/>
              </a:rPr>
              <a:t> deal</a:t>
            </a:r>
            <a:endParaRPr lang="en-US" sz="1200" dirty="0">
              <a:solidFill>
                <a:schemeClr val="tx1"/>
              </a:solidFill>
              <a:latin typeface="Montserrat" panose="00000500000000000000" pitchFamily="2" charset="0"/>
              <a:cs typeface="Arial"/>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lang="fr-FR" sz="1200" dirty="0" err="1">
                <a:solidFill>
                  <a:schemeClr val="tx1"/>
                </a:solidFill>
                <a:latin typeface="Montserrat" panose="00000500000000000000" pitchFamily="2" charset="0"/>
                <a:cs typeface="Arial"/>
              </a:rPr>
              <a:t>Kenya's</a:t>
            </a:r>
            <a:r>
              <a:rPr lang="fr-FR" sz="1200" dirty="0">
                <a:solidFill>
                  <a:schemeClr val="tx1"/>
                </a:solidFill>
                <a:latin typeface="Montserrat" panose="00000500000000000000" pitchFamily="2" charset="0"/>
                <a:cs typeface="Arial"/>
              </a:rPr>
              <a:t> deal </a:t>
            </a:r>
            <a:r>
              <a:rPr lang="fr-FR" sz="1200" dirty="0" err="1">
                <a:solidFill>
                  <a:schemeClr val="tx1"/>
                </a:solidFill>
                <a:latin typeface="Montserrat" panose="00000500000000000000" pitchFamily="2" charset="0"/>
                <a:cs typeface="Arial"/>
              </a:rPr>
              <a:t>is</a:t>
            </a:r>
            <a:r>
              <a:rPr lang="fr-FR" sz="1200" dirty="0">
                <a:solidFill>
                  <a:schemeClr val="tx1"/>
                </a:solidFill>
                <a:latin typeface="Montserrat" panose="00000500000000000000" pitchFamily="2" charset="0"/>
                <a:cs typeface="Arial"/>
              </a:rPr>
              <a:t> </a:t>
            </a:r>
            <a:r>
              <a:rPr lang="fr-FR" sz="1200" dirty="0" err="1">
                <a:solidFill>
                  <a:schemeClr val="tx1"/>
                </a:solidFill>
                <a:latin typeface="Montserrat" panose="00000500000000000000" pitchFamily="2" charset="0"/>
                <a:cs typeface="Arial"/>
              </a:rPr>
              <a:t>suspended</a:t>
            </a:r>
            <a:r>
              <a:rPr lang="fr-FR" sz="1200" dirty="0">
                <a:solidFill>
                  <a:schemeClr val="tx1"/>
                </a:solidFill>
                <a:latin typeface="Montserrat" panose="00000500000000000000" pitchFamily="2" charset="0"/>
                <a:cs typeface="Arial"/>
              </a:rPr>
              <a:t>, </a:t>
            </a:r>
            <a:r>
              <a:rPr lang="fr-FR" sz="1200" dirty="0" err="1">
                <a:solidFill>
                  <a:schemeClr val="tx1"/>
                </a:solidFill>
                <a:latin typeface="Montserrat" panose="00000500000000000000" pitchFamily="2" charset="0"/>
                <a:cs typeface="Arial"/>
              </a:rPr>
              <a:t>pending</a:t>
            </a:r>
            <a:r>
              <a:rPr lang="fr-FR" sz="1200" dirty="0">
                <a:solidFill>
                  <a:schemeClr val="tx1"/>
                </a:solidFill>
                <a:latin typeface="Montserrat" panose="00000500000000000000" pitchFamily="2" charset="0"/>
                <a:cs typeface="Arial"/>
              </a:rPr>
              <a:t> a </a:t>
            </a:r>
            <a:r>
              <a:rPr lang="fr-FR" sz="1200" dirty="0" err="1">
                <a:solidFill>
                  <a:schemeClr val="tx1"/>
                </a:solidFill>
                <a:latin typeface="Montserrat" panose="00000500000000000000" pitchFamily="2" charset="0"/>
                <a:cs typeface="Arial"/>
              </a:rPr>
              <a:t>legal</a:t>
            </a:r>
            <a:r>
              <a:rPr lang="fr-FR" sz="1200" dirty="0">
                <a:solidFill>
                  <a:schemeClr val="tx1"/>
                </a:solidFill>
                <a:latin typeface="Montserrat" panose="00000500000000000000" pitchFamily="2" charset="0"/>
                <a:cs typeface="Arial"/>
              </a:rPr>
              <a:t> case </a:t>
            </a:r>
          </a:p>
          <a:p>
            <a:endParaRPr lang="fr-BE" dirty="0"/>
          </a:p>
        </p:txBody>
      </p:sp>
      <p:sp>
        <p:nvSpPr>
          <p:cNvPr id="4" name="Slide Number Placeholder 3"/>
          <p:cNvSpPr>
            <a:spLocks noGrp="1"/>
          </p:cNvSpPr>
          <p:nvPr>
            <p:ph type="sldNum" sz="quarter" idx="5"/>
          </p:nvPr>
        </p:nvSpPr>
        <p:spPr/>
        <p:txBody>
          <a:bodyPr/>
          <a:lstStyle/>
          <a:p>
            <a:fld id="{59CF2995-AB43-4B7C-B8CD-9DC7C3692A9C}" type="slidenum">
              <a:rPr lang="en-GB" smtClean="0"/>
              <a:t>8</a:t>
            </a:fld>
            <a:endParaRPr lang="en-GB"/>
          </a:p>
        </p:txBody>
      </p:sp>
    </p:spTree>
    <p:extLst>
      <p:ext uri="{BB962C8B-B14F-4D97-AF65-F5344CB8AC3E}">
        <p14:creationId xmlns:p14="http://schemas.microsoft.com/office/powerpoint/2010/main" val="1334314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r>
              <a:rPr lang="fr-BE" dirty="0"/>
              <a:t>The </a:t>
            </a:r>
            <a:r>
              <a:rPr lang="fr-BE" dirty="0" err="1"/>
              <a:t>policy</a:t>
            </a:r>
            <a:r>
              <a:rPr lang="fr-BE" dirty="0"/>
              <a:t> </a:t>
            </a:r>
            <a:r>
              <a:rPr lang="fr-BE" dirty="0" err="1"/>
              <a:t>known</a:t>
            </a:r>
            <a:r>
              <a:rPr lang="fr-BE" dirty="0"/>
              <a:t> as </a:t>
            </a:r>
            <a:r>
              <a:rPr lang="fr-BE" i="1" dirty="0" err="1"/>
              <a:t>Promoting</a:t>
            </a:r>
            <a:r>
              <a:rPr lang="fr-BE" i="1" dirty="0"/>
              <a:t> Human </a:t>
            </a:r>
            <a:r>
              <a:rPr lang="fr-BE" i="1" dirty="0" err="1"/>
              <a:t>Flourishing</a:t>
            </a:r>
            <a:r>
              <a:rPr lang="fr-BE" i="1" dirty="0"/>
              <a:t> in </a:t>
            </a:r>
            <a:r>
              <a:rPr lang="fr-BE" i="1" dirty="0" err="1"/>
              <a:t>Foreign</a:t>
            </a:r>
            <a:r>
              <a:rPr lang="fr-BE" i="1" dirty="0"/>
              <a:t> Assistance (PHFFA)</a:t>
            </a:r>
            <a:r>
              <a:rPr lang="fr-BE" dirty="0"/>
              <a:t> came </a:t>
            </a:r>
            <a:r>
              <a:rPr lang="fr-BE" dirty="0" err="1"/>
              <a:t>into</a:t>
            </a:r>
            <a:r>
              <a:rPr lang="fr-BE" dirty="0"/>
              <a:t> </a:t>
            </a:r>
            <a:r>
              <a:rPr lang="fr-BE" dirty="0" err="1"/>
              <a:t>effect</a:t>
            </a:r>
            <a:r>
              <a:rPr lang="fr-BE" dirty="0"/>
              <a:t> on </a:t>
            </a:r>
            <a:r>
              <a:rPr lang="fr-BE" dirty="0" err="1"/>
              <a:t>February</a:t>
            </a:r>
            <a:r>
              <a:rPr lang="fr-BE" dirty="0"/>
              <a:t> 26, 2025. It </a:t>
            </a:r>
            <a:r>
              <a:rPr lang="fr-BE" dirty="0" err="1"/>
              <a:t>represents</a:t>
            </a:r>
            <a:r>
              <a:rPr lang="fr-BE" dirty="0"/>
              <a:t> the </a:t>
            </a:r>
            <a:r>
              <a:rPr lang="fr-BE" dirty="0" err="1"/>
              <a:t>most</a:t>
            </a:r>
            <a:r>
              <a:rPr lang="fr-BE" dirty="0"/>
              <a:t> </a:t>
            </a:r>
            <a:r>
              <a:rPr lang="fr-BE" dirty="0" err="1"/>
              <a:t>substantial</a:t>
            </a:r>
            <a:r>
              <a:rPr lang="fr-BE" dirty="0"/>
              <a:t> </a:t>
            </a:r>
            <a:r>
              <a:rPr lang="fr-BE" dirty="0" err="1"/>
              <a:t>revision</a:t>
            </a:r>
            <a:r>
              <a:rPr lang="fr-BE" dirty="0"/>
              <a:t> of the </a:t>
            </a:r>
            <a:r>
              <a:rPr lang="fr-BE" i="1" dirty="0"/>
              <a:t>Global Gag Rule (GGR)</a:t>
            </a:r>
            <a:r>
              <a:rPr lang="fr-BE" dirty="0"/>
              <a:t> </a:t>
            </a:r>
            <a:r>
              <a:rPr lang="fr-BE" dirty="0" err="1"/>
              <a:t>since</a:t>
            </a:r>
            <a:r>
              <a:rPr lang="fr-BE" dirty="0"/>
              <a:t> </a:t>
            </a:r>
            <a:r>
              <a:rPr lang="fr-BE" dirty="0" err="1"/>
              <a:t>its</a:t>
            </a:r>
            <a:r>
              <a:rPr lang="fr-BE" dirty="0"/>
              <a:t> introduction </a:t>
            </a:r>
            <a:r>
              <a:rPr lang="fr-BE" dirty="0" err="1"/>
              <a:t>under</a:t>
            </a:r>
            <a:r>
              <a:rPr lang="fr-BE" dirty="0"/>
              <a:t> the Reagan administration. </a:t>
            </a:r>
            <a:r>
              <a:rPr lang="fr-BE" dirty="0" err="1"/>
              <a:t>While</a:t>
            </a:r>
            <a:r>
              <a:rPr lang="fr-BE" dirty="0"/>
              <a:t> </a:t>
            </a:r>
            <a:r>
              <a:rPr lang="fr-BE" dirty="0" err="1"/>
              <a:t>every</a:t>
            </a:r>
            <a:r>
              <a:rPr lang="fr-BE" dirty="0"/>
              <a:t> Republican </a:t>
            </a:r>
            <a:r>
              <a:rPr lang="fr-BE" dirty="0" err="1"/>
              <a:t>president</a:t>
            </a:r>
            <a:r>
              <a:rPr lang="fr-BE" dirty="0"/>
              <a:t> has </a:t>
            </a:r>
            <a:r>
              <a:rPr lang="fr-BE" dirty="0" err="1"/>
              <a:t>reinstated</a:t>
            </a:r>
            <a:r>
              <a:rPr lang="fr-BE" dirty="0"/>
              <a:t> </a:t>
            </a:r>
            <a:r>
              <a:rPr lang="fr-BE" dirty="0" err="1"/>
              <a:t>this</a:t>
            </a:r>
            <a:r>
              <a:rPr lang="fr-BE" dirty="0"/>
              <a:t> </a:t>
            </a:r>
            <a:r>
              <a:rPr lang="fr-BE" dirty="0" err="1"/>
              <a:t>rule</a:t>
            </a:r>
            <a:r>
              <a:rPr lang="fr-BE" dirty="0"/>
              <a:t> </a:t>
            </a:r>
            <a:r>
              <a:rPr lang="fr-BE" dirty="0" err="1"/>
              <a:t>since</a:t>
            </a:r>
            <a:r>
              <a:rPr lang="fr-BE" dirty="0"/>
              <a:t> </a:t>
            </a:r>
            <a:r>
              <a:rPr lang="fr-BE" dirty="0" err="1"/>
              <a:t>then</a:t>
            </a:r>
            <a:r>
              <a:rPr lang="fr-BE" dirty="0"/>
              <a:t>, the </a:t>
            </a:r>
            <a:r>
              <a:rPr lang="fr-BE" dirty="0" err="1"/>
              <a:t>current</a:t>
            </a:r>
            <a:r>
              <a:rPr lang="fr-BE" dirty="0"/>
              <a:t> version </a:t>
            </a:r>
            <a:r>
              <a:rPr lang="fr-BE" dirty="0" err="1"/>
              <a:t>fundamentally</a:t>
            </a:r>
            <a:r>
              <a:rPr lang="fr-BE" dirty="0"/>
              <a:t> </a:t>
            </a:r>
            <a:r>
              <a:rPr lang="fr-BE" dirty="0" err="1"/>
              <a:t>transforms</a:t>
            </a:r>
            <a:r>
              <a:rPr lang="fr-BE" dirty="0"/>
              <a:t> </a:t>
            </a:r>
            <a:r>
              <a:rPr lang="fr-BE" dirty="0" err="1"/>
              <a:t>its</a:t>
            </a:r>
            <a:r>
              <a:rPr lang="fr-BE" dirty="0"/>
              <a:t> nature, scope, and objectives.</a:t>
            </a:r>
          </a:p>
          <a:p>
            <a:endParaRPr lang="fr-BE" dirty="0"/>
          </a:p>
          <a:p>
            <a:r>
              <a:rPr lang="fr-BE" dirty="0"/>
              <a:t>The PHFFA </a:t>
            </a:r>
            <a:r>
              <a:rPr lang="fr-BE" dirty="0" err="1"/>
              <a:t>policy</a:t>
            </a:r>
            <a:r>
              <a:rPr lang="fr-BE" dirty="0"/>
              <a:t> </a:t>
            </a:r>
            <a:r>
              <a:rPr lang="fr-BE" dirty="0" err="1"/>
              <a:t>is</a:t>
            </a:r>
            <a:r>
              <a:rPr lang="fr-BE" dirty="0"/>
              <a:t> </a:t>
            </a:r>
            <a:r>
              <a:rPr lang="fr-BE" dirty="0" err="1"/>
              <a:t>based</a:t>
            </a:r>
            <a:r>
              <a:rPr lang="fr-BE" dirty="0"/>
              <a:t> on </a:t>
            </a:r>
            <a:r>
              <a:rPr lang="fr-BE" dirty="0" err="1"/>
              <a:t>three</a:t>
            </a:r>
            <a:r>
              <a:rPr lang="fr-BE" dirty="0"/>
              <a:t> </a:t>
            </a:r>
            <a:r>
              <a:rPr lang="fr-BE" dirty="0" err="1"/>
              <a:t>rules</a:t>
            </a:r>
            <a:r>
              <a:rPr lang="fr-BE" dirty="0"/>
              <a:t> :</a:t>
            </a:r>
          </a:p>
          <a:p>
            <a:r>
              <a:rPr lang="fr-BE" dirty="0"/>
              <a:t>First, </a:t>
            </a:r>
            <a:r>
              <a:rPr lang="fr-BE" b="1" dirty="0" err="1"/>
              <a:t>Protecting</a:t>
            </a:r>
            <a:r>
              <a:rPr lang="fr-BE" b="1" dirty="0"/>
              <a:t> Life in </a:t>
            </a:r>
            <a:r>
              <a:rPr lang="fr-BE" b="1" dirty="0" err="1"/>
              <a:t>Foreign</a:t>
            </a:r>
            <a:r>
              <a:rPr lang="fr-BE" b="1" dirty="0"/>
              <a:t> Assistance</a:t>
            </a:r>
            <a:r>
              <a:rPr lang="fr-BE" dirty="0"/>
              <a:t> — </a:t>
            </a:r>
            <a:r>
              <a:rPr lang="fr-BE" dirty="0" err="1"/>
              <a:t>this</a:t>
            </a:r>
            <a:r>
              <a:rPr lang="fr-BE" dirty="0"/>
              <a:t> </a:t>
            </a:r>
            <a:r>
              <a:rPr lang="fr-BE" dirty="0" err="1"/>
              <a:t>prohibits</a:t>
            </a:r>
            <a:r>
              <a:rPr lang="fr-BE" dirty="0"/>
              <a:t> abortion as a </a:t>
            </a:r>
            <a:r>
              <a:rPr lang="fr-BE" dirty="0" err="1"/>
              <a:t>method</a:t>
            </a:r>
            <a:r>
              <a:rPr lang="fr-BE" dirty="0"/>
              <a:t> of </a:t>
            </a:r>
            <a:r>
              <a:rPr lang="fr-BE" dirty="0" err="1"/>
              <a:t>family</a:t>
            </a:r>
            <a:r>
              <a:rPr lang="fr-BE" dirty="0"/>
              <a:t> planning, </a:t>
            </a:r>
            <a:r>
              <a:rPr lang="fr-BE" dirty="0" err="1"/>
              <a:t>which</a:t>
            </a:r>
            <a:r>
              <a:rPr lang="fr-BE" dirty="0"/>
              <a:t> </a:t>
            </a:r>
            <a:r>
              <a:rPr lang="fr-BE" dirty="0" err="1"/>
              <a:t>was</a:t>
            </a:r>
            <a:r>
              <a:rPr lang="fr-BE" dirty="0"/>
              <a:t> </a:t>
            </a:r>
            <a:r>
              <a:rPr lang="fr-BE" dirty="0" err="1"/>
              <a:t>already</a:t>
            </a:r>
            <a:r>
              <a:rPr lang="fr-BE" dirty="0"/>
              <a:t> part of the Global Gag Rule </a:t>
            </a:r>
            <a:r>
              <a:rPr lang="fr-BE" dirty="0" err="1"/>
              <a:t>until</a:t>
            </a:r>
            <a:r>
              <a:rPr lang="fr-BE" dirty="0"/>
              <a:t> </a:t>
            </a:r>
            <a:r>
              <a:rPr lang="fr-BE" dirty="0" err="1"/>
              <a:t>now</a:t>
            </a:r>
            <a:r>
              <a:rPr lang="fr-BE" dirty="0"/>
              <a:t>.</a:t>
            </a:r>
          </a:p>
          <a:p>
            <a:r>
              <a:rPr lang="fr-BE" dirty="0"/>
              <a:t>And </a:t>
            </a:r>
            <a:r>
              <a:rPr lang="fr-BE" dirty="0" err="1"/>
              <a:t>then</a:t>
            </a:r>
            <a:r>
              <a:rPr lang="fr-BE" dirty="0"/>
              <a:t> </a:t>
            </a:r>
            <a:r>
              <a:rPr lang="fr-BE" dirty="0" err="1"/>
              <a:t>two</a:t>
            </a:r>
            <a:r>
              <a:rPr lang="fr-BE" dirty="0"/>
              <a:t> new </a:t>
            </a:r>
            <a:r>
              <a:rPr lang="fr-BE" dirty="0" err="1"/>
              <a:t>rules</a:t>
            </a:r>
            <a:r>
              <a:rPr lang="fr-BE" dirty="0"/>
              <a:t>:</a:t>
            </a:r>
          </a:p>
          <a:p>
            <a:r>
              <a:rPr lang="fr-BE" b="1" dirty="0" err="1"/>
              <a:t>Combating</a:t>
            </a:r>
            <a:r>
              <a:rPr lang="fr-BE" b="1" dirty="0"/>
              <a:t> </a:t>
            </a:r>
            <a:r>
              <a:rPr lang="fr-BE" b="1" dirty="0" err="1"/>
              <a:t>Discriminatory</a:t>
            </a:r>
            <a:r>
              <a:rPr lang="fr-BE" b="1" dirty="0"/>
              <a:t> </a:t>
            </a:r>
            <a:r>
              <a:rPr lang="fr-BE" b="1" dirty="0" err="1"/>
              <a:t>Equity</a:t>
            </a:r>
            <a:r>
              <a:rPr lang="fr-BE" b="1" dirty="0"/>
              <a:t> </a:t>
            </a:r>
            <a:r>
              <a:rPr lang="fr-BE" b="1" dirty="0" err="1"/>
              <a:t>Ideology</a:t>
            </a:r>
            <a:r>
              <a:rPr lang="fr-BE" dirty="0"/>
              <a:t> — </a:t>
            </a:r>
            <a:r>
              <a:rPr lang="fr-BE" dirty="0" err="1"/>
              <a:t>this</a:t>
            </a:r>
            <a:r>
              <a:rPr lang="fr-BE" dirty="0"/>
              <a:t> </a:t>
            </a:r>
            <a:r>
              <a:rPr lang="fr-BE" dirty="0" err="1"/>
              <a:t>prohibits</a:t>
            </a:r>
            <a:r>
              <a:rPr lang="fr-BE" dirty="0"/>
              <a:t> </a:t>
            </a:r>
            <a:r>
              <a:rPr lang="fr-BE" dirty="0" err="1"/>
              <a:t>recipients</a:t>
            </a:r>
            <a:r>
              <a:rPr lang="fr-BE" dirty="0"/>
              <a:t> </a:t>
            </a:r>
            <a:r>
              <a:rPr lang="fr-BE" dirty="0" err="1"/>
              <a:t>from</a:t>
            </a:r>
            <a:r>
              <a:rPr lang="fr-BE" dirty="0"/>
              <a:t> </a:t>
            </a:r>
            <a:r>
              <a:rPr lang="fr-BE" dirty="0" err="1"/>
              <a:t>promoting</a:t>
            </a:r>
            <a:r>
              <a:rPr lang="fr-BE" dirty="0"/>
              <a:t>, </a:t>
            </a:r>
            <a:r>
              <a:rPr lang="fr-BE" dirty="0" err="1"/>
              <a:t>practicing</a:t>
            </a:r>
            <a:r>
              <a:rPr lang="fr-BE" dirty="0"/>
              <a:t>, or </a:t>
            </a:r>
            <a:r>
              <a:rPr lang="fr-BE" dirty="0" err="1"/>
              <a:t>advocating</a:t>
            </a:r>
            <a:r>
              <a:rPr lang="fr-BE" dirty="0"/>
              <a:t> DEI </a:t>
            </a:r>
            <a:r>
              <a:rPr lang="fr-BE" dirty="0" err="1"/>
              <a:t>approaches</a:t>
            </a:r>
            <a:r>
              <a:rPr lang="fr-BE" dirty="0"/>
              <a:t>. The new </a:t>
            </a:r>
            <a:r>
              <a:rPr lang="fr-BE" dirty="0" err="1"/>
              <a:t>rules</a:t>
            </a:r>
            <a:r>
              <a:rPr lang="fr-BE" dirty="0"/>
              <a:t> </a:t>
            </a:r>
            <a:r>
              <a:rPr lang="fr-BE" dirty="0" err="1"/>
              <a:t>also</a:t>
            </a:r>
            <a:r>
              <a:rPr lang="fr-BE" dirty="0"/>
              <a:t> ban the promotion of </a:t>
            </a:r>
            <a:r>
              <a:rPr lang="fr-BE" dirty="0" err="1"/>
              <a:t>what</a:t>
            </a:r>
            <a:r>
              <a:rPr lang="fr-BE" dirty="0"/>
              <a:t> the administration calls “</a:t>
            </a:r>
            <a:r>
              <a:rPr lang="fr-BE" dirty="0" err="1"/>
              <a:t>discriminatory</a:t>
            </a:r>
            <a:r>
              <a:rPr lang="fr-BE" dirty="0"/>
              <a:t> </a:t>
            </a:r>
            <a:r>
              <a:rPr lang="fr-BE" dirty="0" err="1"/>
              <a:t>equity</a:t>
            </a:r>
            <a:r>
              <a:rPr lang="fr-BE" dirty="0"/>
              <a:t> </a:t>
            </a:r>
            <a:r>
              <a:rPr lang="fr-BE" dirty="0" err="1"/>
              <a:t>ideology</a:t>
            </a:r>
            <a:r>
              <a:rPr lang="fr-BE" dirty="0"/>
              <a:t>,” </a:t>
            </a:r>
            <a:r>
              <a:rPr lang="fr-BE" dirty="0" err="1"/>
              <a:t>meaning</a:t>
            </a:r>
            <a:r>
              <a:rPr lang="fr-BE" dirty="0"/>
              <a:t> </a:t>
            </a:r>
            <a:r>
              <a:rPr lang="fr-BE" dirty="0" err="1"/>
              <a:t>any</a:t>
            </a:r>
            <a:r>
              <a:rPr lang="fr-BE" dirty="0"/>
              <a:t> </a:t>
            </a:r>
            <a:r>
              <a:rPr lang="fr-BE" dirty="0" err="1"/>
              <a:t>approach</a:t>
            </a:r>
            <a:r>
              <a:rPr lang="fr-BE" dirty="0"/>
              <a:t> </a:t>
            </a:r>
            <a:r>
              <a:rPr lang="fr-BE" dirty="0" err="1"/>
              <a:t>that</a:t>
            </a:r>
            <a:r>
              <a:rPr lang="fr-BE" dirty="0"/>
              <a:t> </a:t>
            </a:r>
            <a:r>
              <a:rPr lang="fr-BE" dirty="0" err="1"/>
              <a:t>recognizes</a:t>
            </a:r>
            <a:r>
              <a:rPr lang="fr-BE" dirty="0"/>
              <a:t> the existence of structural </a:t>
            </a:r>
            <a:r>
              <a:rPr lang="fr-BE" dirty="0" err="1"/>
              <a:t>inequalities</a:t>
            </a:r>
            <a:r>
              <a:rPr lang="fr-BE" dirty="0"/>
              <a:t> </a:t>
            </a:r>
            <a:r>
              <a:rPr lang="fr-BE" dirty="0" err="1"/>
              <a:t>between</a:t>
            </a:r>
            <a:r>
              <a:rPr lang="fr-BE" dirty="0"/>
              <a:t> groups and </a:t>
            </a:r>
            <a:r>
              <a:rPr lang="fr-BE" dirty="0" err="1"/>
              <a:t>seeks</a:t>
            </a:r>
            <a:r>
              <a:rPr lang="fr-BE" dirty="0"/>
              <a:t> to </a:t>
            </a:r>
            <a:r>
              <a:rPr lang="fr-BE" dirty="0" err="1"/>
              <a:t>address</a:t>
            </a:r>
            <a:r>
              <a:rPr lang="fr-BE" dirty="0"/>
              <a:t> </a:t>
            </a:r>
            <a:r>
              <a:rPr lang="fr-BE" dirty="0" err="1"/>
              <a:t>them</a:t>
            </a:r>
            <a:r>
              <a:rPr lang="fr-BE" dirty="0"/>
              <a:t>. In practice, </a:t>
            </a:r>
            <a:r>
              <a:rPr lang="fr-BE" dirty="0" err="1"/>
              <a:t>this</a:t>
            </a:r>
            <a:r>
              <a:rPr lang="fr-BE" dirty="0"/>
              <a:t> </a:t>
            </a:r>
            <a:r>
              <a:rPr lang="fr-BE" dirty="0" err="1"/>
              <a:t>could</a:t>
            </a:r>
            <a:r>
              <a:rPr lang="fr-BE" dirty="0"/>
              <a:t> </a:t>
            </a:r>
            <a:r>
              <a:rPr lang="fr-BE" dirty="0" err="1"/>
              <a:t>include</a:t>
            </a:r>
            <a:r>
              <a:rPr lang="fr-BE" dirty="0"/>
              <a:t> programs </a:t>
            </a:r>
            <a:r>
              <a:rPr lang="fr-BE" dirty="0" err="1"/>
              <a:t>aimed</a:t>
            </a:r>
            <a:r>
              <a:rPr lang="fr-BE" dirty="0"/>
              <a:t> at </a:t>
            </a:r>
            <a:r>
              <a:rPr lang="fr-BE" dirty="0" err="1"/>
              <a:t>improving</a:t>
            </a:r>
            <a:r>
              <a:rPr lang="fr-BE" dirty="0"/>
              <a:t> </a:t>
            </a:r>
            <a:r>
              <a:rPr lang="fr-BE" dirty="0" err="1"/>
              <a:t>access</a:t>
            </a:r>
            <a:r>
              <a:rPr lang="fr-BE" dirty="0"/>
              <a:t> to </a:t>
            </a:r>
            <a:r>
              <a:rPr lang="fr-BE" dirty="0" err="1"/>
              <a:t>healthcare</a:t>
            </a:r>
            <a:r>
              <a:rPr lang="fr-BE" dirty="0"/>
              <a:t> for </a:t>
            </a:r>
            <a:r>
              <a:rPr lang="fr-BE" dirty="0" err="1"/>
              <a:t>marginalized</a:t>
            </a:r>
            <a:r>
              <a:rPr lang="fr-BE" dirty="0"/>
              <a:t> populations, inclusive </a:t>
            </a:r>
            <a:r>
              <a:rPr lang="fr-BE" dirty="0" err="1"/>
              <a:t>hiring</a:t>
            </a:r>
            <a:r>
              <a:rPr lang="fr-BE" dirty="0"/>
              <a:t> </a:t>
            </a:r>
            <a:r>
              <a:rPr lang="fr-BE" dirty="0" err="1"/>
              <a:t>policies</a:t>
            </a:r>
            <a:r>
              <a:rPr lang="fr-BE" dirty="0"/>
              <a:t>, training on discrimination, or </a:t>
            </a:r>
            <a:r>
              <a:rPr lang="fr-BE" dirty="0" err="1"/>
              <a:t>even</a:t>
            </a:r>
            <a:r>
              <a:rPr lang="fr-BE" dirty="0"/>
              <a:t> </a:t>
            </a:r>
            <a:r>
              <a:rPr lang="fr-BE" dirty="0" err="1"/>
              <a:t>collecting</a:t>
            </a:r>
            <a:r>
              <a:rPr lang="fr-BE" dirty="0"/>
              <a:t> data to </a:t>
            </a:r>
            <a:r>
              <a:rPr lang="fr-BE" dirty="0" err="1"/>
              <a:t>identify</a:t>
            </a:r>
            <a:r>
              <a:rPr lang="fr-BE" dirty="0"/>
              <a:t> </a:t>
            </a:r>
            <a:r>
              <a:rPr lang="fr-BE" dirty="0" err="1"/>
              <a:t>inequalities</a:t>
            </a:r>
            <a:r>
              <a:rPr lang="fr-BE" dirty="0"/>
              <a:t> in </a:t>
            </a:r>
            <a:r>
              <a:rPr lang="fr-BE" dirty="0" err="1"/>
              <a:t>access</a:t>
            </a:r>
            <a:r>
              <a:rPr lang="fr-BE" dirty="0"/>
              <a:t> to services. "This </a:t>
            </a:r>
            <a:r>
              <a:rPr lang="fr-BE" dirty="0" err="1"/>
              <a:t>ideology</a:t>
            </a:r>
            <a:r>
              <a:rPr lang="fr-BE" dirty="0"/>
              <a:t>, </a:t>
            </a:r>
            <a:r>
              <a:rPr lang="fr-BE" dirty="0" err="1"/>
              <a:t>referred</a:t>
            </a:r>
            <a:r>
              <a:rPr lang="fr-BE" dirty="0"/>
              <a:t> to in </a:t>
            </a:r>
            <a:r>
              <a:rPr lang="fr-BE" dirty="0" err="1"/>
              <a:t>this</a:t>
            </a:r>
            <a:r>
              <a:rPr lang="fr-BE" dirty="0"/>
              <a:t> </a:t>
            </a:r>
            <a:r>
              <a:rPr lang="fr-BE" dirty="0" err="1"/>
              <a:t>rule</a:t>
            </a:r>
            <a:r>
              <a:rPr lang="fr-BE" dirty="0"/>
              <a:t> as </a:t>
            </a:r>
            <a:r>
              <a:rPr lang="fr-BE" dirty="0" err="1"/>
              <a:t>discriminatory</a:t>
            </a:r>
            <a:r>
              <a:rPr lang="fr-BE" dirty="0"/>
              <a:t> </a:t>
            </a:r>
            <a:r>
              <a:rPr lang="fr-BE" dirty="0" err="1"/>
              <a:t>equity</a:t>
            </a:r>
            <a:r>
              <a:rPr lang="fr-BE" dirty="0"/>
              <a:t> </a:t>
            </a:r>
            <a:r>
              <a:rPr lang="fr-BE" dirty="0" err="1"/>
              <a:t>ideology</a:t>
            </a:r>
            <a:r>
              <a:rPr lang="fr-BE" dirty="0"/>
              <a:t>, </a:t>
            </a:r>
            <a:r>
              <a:rPr lang="fr-BE" dirty="0" err="1"/>
              <a:t>treats</a:t>
            </a:r>
            <a:r>
              <a:rPr lang="fr-BE" dirty="0"/>
              <a:t> </a:t>
            </a:r>
            <a:r>
              <a:rPr lang="fr-BE" dirty="0" err="1"/>
              <a:t>individuals</a:t>
            </a:r>
            <a:r>
              <a:rPr lang="fr-BE" dirty="0"/>
              <a:t> as </a:t>
            </a:r>
            <a:r>
              <a:rPr lang="fr-BE" dirty="0" err="1"/>
              <a:t>members</a:t>
            </a:r>
            <a:r>
              <a:rPr lang="fr-BE" dirty="0"/>
              <a:t> of </a:t>
            </a:r>
            <a:r>
              <a:rPr lang="fr-BE" dirty="0" err="1"/>
              <a:t>preferred</a:t>
            </a:r>
            <a:r>
              <a:rPr lang="fr-BE" dirty="0"/>
              <a:t> or </a:t>
            </a:r>
            <a:r>
              <a:rPr lang="fr-BE" dirty="0" err="1"/>
              <a:t>disfavored</a:t>
            </a:r>
            <a:r>
              <a:rPr lang="fr-BE" dirty="0"/>
              <a:t> groups, </a:t>
            </a:r>
            <a:r>
              <a:rPr lang="fr-BE" dirty="0" err="1"/>
              <a:t>rather</a:t>
            </a:r>
            <a:r>
              <a:rPr lang="fr-BE" dirty="0"/>
              <a:t> </a:t>
            </a:r>
            <a:r>
              <a:rPr lang="fr-BE" dirty="0" err="1"/>
              <a:t>than</a:t>
            </a:r>
            <a:r>
              <a:rPr lang="fr-BE" dirty="0"/>
              <a:t> as </a:t>
            </a:r>
            <a:r>
              <a:rPr lang="fr-BE" dirty="0" err="1"/>
              <a:t>individuals</a:t>
            </a:r>
            <a:r>
              <a:rPr lang="fr-BE" dirty="0"/>
              <a:t>, and </a:t>
            </a:r>
            <a:r>
              <a:rPr lang="fr-BE" dirty="0" err="1"/>
              <a:t>minimizes</a:t>
            </a:r>
            <a:r>
              <a:rPr lang="fr-BE" dirty="0"/>
              <a:t> </a:t>
            </a:r>
            <a:r>
              <a:rPr lang="fr-BE" dirty="0" err="1"/>
              <a:t>agency</a:t>
            </a:r>
            <a:r>
              <a:rPr lang="fr-BE" dirty="0"/>
              <a:t>, </a:t>
            </a:r>
            <a:r>
              <a:rPr lang="fr-BE" dirty="0" err="1"/>
              <a:t>merit</a:t>
            </a:r>
            <a:r>
              <a:rPr lang="fr-BE" dirty="0"/>
              <a:t>, and </a:t>
            </a:r>
            <a:r>
              <a:rPr lang="fr-BE" dirty="0" err="1"/>
              <a:t>capability</a:t>
            </a:r>
            <a:r>
              <a:rPr lang="fr-BE" dirty="0"/>
              <a:t> in </a:t>
            </a:r>
            <a:r>
              <a:rPr lang="fr-BE" dirty="0" err="1"/>
              <a:t>favor</a:t>
            </a:r>
            <a:r>
              <a:rPr lang="fr-BE" dirty="0"/>
              <a:t> of </a:t>
            </a:r>
            <a:r>
              <a:rPr lang="fr-BE" dirty="0" err="1"/>
              <a:t>generalizations</a:t>
            </a:r>
            <a:r>
              <a:rPr lang="fr-BE" dirty="0"/>
              <a:t>."</a:t>
            </a:r>
            <a:endParaRPr lang="fr-BE" dirty="0">
              <a:ea typeface="Calibri"/>
              <a:cs typeface="Calibri"/>
            </a:endParaRPr>
          </a:p>
          <a:p>
            <a:r>
              <a:rPr lang="fr-BE" dirty="0" err="1"/>
              <a:t>Third</a:t>
            </a:r>
            <a:r>
              <a:rPr lang="fr-BE" dirty="0"/>
              <a:t>, </a:t>
            </a:r>
            <a:r>
              <a:rPr lang="fr-BE" b="1" dirty="0" err="1"/>
              <a:t>Combating</a:t>
            </a:r>
            <a:r>
              <a:rPr lang="fr-BE" b="1" dirty="0"/>
              <a:t> </a:t>
            </a:r>
            <a:r>
              <a:rPr lang="fr-BE" b="1" dirty="0" err="1"/>
              <a:t>Gender</a:t>
            </a:r>
            <a:r>
              <a:rPr lang="fr-BE" b="1" dirty="0"/>
              <a:t> </a:t>
            </a:r>
            <a:r>
              <a:rPr lang="fr-BE" b="1" dirty="0" err="1"/>
              <a:t>Ideology</a:t>
            </a:r>
            <a:r>
              <a:rPr lang="fr-BE" dirty="0"/>
              <a:t> — </a:t>
            </a:r>
            <a:r>
              <a:rPr lang="fr-BE" dirty="0" err="1"/>
              <a:t>this</a:t>
            </a:r>
            <a:r>
              <a:rPr lang="fr-BE" dirty="0"/>
              <a:t> </a:t>
            </a:r>
            <a:r>
              <a:rPr lang="fr-BE" dirty="0" err="1"/>
              <a:t>prohibits</a:t>
            </a:r>
            <a:r>
              <a:rPr lang="fr-BE" dirty="0"/>
              <a:t> </a:t>
            </a:r>
            <a:r>
              <a:rPr lang="fr-BE" dirty="0" err="1"/>
              <a:t>any</a:t>
            </a:r>
            <a:r>
              <a:rPr lang="fr-BE" dirty="0"/>
              <a:t> support to LGBTQI+ </a:t>
            </a:r>
            <a:r>
              <a:rPr lang="fr-BE" dirty="0" err="1"/>
              <a:t>individuals</a:t>
            </a:r>
            <a:r>
              <a:rPr lang="fr-BE" dirty="0"/>
              <a:t>, not </a:t>
            </a:r>
            <a:r>
              <a:rPr lang="fr-BE" dirty="0" err="1"/>
              <a:t>only</a:t>
            </a:r>
            <a:r>
              <a:rPr lang="fr-BE" dirty="0"/>
              <a:t> </a:t>
            </a:r>
            <a:r>
              <a:rPr lang="fr-BE" dirty="0" err="1"/>
              <a:t>gender-affirming</a:t>
            </a:r>
            <a:r>
              <a:rPr lang="fr-BE" dirty="0"/>
              <a:t> </a:t>
            </a:r>
            <a:r>
              <a:rPr lang="fr-BE" dirty="0" err="1"/>
              <a:t>medical</a:t>
            </a:r>
            <a:r>
              <a:rPr lang="fr-BE" dirty="0"/>
              <a:t> care, but </a:t>
            </a:r>
            <a:r>
              <a:rPr lang="fr-BE" dirty="0" err="1"/>
              <a:t>also</a:t>
            </a:r>
            <a:r>
              <a:rPr lang="fr-BE" dirty="0"/>
              <a:t> </a:t>
            </a:r>
            <a:r>
              <a:rPr lang="fr-BE" dirty="0" err="1"/>
              <a:t>legal</a:t>
            </a:r>
            <a:r>
              <a:rPr lang="fr-BE" dirty="0"/>
              <a:t> protections, </a:t>
            </a:r>
            <a:r>
              <a:rPr lang="fr-BE" dirty="0" err="1"/>
              <a:t>psychological</a:t>
            </a:r>
            <a:r>
              <a:rPr lang="fr-BE" dirty="0"/>
              <a:t> support, the use of inclusive </a:t>
            </a:r>
            <a:r>
              <a:rPr lang="fr-BE" dirty="0" err="1"/>
              <a:t>pronouns</a:t>
            </a:r>
            <a:r>
              <a:rPr lang="fr-BE" dirty="0"/>
              <a:t>, and participation in </a:t>
            </a:r>
            <a:r>
              <a:rPr lang="fr-BE" dirty="0" err="1"/>
              <a:t>school</a:t>
            </a:r>
            <a:r>
              <a:rPr lang="fr-BE" dirty="0"/>
              <a:t> or sports </a:t>
            </a:r>
            <a:r>
              <a:rPr lang="fr-BE" dirty="0" err="1"/>
              <a:t>activities</a:t>
            </a:r>
            <a:r>
              <a:rPr lang="fr-BE" dirty="0"/>
              <a:t> </a:t>
            </a:r>
            <a:r>
              <a:rPr lang="fr-BE" dirty="0" err="1"/>
              <a:t>according</a:t>
            </a:r>
            <a:r>
              <a:rPr lang="fr-BE" dirty="0"/>
              <a:t> to </a:t>
            </a:r>
            <a:r>
              <a:rPr lang="fr-BE" dirty="0" err="1"/>
              <a:t>one’s</a:t>
            </a:r>
            <a:r>
              <a:rPr lang="fr-BE" dirty="0"/>
              <a:t> </a:t>
            </a:r>
            <a:r>
              <a:rPr lang="fr-BE" dirty="0" err="1"/>
              <a:t>gender</a:t>
            </a:r>
            <a:r>
              <a:rPr lang="fr-BE" dirty="0"/>
              <a:t> </a:t>
            </a:r>
            <a:r>
              <a:rPr lang="fr-BE" dirty="0" err="1"/>
              <a:t>identity</a:t>
            </a:r>
            <a:r>
              <a:rPr lang="fr-BE" dirty="0"/>
              <a:t>, and </a:t>
            </a:r>
            <a:r>
              <a:rPr lang="fr-BE" dirty="0" err="1"/>
              <a:t>defines</a:t>
            </a:r>
            <a:r>
              <a:rPr lang="fr-BE" dirty="0"/>
              <a:t> </a:t>
            </a:r>
            <a:r>
              <a:rPr lang="fr-BE" dirty="0" err="1"/>
              <a:t>sex</a:t>
            </a:r>
            <a:r>
              <a:rPr lang="fr-BE" dirty="0"/>
              <a:t> as a </a:t>
            </a:r>
            <a:r>
              <a:rPr lang="fr-BE" dirty="0" err="1"/>
              <a:t>binary</a:t>
            </a:r>
            <a:r>
              <a:rPr lang="fr-BE" dirty="0"/>
              <a:t> </a:t>
            </a:r>
            <a:r>
              <a:rPr lang="fr-BE" dirty="0" err="1"/>
              <a:t>biological</a:t>
            </a:r>
            <a:r>
              <a:rPr lang="fr-BE" dirty="0"/>
              <a:t> classification. "</a:t>
            </a:r>
            <a:r>
              <a:rPr lang="fr-BE" i="1" dirty="0" err="1"/>
              <a:t>Gender</a:t>
            </a:r>
            <a:r>
              <a:rPr lang="fr-BE" i="1" dirty="0"/>
              <a:t> </a:t>
            </a:r>
            <a:r>
              <a:rPr lang="fr-BE" i="1" dirty="0" err="1"/>
              <a:t>ideology</a:t>
            </a:r>
            <a:r>
              <a:rPr lang="fr-BE" dirty="0"/>
              <a:t> </a:t>
            </a:r>
            <a:r>
              <a:rPr lang="fr-BE" dirty="0" err="1"/>
              <a:t>is</a:t>
            </a:r>
            <a:r>
              <a:rPr lang="fr-BE" dirty="0"/>
              <a:t> an </a:t>
            </a:r>
            <a:r>
              <a:rPr lang="fr-BE" dirty="0" err="1"/>
              <a:t>ideology</a:t>
            </a:r>
            <a:r>
              <a:rPr lang="fr-BE" dirty="0"/>
              <a:t> </a:t>
            </a:r>
            <a:r>
              <a:rPr lang="fr-BE" dirty="0" err="1"/>
              <a:t>that</a:t>
            </a:r>
            <a:r>
              <a:rPr lang="fr-BE" dirty="0"/>
              <a:t> replaces the </a:t>
            </a:r>
            <a:r>
              <a:rPr lang="fr-BE" dirty="0" err="1"/>
              <a:t>biological</a:t>
            </a:r>
            <a:r>
              <a:rPr lang="fr-BE" dirty="0"/>
              <a:t> </a:t>
            </a:r>
            <a:r>
              <a:rPr lang="fr-BE" dirty="0" err="1"/>
              <a:t>category</a:t>
            </a:r>
            <a:r>
              <a:rPr lang="fr-BE" dirty="0"/>
              <a:t> of </a:t>
            </a:r>
            <a:r>
              <a:rPr lang="fr-BE" dirty="0" err="1"/>
              <a:t>sex</a:t>
            </a:r>
            <a:r>
              <a:rPr lang="fr-BE" dirty="0"/>
              <a:t> </a:t>
            </a:r>
            <a:r>
              <a:rPr lang="fr-BE" dirty="0" err="1"/>
              <a:t>with</a:t>
            </a:r>
            <a:r>
              <a:rPr lang="fr-BE" dirty="0"/>
              <a:t> an </a:t>
            </a:r>
            <a:r>
              <a:rPr lang="fr-BE" dirty="0" err="1"/>
              <a:t>ever-shifting</a:t>
            </a:r>
            <a:r>
              <a:rPr lang="fr-BE" dirty="0"/>
              <a:t> concept of self-</a:t>
            </a:r>
            <a:r>
              <a:rPr lang="fr-BE" dirty="0" err="1"/>
              <a:t>assessed</a:t>
            </a:r>
            <a:r>
              <a:rPr lang="fr-BE" dirty="0"/>
              <a:t> </a:t>
            </a:r>
            <a:r>
              <a:rPr lang="fr-BE" dirty="0" err="1"/>
              <a:t>gender</a:t>
            </a:r>
            <a:r>
              <a:rPr lang="fr-BE" dirty="0"/>
              <a:t> </a:t>
            </a:r>
            <a:r>
              <a:rPr lang="fr-BE" dirty="0" err="1"/>
              <a:t>identity</a:t>
            </a:r>
            <a:r>
              <a:rPr lang="fr-BE" dirty="0"/>
              <a:t>, </a:t>
            </a:r>
            <a:r>
              <a:rPr lang="fr-BE" dirty="0" err="1"/>
              <a:t>permitting</a:t>
            </a:r>
            <a:r>
              <a:rPr lang="fr-BE" dirty="0"/>
              <a:t> the false claim </a:t>
            </a:r>
            <a:r>
              <a:rPr lang="fr-BE" dirty="0" err="1"/>
              <a:t>that</a:t>
            </a:r>
            <a:r>
              <a:rPr lang="fr-BE" dirty="0"/>
              <a:t> males can </a:t>
            </a:r>
            <a:r>
              <a:rPr lang="fr-BE" dirty="0" err="1"/>
              <a:t>identify</a:t>
            </a:r>
            <a:r>
              <a:rPr lang="fr-BE" dirty="0"/>
              <a:t> as and </a:t>
            </a:r>
            <a:r>
              <a:rPr lang="fr-BE" dirty="0" err="1"/>
              <a:t>thus</a:t>
            </a:r>
            <a:r>
              <a:rPr lang="fr-BE" dirty="0"/>
              <a:t> </a:t>
            </a:r>
            <a:r>
              <a:rPr lang="fr-BE" dirty="0" err="1"/>
              <a:t>become</a:t>
            </a:r>
            <a:r>
              <a:rPr lang="fr-BE" dirty="0"/>
              <a:t> </a:t>
            </a:r>
            <a:r>
              <a:rPr lang="fr-BE" dirty="0" err="1"/>
              <a:t>females</a:t>
            </a:r>
            <a:r>
              <a:rPr lang="fr-BE" dirty="0"/>
              <a:t> and vice versa, and </a:t>
            </a:r>
            <a:r>
              <a:rPr lang="fr-BE" dirty="0" err="1"/>
              <a:t>requiring</a:t>
            </a:r>
            <a:r>
              <a:rPr lang="fr-BE" dirty="0"/>
              <a:t> all institutions of society to regard </a:t>
            </a:r>
            <a:r>
              <a:rPr lang="fr-BE" dirty="0" err="1"/>
              <a:t>this</a:t>
            </a:r>
            <a:r>
              <a:rPr lang="fr-BE" dirty="0"/>
              <a:t> false claim as </a:t>
            </a:r>
            <a:r>
              <a:rPr lang="fr-BE" dirty="0" err="1"/>
              <a:t>true</a:t>
            </a:r>
            <a:r>
              <a:rPr lang="fr-BE" dirty="0"/>
              <a:t>. </a:t>
            </a:r>
            <a:r>
              <a:rPr lang="fr-BE" dirty="0" err="1"/>
              <a:t>Gender</a:t>
            </a:r>
            <a:r>
              <a:rPr lang="fr-BE" dirty="0"/>
              <a:t> </a:t>
            </a:r>
            <a:r>
              <a:rPr lang="fr-BE" dirty="0" err="1"/>
              <a:t>ideology</a:t>
            </a:r>
            <a:r>
              <a:rPr lang="fr-BE" dirty="0"/>
              <a:t> </a:t>
            </a:r>
            <a:r>
              <a:rPr lang="fr-BE" dirty="0" err="1"/>
              <a:t>includes</a:t>
            </a:r>
            <a:r>
              <a:rPr lang="fr-BE" dirty="0"/>
              <a:t> the </a:t>
            </a:r>
            <a:r>
              <a:rPr lang="fr-BE" dirty="0" err="1"/>
              <a:t>idea</a:t>
            </a:r>
            <a:r>
              <a:rPr lang="fr-BE" dirty="0"/>
              <a:t> </a:t>
            </a:r>
            <a:r>
              <a:rPr lang="fr-BE" dirty="0" err="1"/>
              <a:t>that</a:t>
            </a:r>
            <a:r>
              <a:rPr lang="fr-BE" dirty="0"/>
              <a:t> </a:t>
            </a:r>
            <a:r>
              <a:rPr lang="fr-BE" dirty="0" err="1"/>
              <a:t>there</a:t>
            </a:r>
            <a:r>
              <a:rPr lang="fr-BE" dirty="0"/>
              <a:t> </a:t>
            </a:r>
            <a:r>
              <a:rPr lang="fr-BE" dirty="0" err="1"/>
              <a:t>is</a:t>
            </a:r>
            <a:r>
              <a:rPr lang="fr-BE" dirty="0"/>
              <a:t> a </a:t>
            </a:r>
            <a:r>
              <a:rPr lang="fr-BE" dirty="0" err="1"/>
              <a:t>vast</a:t>
            </a:r>
            <a:r>
              <a:rPr lang="fr-BE" dirty="0"/>
              <a:t> </a:t>
            </a:r>
            <a:r>
              <a:rPr lang="fr-BE" dirty="0" err="1"/>
              <a:t>spectrum</a:t>
            </a:r>
            <a:r>
              <a:rPr lang="fr-BE" dirty="0"/>
              <a:t> of </a:t>
            </a:r>
            <a:r>
              <a:rPr lang="fr-BE" dirty="0" err="1"/>
              <a:t>genders</a:t>
            </a:r>
            <a:r>
              <a:rPr lang="fr-BE" dirty="0"/>
              <a:t> </a:t>
            </a:r>
            <a:r>
              <a:rPr lang="fr-BE" dirty="0" err="1"/>
              <a:t>that</a:t>
            </a:r>
            <a:r>
              <a:rPr lang="fr-BE" dirty="0"/>
              <a:t> are </a:t>
            </a:r>
            <a:r>
              <a:rPr lang="fr-BE" dirty="0" err="1"/>
              <a:t>disconnected</a:t>
            </a:r>
            <a:r>
              <a:rPr lang="fr-BE" dirty="0"/>
              <a:t> </a:t>
            </a:r>
            <a:r>
              <a:rPr lang="fr-BE" dirty="0" err="1"/>
              <a:t>from</a:t>
            </a:r>
            <a:r>
              <a:rPr lang="fr-BE" dirty="0"/>
              <a:t> </a:t>
            </a:r>
            <a:r>
              <a:rPr lang="fr-BE" dirty="0" err="1"/>
              <a:t>one's</a:t>
            </a:r>
            <a:r>
              <a:rPr lang="fr-BE" dirty="0"/>
              <a:t> </a:t>
            </a:r>
            <a:r>
              <a:rPr lang="fr-BE" dirty="0" err="1"/>
              <a:t>sex</a:t>
            </a:r>
            <a:r>
              <a:rPr lang="fr-BE" dirty="0"/>
              <a:t>."</a:t>
            </a:r>
            <a:endParaRPr lang="fr-BE" dirty="0">
              <a:ea typeface="Calibri"/>
              <a:cs typeface="Calibri"/>
            </a:endParaRPr>
          </a:p>
          <a:p>
            <a:endParaRPr lang="fr-BE" dirty="0"/>
          </a:p>
          <a:p>
            <a:r>
              <a:rPr lang="fr-BE" dirty="0"/>
              <a:t>In </a:t>
            </a:r>
            <a:r>
              <a:rPr lang="fr-BE" dirty="0" err="1"/>
              <a:t>its</a:t>
            </a:r>
            <a:r>
              <a:rPr lang="fr-BE" dirty="0"/>
              <a:t> </a:t>
            </a:r>
            <a:r>
              <a:rPr lang="fr-BE" dirty="0" err="1"/>
              <a:t>previous</a:t>
            </a:r>
            <a:r>
              <a:rPr lang="fr-BE" dirty="0"/>
              <a:t> versions, the GGR </a:t>
            </a:r>
            <a:r>
              <a:rPr lang="fr-BE" dirty="0" err="1"/>
              <a:t>applied</a:t>
            </a:r>
            <a:r>
              <a:rPr lang="fr-BE" dirty="0"/>
              <a:t> to global </a:t>
            </a:r>
            <a:r>
              <a:rPr lang="fr-BE" dirty="0" err="1"/>
              <a:t>health</a:t>
            </a:r>
            <a:r>
              <a:rPr lang="fr-BE" dirty="0"/>
              <a:t> assistance, </a:t>
            </a:r>
            <a:r>
              <a:rPr lang="fr-BE" dirty="0" err="1"/>
              <a:t>representing</a:t>
            </a:r>
            <a:r>
              <a:rPr lang="fr-BE" dirty="0"/>
              <a:t> about 7.3 billion dollars. The </a:t>
            </a:r>
            <a:r>
              <a:rPr lang="fr-BE" dirty="0" err="1"/>
              <a:t>current</a:t>
            </a:r>
            <a:r>
              <a:rPr lang="fr-BE" dirty="0"/>
              <a:t> version expands </a:t>
            </a:r>
            <a:r>
              <a:rPr lang="fr-BE" dirty="0" err="1"/>
              <a:t>its</a:t>
            </a:r>
            <a:r>
              <a:rPr lang="fr-BE" dirty="0"/>
              <a:t> scope to cover all non-</a:t>
            </a:r>
            <a:r>
              <a:rPr lang="fr-BE" dirty="0" err="1"/>
              <a:t>military</a:t>
            </a:r>
            <a:r>
              <a:rPr lang="fr-BE" dirty="0"/>
              <a:t> </a:t>
            </a:r>
            <a:r>
              <a:rPr lang="fr-BE" dirty="0" err="1"/>
              <a:t>foreign</a:t>
            </a:r>
            <a:r>
              <a:rPr lang="fr-BE" dirty="0"/>
              <a:t> </a:t>
            </a:r>
            <a:r>
              <a:rPr lang="fr-BE" dirty="0" err="1"/>
              <a:t>aid</a:t>
            </a:r>
            <a:r>
              <a:rPr lang="fr-BE" dirty="0"/>
              <a:t> </a:t>
            </a:r>
            <a:r>
              <a:rPr lang="fr-BE" dirty="0" err="1"/>
              <a:t>administered</a:t>
            </a:r>
            <a:r>
              <a:rPr lang="fr-BE" dirty="0"/>
              <a:t> by the State </a:t>
            </a:r>
            <a:r>
              <a:rPr lang="fr-BE" dirty="0" err="1"/>
              <a:t>Department</a:t>
            </a:r>
            <a:r>
              <a:rPr lang="fr-BE" dirty="0"/>
              <a:t>—an </a:t>
            </a:r>
            <a:r>
              <a:rPr lang="fr-BE" dirty="0" err="1"/>
              <a:t>estimated</a:t>
            </a:r>
            <a:r>
              <a:rPr lang="fr-BE" dirty="0"/>
              <a:t> total of </a:t>
            </a:r>
            <a:r>
              <a:rPr lang="fr-BE" dirty="0" err="1"/>
              <a:t>nearly</a:t>
            </a:r>
            <a:r>
              <a:rPr lang="fr-BE" dirty="0"/>
              <a:t> 40 billion dollars. In </a:t>
            </a:r>
            <a:r>
              <a:rPr lang="fr-BE" dirty="0" err="1"/>
              <a:t>very</a:t>
            </a:r>
            <a:r>
              <a:rPr lang="fr-BE" dirty="0"/>
              <a:t> </a:t>
            </a:r>
            <a:r>
              <a:rPr lang="fr-BE" dirty="0" err="1"/>
              <a:t>concrete</a:t>
            </a:r>
            <a:r>
              <a:rPr lang="fr-BE" dirty="0"/>
              <a:t> </a:t>
            </a:r>
            <a:r>
              <a:rPr lang="fr-BE" dirty="0" err="1"/>
              <a:t>terms</a:t>
            </a:r>
            <a:r>
              <a:rPr lang="fr-BE" dirty="0"/>
              <a:t>, </a:t>
            </a:r>
            <a:r>
              <a:rPr lang="fr-BE" dirty="0" err="1"/>
              <a:t>this</a:t>
            </a:r>
            <a:r>
              <a:rPr lang="fr-BE" dirty="0"/>
              <a:t> expansion </a:t>
            </a:r>
            <a:r>
              <a:rPr lang="fr-BE" dirty="0" err="1"/>
              <a:t>now</a:t>
            </a:r>
            <a:r>
              <a:rPr lang="fr-BE" dirty="0"/>
              <a:t> </a:t>
            </a:r>
            <a:r>
              <a:rPr lang="fr-BE" dirty="0" err="1"/>
              <a:t>includes</a:t>
            </a:r>
            <a:r>
              <a:rPr lang="fr-BE" dirty="0"/>
              <a:t> </a:t>
            </a:r>
            <a:r>
              <a:rPr lang="fr-BE" dirty="0" err="1"/>
              <a:t>sectors</a:t>
            </a:r>
            <a:r>
              <a:rPr lang="fr-BE" dirty="0"/>
              <a:t> as diverse as </a:t>
            </a:r>
            <a:r>
              <a:rPr lang="fr-BE" dirty="0" err="1"/>
              <a:t>humanitarian</a:t>
            </a:r>
            <a:r>
              <a:rPr lang="fr-BE" dirty="0"/>
              <a:t> </a:t>
            </a:r>
            <a:r>
              <a:rPr lang="fr-BE" dirty="0" err="1"/>
              <a:t>aid</a:t>
            </a:r>
            <a:r>
              <a:rPr lang="fr-BE" dirty="0"/>
              <a:t>, </a:t>
            </a:r>
            <a:r>
              <a:rPr lang="fr-BE" dirty="0" err="1"/>
              <a:t>education</a:t>
            </a:r>
            <a:r>
              <a:rPr lang="fr-BE" dirty="0"/>
              <a:t>, </a:t>
            </a:r>
            <a:r>
              <a:rPr lang="fr-BE" dirty="0" err="1"/>
              <a:t>access</a:t>
            </a:r>
            <a:r>
              <a:rPr lang="fr-BE" dirty="0"/>
              <a:t> to water and </a:t>
            </a:r>
            <a:r>
              <a:rPr lang="fr-BE" dirty="0" err="1"/>
              <a:t>sanitation</a:t>
            </a:r>
            <a:r>
              <a:rPr lang="fr-BE" dirty="0"/>
              <a:t>, </a:t>
            </a:r>
            <a:r>
              <a:rPr lang="fr-BE" dirty="0" err="1"/>
              <a:t>economic</a:t>
            </a:r>
            <a:r>
              <a:rPr lang="fr-BE" dirty="0"/>
              <a:t> </a:t>
            </a:r>
            <a:r>
              <a:rPr lang="fr-BE" dirty="0" err="1"/>
              <a:t>development</a:t>
            </a:r>
            <a:r>
              <a:rPr lang="fr-BE" dirty="0"/>
              <a:t>, and </a:t>
            </a:r>
            <a:r>
              <a:rPr lang="fr-BE" dirty="0" err="1"/>
              <a:t>democratic</a:t>
            </a:r>
            <a:r>
              <a:rPr lang="fr-BE" dirty="0"/>
              <a:t> </a:t>
            </a:r>
            <a:r>
              <a:rPr lang="fr-BE" dirty="0" err="1"/>
              <a:t>governance</a:t>
            </a:r>
            <a:r>
              <a:rPr lang="fr-BE" dirty="0"/>
              <a:t>.</a:t>
            </a:r>
          </a:p>
          <a:p>
            <a:endParaRPr lang="fr-BE" dirty="0"/>
          </a:p>
          <a:p>
            <a:r>
              <a:rPr lang="fr-BE" dirty="0"/>
              <a:t>And </a:t>
            </a:r>
            <a:r>
              <a:rPr lang="fr-BE" dirty="0" err="1"/>
              <a:t>whereas</a:t>
            </a:r>
            <a:r>
              <a:rPr lang="fr-BE" dirty="0"/>
              <a:t> the </a:t>
            </a:r>
            <a:r>
              <a:rPr lang="fr-BE" dirty="0" err="1"/>
              <a:t>rule</a:t>
            </a:r>
            <a:r>
              <a:rPr lang="fr-BE" dirty="0"/>
              <a:t> </a:t>
            </a:r>
            <a:r>
              <a:rPr lang="fr-BE" dirty="0" err="1"/>
              <a:t>historically</a:t>
            </a:r>
            <a:r>
              <a:rPr lang="fr-BE" dirty="0"/>
              <a:t> </a:t>
            </a:r>
            <a:r>
              <a:rPr lang="fr-BE" dirty="0" err="1"/>
              <a:t>targeted</a:t>
            </a:r>
            <a:r>
              <a:rPr lang="fr-BE" dirty="0"/>
              <a:t> </a:t>
            </a:r>
            <a:r>
              <a:rPr lang="fr-BE" dirty="0" err="1"/>
              <a:t>foreign</a:t>
            </a:r>
            <a:r>
              <a:rPr lang="fr-BE" dirty="0"/>
              <a:t> </a:t>
            </a:r>
            <a:r>
              <a:rPr lang="fr-BE" dirty="0" err="1"/>
              <a:t>NGOs</a:t>
            </a:r>
            <a:r>
              <a:rPr lang="fr-BE" dirty="0"/>
              <a:t> </a:t>
            </a:r>
            <a:r>
              <a:rPr lang="fr-BE" dirty="0" err="1"/>
              <a:t>working</a:t>
            </a:r>
            <a:r>
              <a:rPr lang="fr-BE" dirty="0"/>
              <a:t> in the </a:t>
            </a:r>
            <a:r>
              <a:rPr lang="fr-BE" dirty="0" err="1"/>
              <a:t>field</a:t>
            </a:r>
            <a:r>
              <a:rPr lang="fr-BE" dirty="0"/>
              <a:t> of reproductive </a:t>
            </a:r>
            <a:r>
              <a:rPr lang="fr-BE" dirty="0" err="1"/>
              <a:t>health</a:t>
            </a:r>
            <a:r>
              <a:rPr lang="fr-BE" dirty="0"/>
              <a:t>, </a:t>
            </a:r>
            <a:r>
              <a:rPr lang="fr-BE" dirty="0" err="1"/>
              <a:t>it</a:t>
            </a:r>
            <a:r>
              <a:rPr lang="fr-BE" dirty="0"/>
              <a:t> </a:t>
            </a:r>
            <a:r>
              <a:rPr lang="fr-BE" dirty="0" err="1"/>
              <a:t>now</a:t>
            </a:r>
            <a:r>
              <a:rPr lang="fr-BE" dirty="0"/>
              <a:t> </a:t>
            </a:r>
            <a:r>
              <a:rPr lang="fr-BE" dirty="0" err="1"/>
              <a:t>applies</a:t>
            </a:r>
            <a:r>
              <a:rPr lang="fr-BE" dirty="0"/>
              <a:t> to a </a:t>
            </a:r>
            <a:r>
              <a:rPr lang="fr-BE" dirty="0" err="1"/>
              <a:t>much</a:t>
            </a:r>
            <a:r>
              <a:rPr lang="fr-BE" dirty="0"/>
              <a:t> </a:t>
            </a:r>
            <a:r>
              <a:rPr lang="fr-BE" dirty="0" err="1"/>
              <a:t>broader</a:t>
            </a:r>
            <a:r>
              <a:rPr lang="fr-BE" dirty="0"/>
              <a:t> range of </a:t>
            </a:r>
            <a:r>
              <a:rPr lang="fr-BE" dirty="0" err="1"/>
              <a:t>actors</a:t>
            </a:r>
            <a:r>
              <a:rPr lang="fr-BE" dirty="0"/>
              <a:t>:</a:t>
            </a:r>
          </a:p>
          <a:p>
            <a:r>
              <a:rPr lang="fr-BE" dirty="0" err="1"/>
              <a:t>foreign</a:t>
            </a:r>
            <a:r>
              <a:rPr lang="fr-BE" dirty="0"/>
              <a:t> and U.S.-</a:t>
            </a:r>
            <a:r>
              <a:rPr lang="fr-BE" dirty="0" err="1"/>
              <a:t>based</a:t>
            </a:r>
            <a:r>
              <a:rPr lang="fr-BE" dirty="0"/>
              <a:t> </a:t>
            </a:r>
            <a:r>
              <a:rPr lang="fr-BE" dirty="0" err="1"/>
              <a:t>NGOs</a:t>
            </a:r>
            <a:r>
              <a:rPr lang="fr-BE" dirty="0"/>
              <a:t>; </a:t>
            </a:r>
          </a:p>
          <a:p>
            <a:r>
              <a:rPr lang="fr-BE" dirty="0"/>
              <a:t>international </a:t>
            </a:r>
            <a:r>
              <a:rPr lang="fr-BE" dirty="0" err="1"/>
              <a:t>organizations</a:t>
            </a:r>
            <a:r>
              <a:rPr lang="fr-BE" dirty="0"/>
              <a:t>, </a:t>
            </a:r>
            <a:r>
              <a:rPr lang="fr-BE" dirty="0" err="1"/>
              <a:t>including</a:t>
            </a:r>
            <a:r>
              <a:rPr lang="fr-BE" dirty="0"/>
              <a:t> UN </a:t>
            </a:r>
            <a:r>
              <a:rPr lang="fr-BE" dirty="0" err="1"/>
              <a:t>agencies</a:t>
            </a:r>
            <a:r>
              <a:rPr lang="fr-BE" dirty="0"/>
              <a:t>; </a:t>
            </a:r>
          </a:p>
          <a:p>
            <a:r>
              <a:rPr lang="fr-BE" dirty="0" err="1"/>
              <a:t>foreign</a:t>
            </a:r>
            <a:r>
              <a:rPr lang="fr-BE" dirty="0"/>
              <a:t> </a:t>
            </a:r>
            <a:r>
              <a:rPr lang="fr-BE" dirty="0" err="1"/>
              <a:t>governments</a:t>
            </a:r>
            <a:r>
              <a:rPr lang="fr-BE" dirty="0"/>
              <a:t> and parastatal </a:t>
            </a:r>
            <a:r>
              <a:rPr lang="fr-BE" dirty="0" err="1"/>
              <a:t>entities</a:t>
            </a:r>
            <a:r>
              <a:rPr lang="fr-BE" dirty="0"/>
              <a:t>; </a:t>
            </a:r>
          </a:p>
          <a:p>
            <a:r>
              <a:rPr lang="fr-BE" dirty="0" err="1"/>
              <a:t>subcontractors</a:t>
            </a:r>
            <a:r>
              <a:rPr lang="fr-BE" dirty="0"/>
              <a:t> and </a:t>
            </a:r>
            <a:r>
              <a:rPr lang="fr-BE" dirty="0" err="1"/>
              <a:t>implementing</a:t>
            </a:r>
            <a:r>
              <a:rPr lang="fr-BE" dirty="0"/>
              <a:t> </a:t>
            </a:r>
            <a:r>
              <a:rPr lang="fr-BE" dirty="0" err="1"/>
              <a:t>partners</a:t>
            </a:r>
            <a:r>
              <a:rPr lang="fr-BE" dirty="0"/>
              <a:t>.</a:t>
            </a:r>
          </a:p>
          <a:p>
            <a:r>
              <a:rPr lang="fr-BE" dirty="0"/>
              <a:t>And </a:t>
            </a:r>
            <a:r>
              <a:rPr lang="fr-BE" dirty="0" err="1"/>
              <a:t>so</a:t>
            </a:r>
            <a:r>
              <a:rPr lang="fr-BE" dirty="0"/>
              <a:t>, a key </a:t>
            </a:r>
            <a:r>
              <a:rPr lang="fr-BE" dirty="0" err="1"/>
              <a:t>mechanism</a:t>
            </a:r>
            <a:r>
              <a:rPr lang="fr-BE" dirty="0"/>
              <a:t> of </a:t>
            </a:r>
            <a:r>
              <a:rPr lang="fr-BE" dirty="0" err="1"/>
              <a:t>this</a:t>
            </a:r>
            <a:r>
              <a:rPr lang="fr-BE" dirty="0"/>
              <a:t> </a:t>
            </a:r>
            <a:r>
              <a:rPr lang="fr-BE" dirty="0" err="1"/>
              <a:t>policy</a:t>
            </a:r>
            <a:r>
              <a:rPr lang="fr-BE" dirty="0"/>
              <a:t> </a:t>
            </a:r>
            <a:r>
              <a:rPr lang="fr-BE" dirty="0" err="1"/>
              <a:t>is</a:t>
            </a:r>
            <a:r>
              <a:rPr lang="fr-BE" dirty="0"/>
              <a:t> </a:t>
            </a:r>
            <a:r>
              <a:rPr lang="fr-BE" dirty="0" err="1"/>
              <a:t>what’s</a:t>
            </a:r>
            <a:r>
              <a:rPr lang="fr-BE" dirty="0"/>
              <a:t> </a:t>
            </a:r>
            <a:r>
              <a:rPr lang="fr-BE" dirty="0" err="1"/>
              <a:t>known</a:t>
            </a:r>
            <a:r>
              <a:rPr lang="fr-BE" dirty="0"/>
              <a:t> as “flow-down” — the </a:t>
            </a:r>
            <a:r>
              <a:rPr lang="fr-BE" dirty="0" err="1"/>
              <a:t>requirement</a:t>
            </a:r>
            <a:r>
              <a:rPr lang="fr-BE" dirty="0"/>
              <a:t> to </a:t>
            </a:r>
            <a:r>
              <a:rPr lang="fr-BE" dirty="0" err="1"/>
              <a:t>pass</a:t>
            </a:r>
            <a:r>
              <a:rPr lang="fr-BE" dirty="0"/>
              <a:t> </a:t>
            </a:r>
            <a:r>
              <a:rPr lang="fr-BE" dirty="0" err="1"/>
              <a:t>these</a:t>
            </a:r>
            <a:r>
              <a:rPr lang="fr-BE" dirty="0"/>
              <a:t> restrictions </a:t>
            </a:r>
            <a:r>
              <a:rPr lang="fr-BE" dirty="0" err="1"/>
              <a:t>along</a:t>
            </a:r>
            <a:r>
              <a:rPr lang="fr-BE" dirty="0"/>
              <a:t> the </a:t>
            </a:r>
            <a:r>
              <a:rPr lang="fr-BE" dirty="0" err="1"/>
              <a:t>entire</a:t>
            </a:r>
            <a:r>
              <a:rPr lang="fr-BE" dirty="0"/>
              <a:t> </a:t>
            </a:r>
            <a:r>
              <a:rPr lang="fr-BE" dirty="0" err="1"/>
              <a:t>implementation</a:t>
            </a:r>
            <a:r>
              <a:rPr lang="fr-BE" dirty="0"/>
              <a:t> </a:t>
            </a:r>
            <a:r>
              <a:rPr lang="fr-BE" dirty="0" err="1"/>
              <a:t>chain</a:t>
            </a:r>
            <a:r>
              <a:rPr lang="fr-BE" dirty="0"/>
              <a:t>. </a:t>
            </a:r>
            <a:r>
              <a:rPr lang="fr-BE" dirty="0" err="1"/>
              <a:t>Any</a:t>
            </a:r>
            <a:r>
              <a:rPr lang="fr-BE" dirty="0"/>
              <a:t> </a:t>
            </a:r>
            <a:r>
              <a:rPr lang="fr-BE" dirty="0" err="1"/>
              <a:t>organization</a:t>
            </a:r>
            <a:r>
              <a:rPr lang="fr-BE" dirty="0"/>
              <a:t> </a:t>
            </a:r>
            <a:r>
              <a:rPr lang="fr-BE" dirty="0" err="1"/>
              <a:t>that</a:t>
            </a:r>
            <a:r>
              <a:rPr lang="fr-BE" dirty="0"/>
              <a:t> </a:t>
            </a:r>
            <a:r>
              <a:rPr lang="fr-BE" dirty="0" err="1"/>
              <a:t>receives</a:t>
            </a:r>
            <a:r>
              <a:rPr lang="fr-BE" dirty="0"/>
              <a:t> U.S. </a:t>
            </a:r>
            <a:r>
              <a:rPr lang="fr-BE" dirty="0" err="1"/>
              <a:t>funding</a:t>
            </a:r>
            <a:r>
              <a:rPr lang="fr-BE" dirty="0"/>
              <a:t> </a:t>
            </a:r>
            <a:r>
              <a:rPr lang="fr-BE" dirty="0" err="1"/>
              <a:t>indirectly</a:t>
            </a:r>
            <a:r>
              <a:rPr lang="fr-BE" dirty="0"/>
              <a:t> must </a:t>
            </a:r>
            <a:r>
              <a:rPr lang="fr-BE" dirty="0" err="1"/>
              <a:t>also</a:t>
            </a:r>
            <a:r>
              <a:rPr lang="fr-BE" dirty="0"/>
              <a:t> </a:t>
            </a:r>
            <a:r>
              <a:rPr lang="fr-BE" dirty="0" err="1"/>
              <a:t>comply</a:t>
            </a:r>
            <a:r>
              <a:rPr lang="fr-BE" dirty="0"/>
              <a:t> </a:t>
            </a:r>
            <a:r>
              <a:rPr lang="fr-BE" dirty="0" err="1"/>
              <a:t>with</a:t>
            </a:r>
            <a:r>
              <a:rPr lang="fr-BE" dirty="0"/>
              <a:t> the </a:t>
            </a:r>
            <a:r>
              <a:rPr lang="fr-BE" dirty="0" err="1"/>
              <a:t>rules</a:t>
            </a:r>
            <a:r>
              <a:rPr lang="fr-BE" dirty="0"/>
              <a:t>.</a:t>
            </a:r>
          </a:p>
          <a:p>
            <a:r>
              <a:rPr lang="fr-BE" dirty="0"/>
              <a:t>-----</a:t>
            </a:r>
          </a:p>
          <a:p>
            <a:r>
              <a:rPr lang="fr-BE" dirty="0"/>
              <a:t>DEI </a:t>
            </a:r>
            <a:r>
              <a:rPr lang="fr-BE" dirty="0" err="1"/>
              <a:t>policy</a:t>
            </a:r>
            <a:r>
              <a:rPr lang="fr-BE" dirty="0"/>
              <a:t> </a:t>
            </a:r>
            <a:r>
              <a:rPr lang="fr-BE" dirty="0" err="1"/>
              <a:t>prohibits</a:t>
            </a:r>
            <a:r>
              <a:rPr lang="fr-BE" b="1" dirty="0"/>
              <a:t> </a:t>
            </a:r>
            <a:r>
              <a:rPr lang="fr-BE" dirty="0"/>
              <a:t>the promotion of </a:t>
            </a:r>
            <a:r>
              <a:rPr lang="fr-BE" b="1" i="1" dirty="0"/>
              <a:t>“</a:t>
            </a:r>
            <a:r>
              <a:rPr lang="fr-BE" b="1" i="1" dirty="0" err="1"/>
              <a:t>discriminatory</a:t>
            </a:r>
            <a:r>
              <a:rPr lang="fr-BE" b="1" i="1" dirty="0"/>
              <a:t>” </a:t>
            </a:r>
            <a:r>
              <a:rPr lang="fr-BE" b="1" i="1" dirty="0" err="1"/>
              <a:t>equity</a:t>
            </a:r>
            <a:r>
              <a:rPr lang="fr-BE" b="1" i="1" dirty="0"/>
              <a:t> and </a:t>
            </a:r>
            <a:r>
              <a:rPr lang="fr-BE" b="1" i="1" dirty="0" err="1"/>
              <a:t>gender</a:t>
            </a:r>
            <a:r>
              <a:rPr lang="fr-BE" b="1" i="1" dirty="0"/>
              <a:t> </a:t>
            </a:r>
            <a:r>
              <a:rPr lang="fr-BE" b="1" i="1" dirty="0" err="1"/>
              <a:t>ideology</a:t>
            </a:r>
            <a:r>
              <a:rPr lang="fr-BE" i="1" dirty="0"/>
              <a:t>: </a:t>
            </a:r>
            <a:endParaRPr lang="fr-BE" dirty="0"/>
          </a:p>
          <a:p>
            <a:r>
              <a:rPr lang="fr-BE" dirty="0"/>
              <a:t>“</a:t>
            </a:r>
            <a:r>
              <a:rPr lang="fr-BE" i="1" dirty="0"/>
              <a:t>an </a:t>
            </a:r>
            <a:r>
              <a:rPr lang="fr-BE" i="1" dirty="0" err="1"/>
              <a:t>ideology</a:t>
            </a:r>
            <a:r>
              <a:rPr lang="fr-BE" i="1" dirty="0"/>
              <a:t> </a:t>
            </a:r>
            <a:r>
              <a:rPr lang="fr-BE" i="1" dirty="0" err="1"/>
              <a:t>that</a:t>
            </a:r>
            <a:r>
              <a:rPr lang="fr-BE" i="1" dirty="0"/>
              <a:t> </a:t>
            </a:r>
            <a:r>
              <a:rPr lang="fr-BE" i="1" dirty="0" err="1"/>
              <a:t>treats</a:t>
            </a:r>
            <a:r>
              <a:rPr lang="fr-BE" i="1" dirty="0"/>
              <a:t> </a:t>
            </a:r>
            <a:r>
              <a:rPr lang="fr-BE" i="1" dirty="0" err="1"/>
              <a:t>individuals</a:t>
            </a:r>
            <a:r>
              <a:rPr lang="fr-BE" i="1" dirty="0"/>
              <a:t> as </a:t>
            </a:r>
            <a:r>
              <a:rPr lang="fr-BE" i="1" dirty="0" err="1"/>
              <a:t>members</a:t>
            </a:r>
            <a:r>
              <a:rPr lang="fr-BE" i="1" dirty="0"/>
              <a:t> of </a:t>
            </a:r>
            <a:r>
              <a:rPr lang="fr-BE" i="1" dirty="0" err="1"/>
              <a:t>preferred</a:t>
            </a:r>
            <a:r>
              <a:rPr lang="fr-BE" i="1" dirty="0"/>
              <a:t> or </a:t>
            </a:r>
            <a:r>
              <a:rPr lang="fr-BE" i="1" dirty="0" err="1"/>
              <a:t>disfavored</a:t>
            </a:r>
            <a:r>
              <a:rPr lang="fr-BE" i="1" dirty="0"/>
              <a:t> groups, </a:t>
            </a:r>
            <a:r>
              <a:rPr lang="fr-BE" i="1" dirty="0" err="1"/>
              <a:t>rather</a:t>
            </a:r>
            <a:r>
              <a:rPr lang="fr-BE" i="1" dirty="0"/>
              <a:t> </a:t>
            </a:r>
            <a:r>
              <a:rPr lang="fr-BE" i="1" dirty="0" err="1"/>
              <a:t>than</a:t>
            </a:r>
            <a:r>
              <a:rPr lang="fr-BE" i="1" dirty="0"/>
              <a:t> as </a:t>
            </a:r>
            <a:r>
              <a:rPr lang="fr-BE" i="1" dirty="0" err="1"/>
              <a:t>individuals</a:t>
            </a:r>
            <a:r>
              <a:rPr lang="fr-BE" i="1" dirty="0"/>
              <a:t>, and </a:t>
            </a:r>
            <a:r>
              <a:rPr lang="fr-BE" i="1" dirty="0" err="1"/>
              <a:t>minimizes</a:t>
            </a:r>
            <a:r>
              <a:rPr lang="fr-BE" i="1" dirty="0"/>
              <a:t> </a:t>
            </a:r>
            <a:r>
              <a:rPr lang="fr-BE" i="1" dirty="0" err="1"/>
              <a:t>agency</a:t>
            </a:r>
            <a:r>
              <a:rPr lang="fr-BE" i="1" dirty="0"/>
              <a:t>, </a:t>
            </a:r>
            <a:r>
              <a:rPr lang="fr-BE" i="1" dirty="0" err="1"/>
              <a:t>merit</a:t>
            </a:r>
            <a:r>
              <a:rPr lang="fr-BE" i="1" dirty="0"/>
              <a:t>, and </a:t>
            </a:r>
            <a:r>
              <a:rPr lang="fr-BE" i="1" dirty="0" err="1"/>
              <a:t>capability</a:t>
            </a:r>
            <a:r>
              <a:rPr lang="fr-BE" i="1" dirty="0"/>
              <a:t> in </a:t>
            </a:r>
            <a:r>
              <a:rPr lang="fr-BE" i="1" dirty="0" err="1"/>
              <a:t>favor</a:t>
            </a:r>
            <a:r>
              <a:rPr lang="fr-BE" i="1" dirty="0"/>
              <a:t> of </a:t>
            </a:r>
            <a:r>
              <a:rPr lang="fr-BE" i="1" dirty="0" err="1"/>
              <a:t>generalizations</a:t>
            </a:r>
            <a:r>
              <a:rPr lang="fr-BE" dirty="0"/>
              <a:t>.”</a:t>
            </a:r>
          </a:p>
          <a:p>
            <a:r>
              <a:rPr lang="fr-BE" dirty="0"/>
              <a:t>Rules in </a:t>
            </a:r>
            <a:r>
              <a:rPr lang="fr-BE" b="1" dirty="0" err="1"/>
              <a:t>foreign</a:t>
            </a:r>
            <a:r>
              <a:rPr lang="fr-BE" b="1" dirty="0"/>
              <a:t> assistance</a:t>
            </a:r>
            <a:r>
              <a:rPr lang="fr-BE" dirty="0"/>
              <a:t>: </a:t>
            </a:r>
            <a:r>
              <a:rPr lang="fr-BE" dirty="0" err="1"/>
              <a:t>prohibits</a:t>
            </a:r>
            <a:r>
              <a:rPr lang="fr-BE" dirty="0"/>
              <a:t> </a:t>
            </a:r>
            <a:r>
              <a:rPr lang="fr-BE" dirty="0" err="1"/>
              <a:t>recipients</a:t>
            </a:r>
            <a:r>
              <a:rPr lang="fr-BE" dirty="0"/>
              <a:t> </a:t>
            </a:r>
            <a:r>
              <a:rPr lang="fr-BE" dirty="0" err="1"/>
              <a:t>from</a:t>
            </a:r>
            <a:r>
              <a:rPr lang="fr-BE" dirty="0"/>
              <a:t> </a:t>
            </a:r>
            <a:r>
              <a:rPr lang="fr-BE" dirty="0" err="1"/>
              <a:t>promoting</a:t>
            </a:r>
            <a:r>
              <a:rPr lang="fr-BE" dirty="0"/>
              <a:t> DEI-</a:t>
            </a:r>
            <a:r>
              <a:rPr lang="fr-BE" dirty="0" err="1"/>
              <a:t>related</a:t>
            </a:r>
            <a:r>
              <a:rPr lang="fr-BE" dirty="0"/>
              <a:t> </a:t>
            </a:r>
            <a:r>
              <a:rPr lang="fr-BE" dirty="0" err="1"/>
              <a:t>policies</a:t>
            </a:r>
            <a:r>
              <a:rPr lang="fr-BE" dirty="0"/>
              <a:t> and </a:t>
            </a:r>
            <a:r>
              <a:rPr lang="fr-BE" dirty="0" err="1"/>
              <a:t>activities</a:t>
            </a:r>
            <a:r>
              <a:rPr lang="fr-BE" dirty="0"/>
              <a:t>, </a:t>
            </a:r>
            <a:r>
              <a:rPr lang="fr-BE" dirty="0" err="1"/>
              <a:t>from</a:t>
            </a:r>
            <a:r>
              <a:rPr lang="fr-BE" dirty="0"/>
              <a:t> </a:t>
            </a:r>
            <a:r>
              <a:rPr lang="fr-BE" dirty="0" err="1"/>
              <a:t>providing</a:t>
            </a:r>
            <a:r>
              <a:rPr lang="fr-BE" dirty="0"/>
              <a:t> or </a:t>
            </a:r>
            <a:r>
              <a:rPr lang="fr-BE" dirty="0" err="1"/>
              <a:t>promoting</a:t>
            </a:r>
            <a:r>
              <a:rPr lang="fr-BE" dirty="0"/>
              <a:t> </a:t>
            </a:r>
            <a:r>
              <a:rPr lang="fr-BE" dirty="0" err="1"/>
              <a:t>gender</a:t>
            </a:r>
            <a:r>
              <a:rPr lang="fr-BE" dirty="0"/>
              <a:t> </a:t>
            </a:r>
            <a:r>
              <a:rPr lang="fr-BE" dirty="0" err="1"/>
              <a:t>affirming</a:t>
            </a:r>
            <a:r>
              <a:rPr lang="fr-BE" dirty="0"/>
              <a:t> care, </a:t>
            </a:r>
            <a:r>
              <a:rPr lang="fr-BE" dirty="0" err="1"/>
              <a:t>legal</a:t>
            </a:r>
            <a:r>
              <a:rPr lang="fr-BE" dirty="0"/>
              <a:t> protections </a:t>
            </a:r>
            <a:r>
              <a:rPr lang="fr-BE" dirty="0" err="1"/>
              <a:t>based</a:t>
            </a:r>
            <a:r>
              <a:rPr lang="fr-BE" dirty="0"/>
              <a:t> on </a:t>
            </a:r>
            <a:r>
              <a:rPr lang="fr-BE" dirty="0" err="1"/>
              <a:t>gender</a:t>
            </a:r>
            <a:r>
              <a:rPr lang="fr-BE" dirty="0"/>
              <a:t> </a:t>
            </a:r>
            <a:r>
              <a:rPr lang="fr-BE" dirty="0" err="1"/>
              <a:t>identity</a:t>
            </a:r>
            <a:r>
              <a:rPr lang="fr-BE" dirty="0"/>
              <a:t>, </a:t>
            </a:r>
            <a:r>
              <a:rPr lang="fr-BE" dirty="0" err="1"/>
              <a:t>sexual</a:t>
            </a:r>
            <a:r>
              <a:rPr lang="fr-BE" dirty="0"/>
              <a:t> </a:t>
            </a:r>
            <a:r>
              <a:rPr lang="fr-BE" dirty="0" err="1"/>
              <a:t>education</a:t>
            </a:r>
            <a:r>
              <a:rPr lang="fr-BE" dirty="0"/>
              <a:t> </a:t>
            </a:r>
            <a:r>
              <a:rPr lang="fr-BE" dirty="0" err="1"/>
              <a:t>teaching</a:t>
            </a:r>
            <a:r>
              <a:rPr lang="fr-BE" dirty="0"/>
              <a:t> </a:t>
            </a:r>
            <a:r>
              <a:rPr lang="fr-BE" dirty="0" err="1"/>
              <a:t>materials</a:t>
            </a:r>
            <a:r>
              <a:rPr lang="fr-BE" dirty="0"/>
              <a:t>.</a:t>
            </a:r>
          </a:p>
          <a:p>
            <a:r>
              <a:rPr lang="fr-BE" dirty="0" err="1"/>
              <a:t>Adhering</a:t>
            </a:r>
            <a:r>
              <a:rPr lang="fr-BE" dirty="0"/>
              <a:t> to </a:t>
            </a:r>
            <a:r>
              <a:rPr lang="fr-BE" dirty="0" err="1"/>
              <a:t>such</a:t>
            </a:r>
            <a:r>
              <a:rPr lang="fr-BE" dirty="0"/>
              <a:t> conditions </a:t>
            </a:r>
            <a:r>
              <a:rPr lang="fr-BE" dirty="0" err="1"/>
              <a:t>is</a:t>
            </a:r>
            <a:r>
              <a:rPr lang="fr-BE" dirty="0"/>
              <a:t> a </a:t>
            </a:r>
            <a:r>
              <a:rPr lang="fr-BE" dirty="0" err="1"/>
              <a:t>threat</a:t>
            </a:r>
            <a:r>
              <a:rPr lang="fr-BE" dirty="0"/>
              <a:t> to reproductive </a:t>
            </a:r>
            <a:r>
              <a:rPr lang="fr-BE" dirty="0" err="1"/>
              <a:t>rights</a:t>
            </a:r>
            <a:r>
              <a:rPr lang="fr-BE" dirty="0"/>
              <a:t>, </a:t>
            </a:r>
            <a:r>
              <a:rPr lang="fr-BE" dirty="0" err="1"/>
              <a:t>health</a:t>
            </a:r>
            <a:r>
              <a:rPr lang="fr-BE" dirty="0"/>
              <a:t> </a:t>
            </a:r>
            <a:r>
              <a:rPr lang="fr-BE" dirty="0" err="1"/>
              <a:t>systems</a:t>
            </a:r>
            <a:r>
              <a:rPr lang="fr-BE" dirty="0"/>
              <a:t>, </a:t>
            </a:r>
            <a:r>
              <a:rPr lang="fr-BE" dirty="0" err="1"/>
              <a:t>gender</a:t>
            </a:r>
            <a:r>
              <a:rPr lang="fr-BE" dirty="0"/>
              <a:t> </a:t>
            </a:r>
            <a:r>
              <a:rPr lang="fr-BE" dirty="0" err="1"/>
              <a:t>equality</a:t>
            </a:r>
            <a:r>
              <a:rPr lang="fr-BE" dirty="0"/>
              <a:t> and </a:t>
            </a:r>
            <a:r>
              <a:rPr lang="fr-BE" dirty="0" err="1"/>
              <a:t>human</a:t>
            </a:r>
            <a:r>
              <a:rPr lang="fr-BE" dirty="0"/>
              <a:t> </a:t>
            </a:r>
            <a:r>
              <a:rPr lang="fr-BE" dirty="0" err="1"/>
              <a:t>rights</a:t>
            </a:r>
            <a:r>
              <a:rPr lang="fr-BE" dirty="0"/>
              <a:t>.</a:t>
            </a:r>
          </a:p>
          <a:p>
            <a:endParaRPr lang="fr-BE" dirty="0">
              <a:ea typeface="Calibri"/>
              <a:cs typeface="Calibri"/>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10</a:t>
            </a:fld>
            <a:endParaRPr lang="en-GB"/>
          </a:p>
        </p:txBody>
      </p:sp>
    </p:spTree>
    <p:extLst>
      <p:ext uri="{BB962C8B-B14F-4D97-AF65-F5344CB8AC3E}">
        <p14:creationId xmlns:p14="http://schemas.microsoft.com/office/powerpoint/2010/main" val="2153365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5"/>
          </p:nvPr>
        </p:nvSpPr>
        <p:spPr/>
        <p:txBody>
          <a:bodyPr/>
          <a:lstStyle/>
          <a:p>
            <a:fld id="{F24C261D-1966-411E-9C31-72BA4F47BB72}" type="slidenum">
              <a:rPr lang="fr-BE" smtClean="0"/>
              <a:t>11</a:t>
            </a:fld>
            <a:endParaRPr lang="fr-BE"/>
          </a:p>
        </p:txBody>
      </p:sp>
    </p:spTree>
    <p:extLst>
      <p:ext uri="{BB962C8B-B14F-4D97-AF65-F5344CB8AC3E}">
        <p14:creationId xmlns:p14="http://schemas.microsoft.com/office/powerpoint/2010/main" val="36175923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sv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sv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131286"/>
            <a:ext cx="2743200" cy="365125"/>
          </a:xfrm>
          <a:prstGeom prst="rect">
            <a:avLst/>
          </a:prstGeom>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3"/>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2149523"/>
          </a:xfrm>
          <a:prstGeom prst="rect">
            <a:avLst/>
          </a:prstGeo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4418049"/>
            <a:ext cx="10065224" cy="897754"/>
          </a:xfrm>
          <a:prstGeom prst="rect">
            <a:avLst/>
          </a:prstGeo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557903"/>
            <a:ext cx="5040313" cy="528998"/>
          </a:xfrm>
          <a:prstGeom prst="rect">
            <a:avLst/>
          </a:prstGeom>
        </p:spPr>
        <p:txBody>
          <a:bodyPr>
            <a:noAutofit/>
          </a:bodyPr>
          <a:lstStyle>
            <a:lvl1pPr marL="0" indent="0" algn="r">
              <a:buFontTx/>
              <a:buNone/>
              <a:defRPr sz="2200" i="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992183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4" name="Slide Number Placeholder 3"/>
          <p:cNvSpPr>
            <a:spLocks noGrp="1"/>
          </p:cNvSpPr>
          <p:nvPr>
            <p:ph type="sldNum" sz="quarter" idx="12"/>
          </p:nvPr>
        </p:nvSpPr>
        <p:spPr>
          <a:xfrm>
            <a:off x="838200" y="6131286"/>
            <a:ext cx="2743200" cy="365125"/>
          </a:xfrm>
          <a:prstGeom prst="rect">
            <a:avLst/>
          </a:prstGeom>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a:prstGeom prst="rect">
            <a:avLst/>
          </a:prstGeom>
        </p:spPr>
        <p:txBody>
          <a:bodyPr anchor="t">
            <a:norm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3067468"/>
            <a:ext cx="10065224" cy="897754"/>
          </a:xfrm>
          <a:prstGeom prst="rect">
            <a:avLst/>
          </a:prstGeo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783535"/>
            <a:ext cx="5040313" cy="528998"/>
          </a:xfrm>
          <a:prstGeom prst="rect">
            <a:avLst/>
          </a:prstGeom>
        </p:spPr>
        <p:txBody>
          <a:bodyPr anchor="b" anchorCtr="0">
            <a:noAutofit/>
          </a:bodyPr>
          <a:lstStyle>
            <a:lvl1pPr marL="0" indent="0" algn="r">
              <a:buFontTx/>
              <a:buNone/>
              <a:defRPr sz="2200" i="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069985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Title 1"/>
          <p:cNvSpPr>
            <a:spLocks noGrp="1"/>
          </p:cNvSpPr>
          <p:nvPr>
            <p:ph type="ctrTitle"/>
          </p:nvPr>
        </p:nvSpPr>
        <p:spPr>
          <a:xfrm>
            <a:off x="1071350" y="1992572"/>
            <a:ext cx="10065224" cy="2149523"/>
          </a:xfrm>
          <a:prstGeom prst="rect">
            <a:avLst/>
          </a:prstGeo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Subtitle 2"/>
          <p:cNvSpPr>
            <a:spLocks noGrp="1"/>
          </p:cNvSpPr>
          <p:nvPr>
            <p:ph type="subTitle" idx="1"/>
          </p:nvPr>
        </p:nvSpPr>
        <p:spPr>
          <a:xfrm>
            <a:off x="1071351" y="4418049"/>
            <a:ext cx="10065224" cy="897754"/>
          </a:xfrm>
          <a:prstGeom prst="rect">
            <a:avLst/>
          </a:prstGeo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096000" y="5557903"/>
            <a:ext cx="5040313" cy="528998"/>
          </a:xfrm>
          <a:prstGeom prst="rect">
            <a:avLst/>
          </a:prstGeom>
        </p:spPr>
        <p:txBody>
          <a:bodyPr wrap="none">
            <a:noAutofit/>
          </a:bodyPr>
          <a:lstStyle>
            <a:lvl1pPr marL="0" indent="0" algn="r">
              <a:buFontTx/>
              <a:buNone/>
              <a:defRPr sz="2200" i="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8244287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rgbClr val="00125C"/>
        </a:solidFill>
        <a:effectLst/>
      </p:bgPr>
    </p:bg>
    <p:spTree>
      <p:nvGrpSpPr>
        <p:cNvPr id="1" name=""/>
        <p:cNvGrpSpPr/>
        <p:nvPr/>
      </p:nvGrpSpPr>
      <p:grpSpPr>
        <a:xfrm>
          <a:off x="0" y="0"/>
          <a:ext cx="0" cy="0"/>
          <a:chOff x="0" y="0"/>
          <a:chExt cx="0" cy="0"/>
        </a:xfrm>
      </p:grpSpPr>
      <p:pic>
        <p:nvPicPr>
          <p:cNvPr id="2" name="Picture 1" descr="A yellow dots on a black background&#10;&#10;Description automatically generated">
            <a:extLst>
              <a:ext uri="{FF2B5EF4-FFF2-40B4-BE49-F238E27FC236}">
                <a16:creationId xmlns:a16="http://schemas.microsoft.com/office/drawing/2014/main" id="{56D6211D-44DD-4C33-B1D9-F61595F3DA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9246" y="-6013511"/>
            <a:ext cx="15203031" cy="10503022"/>
          </a:xfrm>
          <a:prstGeom prst="rect">
            <a:avLst/>
          </a:prstGeom>
        </p:spPr>
      </p:pic>
      <p:pic>
        <p:nvPicPr>
          <p:cNvPr id="3" name="Graphic 2">
            <a:extLst>
              <a:ext uri="{FF2B5EF4-FFF2-40B4-BE49-F238E27FC236}">
                <a16:creationId xmlns:a16="http://schemas.microsoft.com/office/drawing/2014/main" id="{05E663F7-146B-C006-021E-2DBFF174BBD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0008" y="356858"/>
            <a:ext cx="2781300" cy="1666875"/>
          </a:xfrm>
          <a:prstGeom prst="rect">
            <a:avLst/>
          </a:prstGeom>
        </p:spPr>
      </p:pic>
      <p:pic>
        <p:nvPicPr>
          <p:cNvPr id="4" name="Picture 3" descr="A blue flag with yellow stars in a circle&#10;&#10;Description automatically generated">
            <a:extLst>
              <a:ext uri="{FF2B5EF4-FFF2-40B4-BE49-F238E27FC236}">
                <a16:creationId xmlns:a16="http://schemas.microsoft.com/office/drawing/2014/main" id="{228422D0-0C26-3F88-E7A9-64E540F96941}"/>
              </a:ext>
            </a:extLst>
          </p:cNvPr>
          <p:cNvPicPr>
            <a:picLocks noChangeAspect="1"/>
          </p:cNvPicPr>
          <p:nvPr userDrawn="1"/>
        </p:nvPicPr>
        <p:blipFill>
          <a:blip r:embed="rId5"/>
          <a:stretch>
            <a:fillRect/>
          </a:stretch>
        </p:blipFill>
        <p:spPr>
          <a:xfrm>
            <a:off x="10323843" y="977668"/>
            <a:ext cx="1142799" cy="776732"/>
          </a:xfrm>
          <a:prstGeom prst="rect">
            <a:avLst/>
          </a:prstGeom>
        </p:spPr>
      </p:pic>
    </p:spTree>
    <p:extLst>
      <p:ext uri="{BB962C8B-B14F-4D97-AF65-F5344CB8AC3E}">
        <p14:creationId xmlns:p14="http://schemas.microsoft.com/office/powerpoint/2010/main" val="3788699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hapter Slide">
    <p:bg>
      <p:bgPr>
        <a:solidFill>
          <a:srgbClr val="00125C"/>
        </a:solidFill>
        <a:effectLst/>
      </p:bgPr>
    </p:bg>
    <p:spTree>
      <p:nvGrpSpPr>
        <p:cNvPr id="1" name=""/>
        <p:cNvGrpSpPr/>
        <p:nvPr/>
      </p:nvGrpSpPr>
      <p:grpSpPr>
        <a:xfrm>
          <a:off x="0" y="0"/>
          <a:ext cx="0" cy="0"/>
          <a:chOff x="0" y="0"/>
          <a:chExt cx="0" cy="0"/>
        </a:xfrm>
      </p:grpSpPr>
      <p:pic>
        <p:nvPicPr>
          <p:cNvPr id="2" name="Picture 1" descr="A yellow dots on a black background&#10;&#10;Description automatically generated">
            <a:extLst>
              <a:ext uri="{FF2B5EF4-FFF2-40B4-BE49-F238E27FC236}">
                <a16:creationId xmlns:a16="http://schemas.microsoft.com/office/drawing/2014/main" id="{56D6211D-44DD-4C33-B1D9-F61595F3DA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9246" y="-6013511"/>
            <a:ext cx="15203031" cy="10503022"/>
          </a:xfrm>
          <a:prstGeom prst="rect">
            <a:avLst/>
          </a:prstGeom>
        </p:spPr>
      </p:pic>
    </p:spTree>
    <p:extLst>
      <p:ext uri="{BB962C8B-B14F-4D97-AF65-F5344CB8AC3E}">
        <p14:creationId xmlns:p14="http://schemas.microsoft.com/office/powerpoint/2010/main" val="2780739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hapter Slide">
    <p:bg>
      <p:bgPr>
        <a:solidFill>
          <a:srgbClr val="FF5C55"/>
        </a:solidFill>
        <a:effectLst/>
      </p:bgPr>
    </p:bg>
    <p:spTree>
      <p:nvGrpSpPr>
        <p:cNvPr id="1" name=""/>
        <p:cNvGrpSpPr/>
        <p:nvPr/>
      </p:nvGrpSpPr>
      <p:grpSpPr>
        <a:xfrm>
          <a:off x="0" y="0"/>
          <a:ext cx="0" cy="0"/>
          <a:chOff x="0" y="0"/>
          <a:chExt cx="0" cy="0"/>
        </a:xfrm>
      </p:grpSpPr>
      <p:pic>
        <p:nvPicPr>
          <p:cNvPr id="3" name="Picture 2" descr="A yellow dots on a black background&#10;&#10;Description automatically generated">
            <a:extLst>
              <a:ext uri="{FF2B5EF4-FFF2-40B4-BE49-F238E27FC236}">
                <a16:creationId xmlns:a16="http://schemas.microsoft.com/office/drawing/2014/main" id="{5A1813ED-CD59-B31A-C335-BCD4E9F76D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9246" y="-6013511"/>
            <a:ext cx="15203031" cy="10503022"/>
          </a:xfrm>
          <a:prstGeom prst="rect">
            <a:avLst/>
          </a:prstGeom>
        </p:spPr>
      </p:pic>
      <p:pic>
        <p:nvPicPr>
          <p:cNvPr id="2" name="Graphic 1">
            <a:extLst>
              <a:ext uri="{FF2B5EF4-FFF2-40B4-BE49-F238E27FC236}">
                <a16:creationId xmlns:a16="http://schemas.microsoft.com/office/drawing/2014/main" id="{7E1D0819-BB9F-9A0D-BA6B-2F5CD366A1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0008" y="356858"/>
            <a:ext cx="2781300" cy="1666875"/>
          </a:xfrm>
          <a:prstGeom prst="rect">
            <a:avLst/>
          </a:prstGeom>
        </p:spPr>
      </p:pic>
      <p:pic>
        <p:nvPicPr>
          <p:cNvPr id="4" name="Picture 3" descr="A blue flag with yellow stars in a circle&#10;&#10;Description automatically generated">
            <a:extLst>
              <a:ext uri="{FF2B5EF4-FFF2-40B4-BE49-F238E27FC236}">
                <a16:creationId xmlns:a16="http://schemas.microsoft.com/office/drawing/2014/main" id="{ED679426-DAD8-2B82-C565-BA5A096BC97B}"/>
              </a:ext>
            </a:extLst>
          </p:cNvPr>
          <p:cNvPicPr>
            <a:picLocks noChangeAspect="1"/>
          </p:cNvPicPr>
          <p:nvPr userDrawn="1"/>
        </p:nvPicPr>
        <p:blipFill>
          <a:blip r:embed="rId5"/>
          <a:stretch>
            <a:fillRect/>
          </a:stretch>
        </p:blipFill>
        <p:spPr>
          <a:xfrm>
            <a:off x="10323843" y="977668"/>
            <a:ext cx="1142799" cy="776732"/>
          </a:xfrm>
          <a:prstGeom prst="rect">
            <a:avLst/>
          </a:prstGeom>
        </p:spPr>
      </p:pic>
    </p:spTree>
    <p:extLst>
      <p:ext uri="{BB962C8B-B14F-4D97-AF65-F5344CB8AC3E}">
        <p14:creationId xmlns:p14="http://schemas.microsoft.com/office/powerpoint/2010/main" val="1178467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hapter Slide">
    <p:bg>
      <p:bgPr>
        <a:solidFill>
          <a:srgbClr val="FF5C55"/>
        </a:solidFill>
        <a:effectLst/>
      </p:bgPr>
    </p:bg>
    <p:spTree>
      <p:nvGrpSpPr>
        <p:cNvPr id="1" name=""/>
        <p:cNvGrpSpPr/>
        <p:nvPr/>
      </p:nvGrpSpPr>
      <p:grpSpPr>
        <a:xfrm>
          <a:off x="0" y="0"/>
          <a:ext cx="0" cy="0"/>
          <a:chOff x="0" y="0"/>
          <a:chExt cx="0" cy="0"/>
        </a:xfrm>
      </p:grpSpPr>
      <p:pic>
        <p:nvPicPr>
          <p:cNvPr id="3" name="Picture 2" descr="A yellow dots on a black background&#10;&#10;Description automatically generated">
            <a:extLst>
              <a:ext uri="{FF2B5EF4-FFF2-40B4-BE49-F238E27FC236}">
                <a16:creationId xmlns:a16="http://schemas.microsoft.com/office/drawing/2014/main" id="{5A1813ED-CD59-B31A-C335-BCD4E9F76D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9246" y="-6013511"/>
            <a:ext cx="15203031" cy="10503022"/>
          </a:xfrm>
          <a:prstGeom prst="rect">
            <a:avLst/>
          </a:prstGeom>
        </p:spPr>
      </p:pic>
    </p:spTree>
    <p:extLst>
      <p:ext uri="{BB962C8B-B14F-4D97-AF65-F5344CB8AC3E}">
        <p14:creationId xmlns:p14="http://schemas.microsoft.com/office/powerpoint/2010/main" val="3957165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hapter Slide">
    <p:bg>
      <p:bgPr>
        <a:solidFill>
          <a:srgbClr val="18BAA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273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hapter Slide">
    <p:bg>
      <p:bgPr>
        <a:solidFill>
          <a:srgbClr val="18BAA8"/>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25F55F1-34E5-13CA-1FC8-63D7305BB8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0008" y="356858"/>
            <a:ext cx="2781300" cy="1666875"/>
          </a:xfrm>
          <a:prstGeom prst="rect">
            <a:avLst/>
          </a:prstGeom>
        </p:spPr>
      </p:pic>
    </p:spTree>
    <p:extLst>
      <p:ext uri="{BB962C8B-B14F-4D97-AF65-F5344CB8AC3E}">
        <p14:creationId xmlns:p14="http://schemas.microsoft.com/office/powerpoint/2010/main" val="3220658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hapter Slide">
    <p:bg>
      <p:bgPr>
        <a:solidFill>
          <a:srgbClr val="18BAA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0318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Chapter Slide">
    <p:bg>
      <p:bgPr>
        <a:solidFill>
          <a:srgbClr val="18BAA8"/>
        </a:solidFill>
        <a:effectLst/>
      </p:bgPr>
    </p:bg>
    <p:spTree>
      <p:nvGrpSpPr>
        <p:cNvPr id="1" name=""/>
        <p:cNvGrpSpPr/>
        <p:nvPr/>
      </p:nvGrpSpPr>
      <p:grpSpPr>
        <a:xfrm>
          <a:off x="0" y="0"/>
          <a:ext cx="0" cy="0"/>
          <a:chOff x="0" y="0"/>
          <a:chExt cx="0" cy="0"/>
        </a:xfrm>
      </p:grpSpPr>
      <p:pic>
        <p:nvPicPr>
          <p:cNvPr id="3" name="Picture 2" descr="A yellow dots on a black background&#10;&#10;Description automatically generated">
            <a:extLst>
              <a:ext uri="{FF2B5EF4-FFF2-40B4-BE49-F238E27FC236}">
                <a16:creationId xmlns:a16="http://schemas.microsoft.com/office/drawing/2014/main" id="{6E5CE7DD-7D8A-B7A7-7E0B-A2CA20B92F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9246" y="-6013511"/>
            <a:ext cx="15203031" cy="10503022"/>
          </a:xfrm>
          <a:prstGeom prst="rect">
            <a:avLst/>
          </a:prstGeom>
        </p:spPr>
      </p:pic>
    </p:spTree>
    <p:extLst>
      <p:ext uri="{BB962C8B-B14F-4D97-AF65-F5344CB8AC3E}">
        <p14:creationId xmlns:p14="http://schemas.microsoft.com/office/powerpoint/2010/main" val="28579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hapter Slide">
    <p:bg>
      <p:bgPr>
        <a:solidFill>
          <a:srgbClr val="8F4099"/>
        </a:solidFill>
        <a:effectLst/>
      </p:bgPr>
    </p:bg>
    <p:spTree>
      <p:nvGrpSpPr>
        <p:cNvPr id="1" name=""/>
        <p:cNvGrpSpPr/>
        <p:nvPr/>
      </p:nvGrpSpPr>
      <p:grpSpPr>
        <a:xfrm>
          <a:off x="0" y="0"/>
          <a:ext cx="0" cy="0"/>
          <a:chOff x="0" y="0"/>
          <a:chExt cx="0" cy="0"/>
        </a:xfrm>
      </p:grpSpPr>
      <p:pic>
        <p:nvPicPr>
          <p:cNvPr id="3" name="Picture 2" descr="A yellow dots on a black background&#10;&#10;Description automatically generated">
            <a:extLst>
              <a:ext uri="{FF2B5EF4-FFF2-40B4-BE49-F238E27FC236}">
                <a16:creationId xmlns:a16="http://schemas.microsoft.com/office/drawing/2014/main" id="{97A81702-9596-E9B5-521C-F17D931C9C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9246" y="-6013511"/>
            <a:ext cx="15203031" cy="10503022"/>
          </a:xfrm>
          <a:prstGeom prst="rect">
            <a:avLst/>
          </a:prstGeom>
        </p:spPr>
      </p:pic>
      <p:pic>
        <p:nvPicPr>
          <p:cNvPr id="2" name="Graphic 1">
            <a:extLst>
              <a:ext uri="{FF2B5EF4-FFF2-40B4-BE49-F238E27FC236}">
                <a16:creationId xmlns:a16="http://schemas.microsoft.com/office/drawing/2014/main" id="{0DC95086-265F-76C5-D0D1-F8CAEA1EA68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0008" y="356858"/>
            <a:ext cx="2781300" cy="1666875"/>
          </a:xfrm>
          <a:prstGeom prst="rect">
            <a:avLst/>
          </a:prstGeom>
        </p:spPr>
      </p:pic>
      <p:pic>
        <p:nvPicPr>
          <p:cNvPr id="4" name="Picture 3" descr="A blue flag with yellow stars in a circle&#10;&#10;Description automatically generated">
            <a:extLst>
              <a:ext uri="{FF2B5EF4-FFF2-40B4-BE49-F238E27FC236}">
                <a16:creationId xmlns:a16="http://schemas.microsoft.com/office/drawing/2014/main" id="{A294FC75-6222-F933-06BD-0F40ABF29E3A}"/>
              </a:ext>
            </a:extLst>
          </p:cNvPr>
          <p:cNvPicPr>
            <a:picLocks noChangeAspect="1"/>
          </p:cNvPicPr>
          <p:nvPr userDrawn="1"/>
        </p:nvPicPr>
        <p:blipFill>
          <a:blip r:embed="rId5"/>
          <a:stretch>
            <a:fillRect/>
          </a:stretch>
        </p:blipFill>
        <p:spPr>
          <a:xfrm>
            <a:off x="10323843" y="977668"/>
            <a:ext cx="1142799" cy="776732"/>
          </a:xfrm>
          <a:prstGeom prst="rect">
            <a:avLst/>
          </a:prstGeom>
        </p:spPr>
      </p:pic>
    </p:spTree>
    <p:extLst>
      <p:ext uri="{BB962C8B-B14F-4D97-AF65-F5344CB8AC3E}">
        <p14:creationId xmlns:p14="http://schemas.microsoft.com/office/powerpoint/2010/main" val="2553556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Chapter Slide">
    <p:bg>
      <p:bgPr>
        <a:solidFill>
          <a:srgbClr val="8F4099"/>
        </a:solidFill>
        <a:effectLst/>
      </p:bgPr>
    </p:bg>
    <p:spTree>
      <p:nvGrpSpPr>
        <p:cNvPr id="1" name=""/>
        <p:cNvGrpSpPr/>
        <p:nvPr/>
      </p:nvGrpSpPr>
      <p:grpSpPr>
        <a:xfrm>
          <a:off x="0" y="0"/>
          <a:ext cx="0" cy="0"/>
          <a:chOff x="0" y="0"/>
          <a:chExt cx="0" cy="0"/>
        </a:xfrm>
      </p:grpSpPr>
      <p:pic>
        <p:nvPicPr>
          <p:cNvPr id="3" name="Picture 2" descr="A yellow dots on a black background&#10;&#10;Description automatically generated">
            <a:extLst>
              <a:ext uri="{FF2B5EF4-FFF2-40B4-BE49-F238E27FC236}">
                <a16:creationId xmlns:a16="http://schemas.microsoft.com/office/drawing/2014/main" id="{97A81702-9596-E9B5-521C-F17D931C9C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9246" y="-6013511"/>
            <a:ext cx="15203031" cy="10503022"/>
          </a:xfrm>
          <a:prstGeom prst="rect">
            <a:avLst/>
          </a:prstGeom>
        </p:spPr>
      </p:pic>
    </p:spTree>
    <p:extLst>
      <p:ext uri="{BB962C8B-B14F-4D97-AF65-F5344CB8AC3E}">
        <p14:creationId xmlns:p14="http://schemas.microsoft.com/office/powerpoint/2010/main" val="872333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hapter Slide">
    <p:bg>
      <p:bgPr>
        <a:solidFill>
          <a:srgbClr val="FFCC03"/>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6ADFB9-7854-9E0E-7490-8F04395685B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1113" y="-5877153"/>
            <a:ext cx="15203030" cy="10503022"/>
          </a:xfrm>
          <a:prstGeom prst="rect">
            <a:avLst/>
          </a:prstGeom>
        </p:spPr>
      </p:pic>
      <p:pic>
        <p:nvPicPr>
          <p:cNvPr id="3" name="Graphic 2">
            <a:extLst>
              <a:ext uri="{FF2B5EF4-FFF2-40B4-BE49-F238E27FC236}">
                <a16:creationId xmlns:a16="http://schemas.microsoft.com/office/drawing/2014/main" id="{F9075802-DA3C-DC27-92A8-CD55C2BD391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0008" y="356858"/>
            <a:ext cx="2781300" cy="1666875"/>
          </a:xfrm>
          <a:prstGeom prst="rect">
            <a:avLst/>
          </a:prstGeom>
        </p:spPr>
      </p:pic>
      <p:pic>
        <p:nvPicPr>
          <p:cNvPr id="4" name="Picture 3" descr="A blue flag with yellow stars in a circle&#10;&#10;Description automatically generated">
            <a:extLst>
              <a:ext uri="{FF2B5EF4-FFF2-40B4-BE49-F238E27FC236}">
                <a16:creationId xmlns:a16="http://schemas.microsoft.com/office/drawing/2014/main" id="{93A8A01F-60E2-0A9B-46DC-CFE340527DC4}"/>
              </a:ext>
            </a:extLst>
          </p:cNvPr>
          <p:cNvPicPr>
            <a:picLocks noChangeAspect="1"/>
          </p:cNvPicPr>
          <p:nvPr userDrawn="1"/>
        </p:nvPicPr>
        <p:blipFill>
          <a:blip r:embed="rId5"/>
          <a:stretch>
            <a:fillRect/>
          </a:stretch>
        </p:blipFill>
        <p:spPr>
          <a:xfrm>
            <a:off x="10323843" y="977668"/>
            <a:ext cx="1142799" cy="776732"/>
          </a:xfrm>
          <a:prstGeom prst="rect">
            <a:avLst/>
          </a:prstGeom>
        </p:spPr>
      </p:pic>
    </p:spTree>
    <p:extLst>
      <p:ext uri="{BB962C8B-B14F-4D97-AF65-F5344CB8AC3E}">
        <p14:creationId xmlns:p14="http://schemas.microsoft.com/office/powerpoint/2010/main" val="98305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Chapter Slide">
    <p:bg>
      <p:bgPr>
        <a:solidFill>
          <a:srgbClr val="FFCC03"/>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6ADFB9-7854-9E0E-7490-8F04395685B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61113" y="-5877153"/>
            <a:ext cx="15203030" cy="10503022"/>
          </a:xfrm>
          <a:prstGeom prst="rect">
            <a:avLst/>
          </a:prstGeom>
        </p:spPr>
      </p:pic>
    </p:spTree>
    <p:extLst>
      <p:ext uri="{BB962C8B-B14F-4D97-AF65-F5344CB8AC3E}">
        <p14:creationId xmlns:p14="http://schemas.microsoft.com/office/powerpoint/2010/main" val="963537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hapter Slide">
    <p:bg>
      <p:bgPr>
        <a:solidFill>
          <a:srgbClr val="18BAA8"/>
        </a:solidFill>
        <a:effectLst/>
      </p:bgPr>
    </p:bg>
    <p:spTree>
      <p:nvGrpSpPr>
        <p:cNvPr id="1" name=""/>
        <p:cNvGrpSpPr/>
        <p:nvPr/>
      </p:nvGrpSpPr>
      <p:grpSpPr>
        <a:xfrm>
          <a:off x="0" y="0"/>
          <a:ext cx="0" cy="0"/>
          <a:chOff x="0" y="0"/>
          <a:chExt cx="0" cy="0"/>
        </a:xfrm>
      </p:grpSpPr>
      <p:pic>
        <p:nvPicPr>
          <p:cNvPr id="12" name="Picture 11" descr="A yellow dots on a black background">
            <a:extLst>
              <a:ext uri="{FF2B5EF4-FFF2-40B4-BE49-F238E27FC236}">
                <a16:creationId xmlns:a16="http://schemas.microsoft.com/office/drawing/2014/main" id="{5DEE2CEA-4F3D-EC79-B8CD-7057ABE9A15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56" t="31443" r="7405" b="37383"/>
          <a:stretch/>
        </p:blipFill>
        <p:spPr>
          <a:xfrm>
            <a:off x="-2351314" y="4476389"/>
            <a:ext cx="15936685" cy="3550011"/>
          </a:xfrm>
          <a:prstGeom prst="rect">
            <a:avLst/>
          </a:prstGeom>
        </p:spPr>
      </p:pic>
      <p:pic>
        <p:nvPicPr>
          <p:cNvPr id="2" name="Graphic 1">
            <a:extLst>
              <a:ext uri="{FF2B5EF4-FFF2-40B4-BE49-F238E27FC236}">
                <a16:creationId xmlns:a16="http://schemas.microsoft.com/office/drawing/2014/main" id="{23BD90E6-D4D2-E5C9-25AF-DF0A17E2582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0008" y="356858"/>
            <a:ext cx="2781300" cy="1666875"/>
          </a:xfrm>
          <a:prstGeom prst="rect">
            <a:avLst/>
          </a:prstGeom>
        </p:spPr>
      </p:pic>
      <p:sp>
        <p:nvSpPr>
          <p:cNvPr id="6" name="TextBox 5">
            <a:extLst>
              <a:ext uri="{FF2B5EF4-FFF2-40B4-BE49-F238E27FC236}">
                <a16:creationId xmlns:a16="http://schemas.microsoft.com/office/drawing/2014/main" id="{90A07C69-856B-CA4C-0E35-0F1E651439F4}"/>
              </a:ext>
            </a:extLst>
          </p:cNvPr>
          <p:cNvSpPr txBox="1"/>
          <p:nvPr userDrawn="1"/>
        </p:nvSpPr>
        <p:spPr>
          <a:xfrm>
            <a:off x="3291308" y="2786446"/>
            <a:ext cx="8570255" cy="2067233"/>
          </a:xfrm>
          <a:prstGeom prst="rect">
            <a:avLst/>
          </a:prstGeom>
          <a:noFill/>
        </p:spPr>
        <p:txBody>
          <a:bodyPr wrap="square" rtlCol="0">
            <a:spAutoFit/>
          </a:bodyPr>
          <a:lstStyle/>
          <a:p>
            <a:pPr marL="36000">
              <a:spcBef>
                <a:spcPts val="1000"/>
              </a:spcBef>
              <a:spcAft>
                <a:spcPts val="1000"/>
              </a:spcAft>
            </a:pPr>
            <a:r>
              <a:rPr lang="fr-BE" sz="4000" b="1">
                <a:solidFill>
                  <a:srgbClr val="FFCC03"/>
                </a:solidFill>
                <a:latin typeface="Noto Sans" panose="020B0502040504020204" pitchFamily="34" charset="0"/>
                <a:ea typeface="Noto Sans" panose="020B0502040504020204" pitchFamily="34" charset="0"/>
                <a:cs typeface="Noto Sans" panose="020B0502040504020204" pitchFamily="34" charset="0"/>
              </a:rPr>
              <a:t>Visual </a:t>
            </a:r>
            <a:r>
              <a:rPr lang="fr-BE" sz="4000" b="1" err="1">
                <a:solidFill>
                  <a:srgbClr val="FFCC03"/>
                </a:solidFill>
                <a:latin typeface="Noto Sans" panose="020B0502040504020204" pitchFamily="34" charset="0"/>
                <a:ea typeface="Noto Sans" panose="020B0502040504020204" pitchFamily="34" charset="0"/>
                <a:cs typeface="Noto Sans" panose="020B0502040504020204" pitchFamily="34" charset="0"/>
              </a:rPr>
              <a:t>templates</a:t>
            </a:r>
            <a:r>
              <a:rPr lang="fr-BE" sz="4000" b="1">
                <a:solidFill>
                  <a:srgbClr val="FFCC03"/>
                </a:solidFill>
                <a:latin typeface="Noto Sans" panose="020B0502040504020204" pitchFamily="34" charset="0"/>
                <a:ea typeface="Noto Sans" panose="020B0502040504020204" pitchFamily="34" charset="0"/>
                <a:cs typeface="Noto Sans" panose="020B0502040504020204" pitchFamily="34" charset="0"/>
              </a:rPr>
              <a:t> </a:t>
            </a:r>
          </a:p>
          <a:p>
            <a:r>
              <a:rPr lang="fr-BE" sz="8000">
                <a:solidFill>
                  <a:schemeClr val="bg1"/>
                </a:solidFill>
                <a:latin typeface="Noto Sans SemiBold" panose="020B0702040504020204" pitchFamily="34" charset="0"/>
                <a:ea typeface="Noto Sans SemiBold" panose="020B0702040504020204" pitchFamily="34" charset="0"/>
                <a:cs typeface="Noto Sans SemiBold" panose="020B0702040504020204" pitchFamily="34" charset="0"/>
              </a:rPr>
              <a:t>MAV</a:t>
            </a:r>
            <a:r>
              <a:rPr lang="fr-BE" sz="8000">
                <a:solidFill>
                  <a:srgbClr val="FFC000"/>
                </a:solidFill>
                <a:latin typeface="Noto Sans SemiBold" panose="020B0702040504020204" pitchFamily="34" charset="0"/>
                <a:ea typeface="Noto Sans SemiBold" panose="020B0702040504020204" pitchFamily="34" charset="0"/>
                <a:cs typeface="Noto Sans SemiBold" panose="020B0702040504020204" pitchFamily="34" charset="0"/>
              </a:rPr>
              <a:t>+</a:t>
            </a:r>
            <a:endParaRPr lang="en-IE" sz="8000">
              <a:solidFill>
                <a:srgbClr val="FFC000"/>
              </a:solidFill>
              <a:latin typeface="Noto Sans SemiBold" panose="020B0702040504020204" pitchFamily="34" charset="0"/>
              <a:ea typeface="Noto Sans SemiBold" panose="020B0702040504020204" pitchFamily="34" charset="0"/>
              <a:cs typeface="Noto Sans SemiBold" panose="020B0702040504020204" pitchFamily="34" charset="0"/>
            </a:endParaRPr>
          </a:p>
        </p:txBody>
      </p:sp>
      <p:pic>
        <p:nvPicPr>
          <p:cNvPr id="15" name="Picture 14" descr="A blue flag with yellow stars in a circle&#10;&#10;Description automatically generated">
            <a:extLst>
              <a:ext uri="{FF2B5EF4-FFF2-40B4-BE49-F238E27FC236}">
                <a16:creationId xmlns:a16="http://schemas.microsoft.com/office/drawing/2014/main" id="{4019A7FF-07AC-213C-D553-666EB68B6790}"/>
              </a:ext>
            </a:extLst>
          </p:cNvPr>
          <p:cNvPicPr>
            <a:picLocks noChangeAspect="1"/>
          </p:cNvPicPr>
          <p:nvPr userDrawn="1"/>
        </p:nvPicPr>
        <p:blipFill>
          <a:blip r:embed="rId5"/>
          <a:stretch>
            <a:fillRect/>
          </a:stretch>
        </p:blipFill>
        <p:spPr>
          <a:xfrm>
            <a:off x="10323843" y="977668"/>
            <a:ext cx="1142799" cy="776732"/>
          </a:xfrm>
          <a:prstGeom prst="rect">
            <a:avLst/>
          </a:prstGeom>
        </p:spPr>
      </p:pic>
    </p:spTree>
    <p:extLst>
      <p:ext uri="{BB962C8B-B14F-4D97-AF65-F5344CB8AC3E}">
        <p14:creationId xmlns:p14="http://schemas.microsoft.com/office/powerpoint/2010/main" val="1438730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a:xfrm>
            <a:off x="838200" y="6131286"/>
            <a:ext cx="2743200" cy="365125"/>
          </a:xfrm>
          <a:prstGeom prst="rect">
            <a:avLst/>
          </a:prstGeom>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969844" y="6950075"/>
            <a:ext cx="1716200" cy="450546"/>
          </a:xfrm>
          <a:prstGeom prst="rect">
            <a:avLst/>
          </a:prstGeom>
        </p:spPr>
      </p:pic>
      <p:sp>
        <p:nvSpPr>
          <p:cNvPr id="11" name="Title 1"/>
          <p:cNvSpPr>
            <a:spLocks noGrp="1"/>
          </p:cNvSpPr>
          <p:nvPr>
            <p:ph type="ctrTitle"/>
          </p:nvPr>
        </p:nvSpPr>
        <p:spPr>
          <a:xfrm>
            <a:off x="1077013" y="1122363"/>
            <a:ext cx="10156297" cy="2387600"/>
          </a:xfrm>
          <a:prstGeom prst="rect">
            <a:avLst/>
          </a:prstGeo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a:prstGeom prst="rect">
            <a:avLst/>
          </a:prstGeo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9325099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a:xfrm>
            <a:off x="838200" y="6131286"/>
            <a:ext cx="2743200" cy="365125"/>
          </a:xfrm>
          <a:prstGeom prst="rect">
            <a:avLst/>
          </a:prstGeom>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a:prstGeom prst="rect">
            <a:avLst/>
          </a:prstGeom>
        </p:spPr>
        <p:txBody>
          <a:bodyPr anchor="b">
            <a:noAutofit/>
          </a:bodyPr>
          <a:lstStyle>
            <a:lvl1pPr algn="l">
              <a:defRPr sz="6000">
                <a:solidFill>
                  <a:srgbClr val="00125C"/>
                </a:solidFill>
              </a:defRPr>
            </a:lvl1pPr>
          </a:lstStyle>
          <a:p>
            <a:r>
              <a:rPr lang="en-US"/>
              <a:t>Click to edit Master title style</a:t>
            </a:r>
            <a:endParaRPr lang="en-GB"/>
          </a:p>
        </p:txBody>
      </p:sp>
      <p:sp>
        <p:nvSpPr>
          <p:cNvPr id="14" name="Subtitle 2"/>
          <p:cNvSpPr>
            <a:spLocks noGrp="1"/>
          </p:cNvSpPr>
          <p:nvPr>
            <p:ph type="subTitle" idx="1"/>
          </p:nvPr>
        </p:nvSpPr>
        <p:spPr>
          <a:xfrm>
            <a:off x="838200" y="4160826"/>
            <a:ext cx="10889439" cy="1620145"/>
          </a:xfrm>
          <a:prstGeom prst="rect">
            <a:avLst/>
          </a:prstGeo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3" name="Picture 2" descr="A blue dotted wave on a black background&#10;&#10;Description automatically generated">
            <a:extLst>
              <a:ext uri="{FF2B5EF4-FFF2-40B4-BE49-F238E27FC236}">
                <a16:creationId xmlns:a16="http://schemas.microsoft.com/office/drawing/2014/main" id="{FDC35F7D-B3A2-5A12-A18B-CDE55045A6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21235" y="-2612142"/>
            <a:ext cx="7562103" cy="5224283"/>
          </a:xfrm>
          <a:prstGeom prst="rect">
            <a:avLst/>
          </a:prstGeom>
        </p:spPr>
      </p:pic>
    </p:spTree>
    <p:extLst>
      <p:ext uri="{BB962C8B-B14F-4D97-AF65-F5344CB8AC3E}">
        <p14:creationId xmlns:p14="http://schemas.microsoft.com/office/powerpoint/2010/main" val="16886048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a:xfrm>
            <a:off x="838200" y="6131286"/>
            <a:ext cx="2743200" cy="365125"/>
          </a:xfrm>
          <a:prstGeom prst="rect">
            <a:avLst/>
          </a:prstGeom>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a:prstGeom prst="rect">
            <a:avLst/>
          </a:prstGeom>
        </p:spPr>
        <p:txBody>
          <a:bodyPr anchor="b">
            <a:noAutofit/>
          </a:bodyPr>
          <a:lstStyle>
            <a:lvl1pPr algn="l">
              <a:defRPr sz="6000">
                <a:solidFill>
                  <a:schemeClr val="accent5"/>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a:prstGeom prst="rect">
            <a:avLst/>
          </a:prstGeo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5883397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a:prstGeom prst="rect">
            <a:avLst/>
          </a:prstGeo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a:xfrm>
            <a:off x="838200" y="6131286"/>
            <a:ext cx="2743200" cy="365125"/>
          </a:xfrm>
          <a:prstGeom prst="rect">
            <a:avLst/>
          </a:prstGeom>
        </p:spPr>
        <p:txBody>
          <a:bodyPr>
            <a:noAutofit/>
          </a:bodyPr>
          <a:lstStyle/>
          <a:p>
            <a:fld id="{F46C79FD-C571-418B-AB0F-5EE936C85276}" type="slidenum">
              <a:rPr lang="en-GB" smtClean="0"/>
              <a:t>‹#›</a:t>
            </a:fld>
            <a:endParaRPr lang="en-GB"/>
          </a:p>
        </p:txBody>
      </p: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rgbClr val="00125C"/>
                </a:solidFill>
              </a:defRPr>
            </a:lvl1pPr>
          </a:lstStyle>
          <a:p>
            <a:r>
              <a:rPr lang="en-US"/>
              <a:t>Click to edit Master title style</a:t>
            </a:r>
            <a:endParaRPr lang="en-GB"/>
          </a:p>
        </p:txBody>
      </p:sp>
      <p:pic>
        <p:nvPicPr>
          <p:cNvPr id="8" name="Picture 7">
            <a:extLst>
              <a:ext uri="{FF2B5EF4-FFF2-40B4-BE49-F238E27FC236}">
                <a16:creationId xmlns:a16="http://schemas.microsoft.com/office/drawing/2014/main" id="{2F3E8AE9-9A2C-2353-3836-F512D7E4A43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761717" y="2090580"/>
            <a:ext cx="11697770" cy="8081410"/>
          </a:xfrm>
          <a:prstGeom prst="rect">
            <a:avLst/>
          </a:prstGeom>
        </p:spPr>
      </p:pic>
    </p:spTree>
    <p:extLst>
      <p:ext uri="{BB962C8B-B14F-4D97-AF65-F5344CB8AC3E}">
        <p14:creationId xmlns:p14="http://schemas.microsoft.com/office/powerpoint/2010/main" val="30423415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a:prstGeom prst="rect">
            <a:avLst/>
          </a:prstGeo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prstGeom prst="rect">
            <a:avLst/>
          </a:prstGeom>
          <a:noFill/>
        </p:spPr>
        <p:txBody>
          <a:bodyPr>
            <a:noAutofit/>
          </a:bodyPr>
          <a:lstStyle>
            <a:lvl1pPr marL="0" indent="0">
              <a:buNone/>
              <a:defRPr/>
            </a:lvl1pPr>
          </a:lstStyle>
          <a:p>
            <a:pPr lvl="0"/>
            <a:r>
              <a:rPr lang="en-US"/>
              <a:t>Click to edit Master text styles</a:t>
            </a:r>
          </a:p>
        </p:txBody>
      </p:sp>
      <p:sp>
        <p:nvSpPr>
          <p:cNvPr id="7" name="Slide Number Placeholder 6"/>
          <p:cNvSpPr>
            <a:spLocks noGrp="1"/>
          </p:cNvSpPr>
          <p:nvPr>
            <p:ph type="sldNum" sz="quarter" idx="12"/>
          </p:nvPr>
        </p:nvSpPr>
        <p:spPr>
          <a:xfrm>
            <a:off x="838200" y="6131286"/>
            <a:ext cx="2743200" cy="365125"/>
          </a:xfrm>
          <a:prstGeom prst="rect">
            <a:avLst/>
          </a:prstGeom>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8038392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a:prstGeom prst="rect">
            <a:avLst/>
          </a:prstGeom>
        </p:spPr>
        <p:txBody>
          <a:bodyPr>
            <a:noAutofit/>
          </a:bodyPr>
          <a:lstStyle>
            <a:lvl3pPr>
              <a:spcBef>
                <a:spcPts val="0"/>
              </a:spcBef>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a:xfrm>
            <a:off x="838200" y="6131286"/>
            <a:ext cx="2743200" cy="365125"/>
          </a:xfrm>
          <a:prstGeom prst="rect">
            <a:avLst/>
          </a:prstGeom>
        </p:spPr>
        <p:txBody>
          <a:bodyPr/>
          <a:lstStyle/>
          <a:p>
            <a:fld id="{F46C79FD-C571-418B-AB0F-5EE936C85276}" type="slidenum">
              <a:rPr lang="en-GB" smtClean="0"/>
              <a:t>‹#›</a:t>
            </a:fld>
            <a:endParaRPr lang="en-GB"/>
          </a:p>
        </p:txBody>
      </p:sp>
      <p:cxnSp>
        <p:nvCxnSpPr>
          <p:cNvPr id="10" name="Straight Connector 9"/>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2467745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a:xfrm>
            <a:off x="838200" y="6131286"/>
            <a:ext cx="2743200" cy="365125"/>
          </a:xfrm>
          <a:prstGeom prst="rect">
            <a:avLst/>
          </a:prstGeom>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79" y="1825625"/>
            <a:ext cx="3358489" cy="3763134"/>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1" y="1825625"/>
            <a:ext cx="3358489" cy="3763134"/>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207101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097331"/>
          </a:xfrm>
          <a:prstGeom prst="rect">
            <a:avLst/>
          </a:prstGeo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097331"/>
          </a:xfrm>
          <a:prstGeom prst="rect">
            <a:avLst/>
          </a:prstGeo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a:xfrm>
            <a:off x="838200" y="6131286"/>
            <a:ext cx="2743200" cy="365125"/>
          </a:xfrm>
          <a:prstGeom prst="rect">
            <a:avLst/>
          </a:prstGeom>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742694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43015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prstGeom prst="rect">
            <a:avLst/>
          </a:prstGeom>
          <a:solidFill>
            <a:schemeClr val="bg2"/>
          </a:solidFill>
          <a:ln w="28575">
            <a:solidFill>
              <a:schemeClr val="accent5"/>
            </a:solidFill>
          </a:ln>
        </p:spPr>
        <p:txBody>
          <a:bodyPr/>
          <a:lstStyle/>
          <a:p>
            <a:r>
              <a:rPr lang="en-US"/>
              <a:t>Click icon to add picture</a:t>
            </a:r>
            <a:endParaRPr lang="en-GB"/>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prstGeom prst="rect">
            <a:avLst/>
          </a:prstGeo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784062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a:xfrm>
            <a:off x="838200" y="6131286"/>
            <a:ext cx="2743200" cy="365125"/>
          </a:xfrm>
          <a:prstGeom prst="rect">
            <a:avLst/>
          </a:prstGeom>
        </p:spPr>
        <p:txBody>
          <a:bodyPr/>
          <a:lstStyle/>
          <a:p>
            <a:fld id="{F46C79FD-C571-418B-AB0F-5EE936C85276}" type="slidenum">
              <a:rPr lang="en-GB" smtClean="0"/>
              <a:t>‹#›</a:t>
            </a:fld>
            <a:endParaRPr lang="en-GB"/>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7" name="Picture Placeholder 4"/>
          <p:cNvSpPr>
            <a:spLocks noGrp="1"/>
          </p:cNvSpPr>
          <p:nvPr>
            <p:ph type="pic" sz="quarter" idx="13"/>
          </p:nvPr>
        </p:nvSpPr>
        <p:spPr>
          <a:xfrm>
            <a:off x="-46383" y="-46383"/>
            <a:ext cx="6142383" cy="6964017"/>
          </a:xfrm>
          <a:prstGeom prst="rect">
            <a:avLst/>
          </a:prstGeom>
          <a:solidFill>
            <a:schemeClr val="bg2"/>
          </a:solidFill>
          <a:ln w="28575">
            <a:solidFill>
              <a:schemeClr val="accent5"/>
            </a:solidFill>
          </a:ln>
        </p:spPr>
        <p:txBody>
          <a:bodyPr/>
          <a:lstStyle/>
          <a:p>
            <a:r>
              <a:rPr lang="en-US"/>
              <a:t>Click icon to add picture</a:t>
            </a:r>
            <a:endParaRPr lang="en-GB"/>
          </a:p>
        </p:txBody>
      </p:sp>
    </p:spTree>
    <p:extLst>
      <p:ext uri="{BB962C8B-B14F-4D97-AF65-F5344CB8AC3E}">
        <p14:creationId xmlns:p14="http://schemas.microsoft.com/office/powerpoint/2010/main" val="36920344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131286"/>
            <a:ext cx="2743200" cy="365125"/>
          </a:xfrm>
          <a:prstGeom prst="rect">
            <a:avLst/>
          </a:prstGeom>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970722" y="2284667"/>
            <a:ext cx="3141663" cy="2090737"/>
          </a:xfrm>
          <a:prstGeom prst="rect">
            <a:avLst/>
          </a:prstGeo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7901451" y="2284668"/>
            <a:ext cx="3141663" cy="2090737"/>
          </a:xfrm>
          <a:prstGeom prst="rect">
            <a:avLst/>
          </a:prstGeo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436086" y="2284667"/>
            <a:ext cx="3141663" cy="2090737"/>
          </a:xfrm>
          <a:prstGeom prst="rect">
            <a:avLst/>
          </a:prstGeo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1206774" y="4038684"/>
            <a:ext cx="2669558" cy="1524235"/>
          </a:xfrm>
          <a:prstGeom prst="rect">
            <a:avLst/>
          </a:prstGeom>
          <a:solidFill>
            <a:schemeClr val="bg1"/>
          </a:solidFill>
        </p:spPr>
        <p:txBody>
          <a:bodyPr tIns="90000"/>
          <a:lstStyle>
            <a:lvl1pPr marL="0" indent="0" algn="ctr">
              <a:buNone/>
              <a:defRPr sz="2000"/>
            </a:lvl1pPr>
          </a:lstStyle>
          <a:p>
            <a:pPr lvl="0"/>
            <a:r>
              <a:rPr lang="en-US"/>
              <a:t>Click to edit Master text styles</a:t>
            </a:r>
          </a:p>
        </p:txBody>
      </p:sp>
      <p:sp>
        <p:nvSpPr>
          <p:cNvPr id="15" name="Text Placeholder 12"/>
          <p:cNvSpPr>
            <a:spLocks noGrp="1"/>
          </p:cNvSpPr>
          <p:nvPr>
            <p:ph type="body" sz="quarter" idx="17"/>
          </p:nvPr>
        </p:nvSpPr>
        <p:spPr>
          <a:xfrm>
            <a:off x="4672139" y="4041944"/>
            <a:ext cx="2669558" cy="1524235"/>
          </a:xfrm>
          <a:prstGeom prst="rect">
            <a:avLst/>
          </a:prstGeom>
          <a:solidFill>
            <a:schemeClr val="bg1"/>
          </a:solidFill>
        </p:spPr>
        <p:txBody>
          <a:bodyPr tIns="90000"/>
          <a:lstStyle>
            <a:lvl1pPr marL="0" indent="0" algn="ctr">
              <a:buNone/>
              <a:defRPr sz="2000"/>
            </a:lvl1pPr>
          </a:lstStyle>
          <a:p>
            <a:pPr lvl="0"/>
            <a:r>
              <a:rPr lang="en-US"/>
              <a:t>Click to edit Master text styles</a:t>
            </a:r>
          </a:p>
        </p:txBody>
      </p:sp>
      <p:sp>
        <p:nvSpPr>
          <p:cNvPr id="16" name="Text Placeholder 12"/>
          <p:cNvSpPr>
            <a:spLocks noGrp="1"/>
          </p:cNvSpPr>
          <p:nvPr>
            <p:ph type="body" sz="quarter" idx="18"/>
          </p:nvPr>
        </p:nvSpPr>
        <p:spPr>
          <a:xfrm>
            <a:off x="8137503" y="4037437"/>
            <a:ext cx="2669558" cy="1524235"/>
          </a:xfrm>
          <a:prstGeom prst="rect">
            <a:avLst/>
          </a:prstGeom>
          <a:solidFill>
            <a:schemeClr val="bg1"/>
          </a:solidFill>
        </p:spPr>
        <p:txBody>
          <a:bodyPr tIns="90000"/>
          <a:lstStyle>
            <a:lvl1pPr marL="0" indent="0" algn="ctr">
              <a:buNone/>
              <a:defRPr sz="2000"/>
            </a:lvl1pPr>
          </a:lstStyle>
          <a:p>
            <a:pPr lvl="0"/>
            <a:r>
              <a:rPr lang="en-US"/>
              <a:t>Click to edit Master text styles</a:t>
            </a:r>
          </a:p>
        </p:txBody>
      </p:sp>
    </p:spTree>
    <p:extLst>
      <p:ext uri="{BB962C8B-B14F-4D97-AF65-F5344CB8AC3E}">
        <p14:creationId xmlns:p14="http://schemas.microsoft.com/office/powerpoint/2010/main" val="17801072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131286"/>
            <a:ext cx="2743200" cy="365125"/>
          </a:xfrm>
          <a:prstGeom prst="rect">
            <a:avLst/>
          </a:prstGeom>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3713869" y="2159957"/>
            <a:ext cx="2461591" cy="1638158"/>
          </a:xfrm>
          <a:prstGeom prst="rect">
            <a:avLst/>
          </a:prstGeo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3713868" y="3968881"/>
            <a:ext cx="2461591" cy="1638158"/>
          </a:xfrm>
          <a:prstGeom prst="rect">
            <a:avLst/>
          </a:prstGeo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6324547" y="2159956"/>
            <a:ext cx="2461593" cy="1638159"/>
          </a:xfrm>
          <a:prstGeom prst="rect">
            <a:avLst/>
          </a:prstGeo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8935227" y="3968880"/>
            <a:ext cx="2520000" cy="1638158"/>
          </a:xfrm>
          <a:prstGeom prst="rect">
            <a:avLst/>
          </a:prstGeom>
          <a:noFill/>
        </p:spPr>
        <p:txBody>
          <a:bodyPr tIns="90000"/>
          <a:lstStyle>
            <a:lvl1pPr marL="0" indent="0" algn="l">
              <a:buNone/>
              <a:defRPr sz="2000"/>
            </a:lvl1pPr>
          </a:lstStyle>
          <a:p>
            <a:pPr lvl="0"/>
            <a:r>
              <a:rPr lang="en-US"/>
              <a:t>Click to edit Master text styles</a:t>
            </a:r>
          </a:p>
        </p:txBody>
      </p:sp>
      <p:sp>
        <p:nvSpPr>
          <p:cNvPr id="16" name="Text Placeholder 12"/>
          <p:cNvSpPr>
            <a:spLocks noGrp="1"/>
          </p:cNvSpPr>
          <p:nvPr>
            <p:ph type="body" sz="quarter" idx="18"/>
          </p:nvPr>
        </p:nvSpPr>
        <p:spPr>
          <a:xfrm>
            <a:off x="1033617" y="2159957"/>
            <a:ext cx="2520000" cy="1638159"/>
          </a:xfrm>
          <a:prstGeom prst="rect">
            <a:avLst/>
          </a:prstGeom>
          <a:noFill/>
        </p:spPr>
        <p:txBody>
          <a:bodyPr tIns="90000"/>
          <a:lstStyle>
            <a:lvl1pPr marL="0" indent="0" algn="r">
              <a:buNone/>
              <a:defRPr sz="2000"/>
            </a:lvl1pPr>
          </a:lstStyle>
          <a:p>
            <a:pPr lvl="0"/>
            <a:r>
              <a:rPr lang="en-US"/>
              <a:t>Click to edit Master text styles</a:t>
            </a:r>
          </a:p>
        </p:txBody>
      </p:sp>
      <p:sp>
        <p:nvSpPr>
          <p:cNvPr id="14" name="Picture Placeholder 2"/>
          <p:cNvSpPr>
            <a:spLocks noGrp="1"/>
          </p:cNvSpPr>
          <p:nvPr>
            <p:ph type="pic" sz="quarter" idx="19"/>
          </p:nvPr>
        </p:nvSpPr>
        <p:spPr>
          <a:xfrm>
            <a:off x="6324549" y="3968880"/>
            <a:ext cx="2461591" cy="1638158"/>
          </a:xfrm>
          <a:prstGeom prst="rect">
            <a:avLst/>
          </a:prstGeo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1033617" y="3968881"/>
            <a:ext cx="2520000" cy="1638158"/>
          </a:xfrm>
          <a:prstGeom prst="rect">
            <a:avLst/>
          </a:prstGeom>
          <a:noFill/>
        </p:spPr>
        <p:txBody>
          <a:bodyPr tIns="90000"/>
          <a:lstStyle>
            <a:lvl1pPr marL="0" indent="0" algn="r">
              <a:buNone/>
              <a:defRPr sz="2000"/>
            </a:lvl1pPr>
          </a:lstStyle>
          <a:p>
            <a:pPr lvl="0"/>
            <a:r>
              <a:rPr lang="en-US"/>
              <a:t>Click to edit Master text styles</a:t>
            </a:r>
          </a:p>
        </p:txBody>
      </p:sp>
      <p:sp>
        <p:nvSpPr>
          <p:cNvPr id="18" name="Text Placeholder 12"/>
          <p:cNvSpPr>
            <a:spLocks noGrp="1"/>
          </p:cNvSpPr>
          <p:nvPr>
            <p:ph type="body" sz="quarter" idx="21"/>
          </p:nvPr>
        </p:nvSpPr>
        <p:spPr>
          <a:xfrm>
            <a:off x="8966322" y="2159956"/>
            <a:ext cx="2520000" cy="1638159"/>
          </a:xfrm>
          <a:prstGeom prst="rect">
            <a:avLst/>
          </a:prstGeom>
          <a:noFill/>
        </p:spPr>
        <p:txBody>
          <a:bodyPr tIns="90000"/>
          <a:lstStyle>
            <a:lvl1pPr marL="0" indent="0" algn="l">
              <a:buNone/>
              <a:defRPr sz="2000"/>
            </a:lvl1pPr>
          </a:lstStyle>
          <a:p>
            <a:pPr lvl="0"/>
            <a:r>
              <a:rPr lang="en-US"/>
              <a:t>Click to edit Master text styles</a:t>
            </a:r>
          </a:p>
        </p:txBody>
      </p:sp>
    </p:spTree>
    <p:extLst>
      <p:ext uri="{BB962C8B-B14F-4D97-AF65-F5344CB8AC3E}">
        <p14:creationId xmlns:p14="http://schemas.microsoft.com/office/powerpoint/2010/main" val="36385566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prstGeom prst="rect">
            <a:avLst/>
          </a:prstGeom>
          <a:solidFill>
            <a:schemeClr val="bg2"/>
          </a:solidFill>
        </p:spPr>
        <p:txBody>
          <a:bodyPr/>
          <a:lstStyle/>
          <a:p>
            <a:r>
              <a:rPr lang="en-US"/>
              <a:t>Click icon to add picture</a:t>
            </a:r>
            <a:endParaRPr lang="en-GB"/>
          </a:p>
        </p:txBody>
      </p:sp>
      <p:sp>
        <p:nvSpPr>
          <p:cNvPr id="2" name="Title 1"/>
          <p:cNvSpPr>
            <a:spLocks noGrp="1"/>
          </p:cNvSpPr>
          <p:nvPr>
            <p:ph type="title"/>
          </p:nvPr>
        </p:nvSpPr>
        <p:spPr>
          <a:xfrm>
            <a:off x="838200" y="2646643"/>
            <a:ext cx="10515600" cy="782357"/>
          </a:xfrm>
          <a:prstGeom prst="rect">
            <a:avLst/>
          </a:prstGeo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a:xfrm>
            <a:off x="838200" y="6131286"/>
            <a:ext cx="2743200" cy="365125"/>
          </a:xfrm>
          <a:prstGeom prst="rect">
            <a:avLst/>
          </a:prstGeom>
        </p:spPr>
        <p:txBody>
          <a:bodyPr/>
          <a:lstStyle/>
          <a:p>
            <a:fld id="{F46C79FD-C571-418B-AB0F-5EE936C85276}" type="slidenum">
              <a:rPr lang="en-GB" smtClean="0"/>
              <a:pPr/>
              <a:t>‹#›</a:t>
            </a:fld>
            <a:endParaRPr lang="en-GB"/>
          </a:p>
        </p:txBody>
      </p:sp>
      <p:sp>
        <p:nvSpPr>
          <p:cNvPr id="6" name="Text Placeholder 5"/>
          <p:cNvSpPr>
            <a:spLocks noGrp="1"/>
          </p:cNvSpPr>
          <p:nvPr>
            <p:ph type="body" sz="quarter" idx="14"/>
          </p:nvPr>
        </p:nvSpPr>
        <p:spPr>
          <a:xfrm>
            <a:off x="838200" y="3630613"/>
            <a:ext cx="10515600" cy="20351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367746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131286"/>
            <a:ext cx="2743200" cy="365125"/>
          </a:xfrm>
          <a:prstGeom prst="rect">
            <a:avLst/>
          </a:prstGeom>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2414118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D9A93CF-29B1-423F-8996-26EFEE32DDF9}" type="slidenum">
              <a:rPr lang="en-US" smtClean="0"/>
              <a:t>‹#›</a:t>
            </a:fld>
            <a:endParaRPr lang="en-US"/>
          </a:p>
        </p:txBody>
      </p:sp>
      <p:sp>
        <p:nvSpPr>
          <p:cNvPr id="11" name="Picture Placeholder 4"/>
          <p:cNvSpPr>
            <a:spLocks noGrp="1"/>
          </p:cNvSpPr>
          <p:nvPr>
            <p:ph type="pic" sz="quarter" idx="13"/>
          </p:nvPr>
        </p:nvSpPr>
        <p:spPr>
          <a:xfrm>
            <a:off x="7026453" y="0"/>
            <a:ext cx="5165547" cy="6858000"/>
          </a:xfrm>
          <a:solidFill>
            <a:schemeClr val="tx1">
              <a:lumMod val="10000"/>
              <a:lumOff val="90000"/>
            </a:schemeClr>
          </a:solidFill>
          <a:ln w="28575">
            <a:noFill/>
          </a:ln>
        </p:spPr>
        <p:txBody>
          <a:bodyPr/>
          <a:lstStyle/>
          <a:p>
            <a:r>
              <a:rPr lang="en-US"/>
              <a:t>Click icon to add picture</a:t>
            </a:r>
            <a:endParaRPr lang="en-GB"/>
          </a:p>
        </p:txBody>
      </p:sp>
      <p:sp>
        <p:nvSpPr>
          <p:cNvPr id="15" name="Title 1"/>
          <p:cNvSpPr>
            <a:spLocks noGrp="1"/>
          </p:cNvSpPr>
          <p:nvPr>
            <p:ph type="title"/>
          </p:nvPr>
        </p:nvSpPr>
        <p:spPr>
          <a:xfrm>
            <a:off x="838200" y="365126"/>
            <a:ext cx="5181600" cy="2161506"/>
          </a:xfrm>
        </p:spPr>
        <p:txBody>
          <a:bodyPr>
            <a:noAutofit/>
          </a:bodyPr>
          <a:lstStyle>
            <a:lvl1pPr>
              <a:defRPr sz="4800" b="1">
                <a:solidFill>
                  <a:srgbClr val="18B8A6"/>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16" name="Content Placeholder 2"/>
          <p:cNvSpPr>
            <a:spLocks noGrp="1"/>
          </p:cNvSpPr>
          <p:nvPr>
            <p:ph sz="half" idx="1"/>
          </p:nvPr>
        </p:nvSpPr>
        <p:spPr>
          <a:xfrm>
            <a:off x="838200" y="2634916"/>
            <a:ext cx="5181600" cy="3542047"/>
          </a:xfrm>
        </p:spPr>
        <p:txBody>
          <a:bodyPr>
            <a:normAutofit/>
          </a:bodyPr>
          <a:lstStyle>
            <a:lvl1pPr marL="0" indent="0">
              <a:lnSpc>
                <a:spcPct val="100000"/>
              </a:lnSpc>
              <a:buNone/>
              <a:defRPr sz="30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1173419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D9A93CF-29B1-423F-8996-26EFEE32DDF9}" type="slidenum">
              <a:rPr lang="en-US" smtClean="0"/>
              <a:t>‹#›</a:t>
            </a:fld>
            <a:endParaRPr lang="en-US"/>
          </a:p>
        </p:txBody>
      </p:sp>
      <p:sp>
        <p:nvSpPr>
          <p:cNvPr id="11" name="Picture Placeholder 4"/>
          <p:cNvSpPr>
            <a:spLocks noGrp="1"/>
          </p:cNvSpPr>
          <p:nvPr>
            <p:ph type="pic" sz="quarter" idx="13"/>
          </p:nvPr>
        </p:nvSpPr>
        <p:spPr>
          <a:xfrm>
            <a:off x="7026453" y="0"/>
            <a:ext cx="5165547" cy="6858000"/>
          </a:xfrm>
          <a:solidFill>
            <a:schemeClr val="tx1">
              <a:lumMod val="10000"/>
              <a:lumOff val="90000"/>
            </a:schemeClr>
          </a:solidFill>
          <a:ln w="28575">
            <a:noFill/>
          </a:ln>
        </p:spPr>
        <p:txBody>
          <a:bodyPr/>
          <a:lstStyle/>
          <a:p>
            <a:r>
              <a:rPr lang="en-US"/>
              <a:t>Click icon to add picture</a:t>
            </a:r>
            <a:endParaRPr lang="en-GB"/>
          </a:p>
        </p:txBody>
      </p:sp>
      <p:sp>
        <p:nvSpPr>
          <p:cNvPr id="15" name="Title 1"/>
          <p:cNvSpPr>
            <a:spLocks noGrp="1"/>
          </p:cNvSpPr>
          <p:nvPr>
            <p:ph type="title"/>
          </p:nvPr>
        </p:nvSpPr>
        <p:spPr>
          <a:xfrm>
            <a:off x="838200" y="365126"/>
            <a:ext cx="5181600" cy="2161506"/>
          </a:xfrm>
        </p:spPr>
        <p:txBody>
          <a:bodyPr>
            <a:noAutofit/>
          </a:bodyPr>
          <a:lstStyle>
            <a:lvl1pPr>
              <a:defRPr sz="4800" b="1">
                <a:solidFill>
                  <a:srgbClr val="1A53EA"/>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16" name="Content Placeholder 2"/>
          <p:cNvSpPr>
            <a:spLocks noGrp="1"/>
          </p:cNvSpPr>
          <p:nvPr>
            <p:ph sz="half" idx="1"/>
          </p:nvPr>
        </p:nvSpPr>
        <p:spPr>
          <a:xfrm>
            <a:off x="838200" y="2634916"/>
            <a:ext cx="5181600" cy="3542047"/>
          </a:xfrm>
        </p:spPr>
        <p:txBody>
          <a:bodyPr>
            <a:normAutofit/>
          </a:bodyPr>
          <a:lstStyle>
            <a:lvl1pPr marL="0" indent="0">
              <a:lnSpc>
                <a:spcPct val="100000"/>
              </a:lnSpc>
              <a:buNone/>
              <a:defRPr sz="30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1046710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p:cNvSpPr/>
          <p:nvPr userDrawn="1"/>
        </p:nvSpPr>
        <p:spPr>
          <a:xfrm>
            <a:off x="0" y="1"/>
            <a:ext cx="6188253" cy="6858000"/>
          </a:xfrm>
          <a:prstGeom prst="rect">
            <a:avLst/>
          </a:prstGeom>
          <a:solidFill>
            <a:srgbClr val="00125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6" name="Slide Number Placeholder 5"/>
          <p:cNvSpPr>
            <a:spLocks noGrp="1"/>
          </p:cNvSpPr>
          <p:nvPr>
            <p:ph type="sldNum" sz="quarter" idx="12"/>
          </p:nvPr>
        </p:nvSpPr>
        <p:spPr/>
        <p:txBody>
          <a:bodyPr/>
          <a:lstStyle/>
          <a:p>
            <a:fld id="{3D9A93CF-29B1-423F-8996-26EFEE32DDF9}" type="slidenum">
              <a:rPr lang="en-US" smtClean="0"/>
              <a:t>‹#›</a:t>
            </a:fld>
            <a:endParaRPr lang="en-US"/>
          </a:p>
        </p:txBody>
      </p:sp>
      <p:sp>
        <p:nvSpPr>
          <p:cNvPr id="11" name="Picture Placeholder 4"/>
          <p:cNvSpPr>
            <a:spLocks noGrp="1"/>
          </p:cNvSpPr>
          <p:nvPr>
            <p:ph type="pic" sz="quarter" idx="13"/>
          </p:nvPr>
        </p:nvSpPr>
        <p:spPr>
          <a:xfrm>
            <a:off x="6188253" y="0"/>
            <a:ext cx="6003747" cy="6858000"/>
          </a:xfrm>
          <a:solidFill>
            <a:schemeClr val="tx1">
              <a:lumMod val="10000"/>
              <a:lumOff val="90000"/>
            </a:schemeClr>
          </a:solidFill>
          <a:ln w="28575">
            <a:noFill/>
          </a:ln>
        </p:spPr>
        <p:txBody>
          <a:bodyPr/>
          <a:lstStyle/>
          <a:p>
            <a:r>
              <a:rPr lang="en-US"/>
              <a:t>Click icon to add picture</a:t>
            </a:r>
            <a:endParaRPr lang="en-GB"/>
          </a:p>
        </p:txBody>
      </p:sp>
      <p:sp>
        <p:nvSpPr>
          <p:cNvPr id="8" name="Title 1"/>
          <p:cNvSpPr>
            <a:spLocks noGrp="1"/>
          </p:cNvSpPr>
          <p:nvPr>
            <p:ph type="title"/>
          </p:nvPr>
        </p:nvSpPr>
        <p:spPr>
          <a:xfrm>
            <a:off x="838200" y="365126"/>
            <a:ext cx="4841867" cy="1284060"/>
          </a:xfrm>
        </p:spPr>
        <p:txBody>
          <a:bodyPr>
            <a:noAutofit/>
          </a:bodyPr>
          <a:lstStyle>
            <a:lvl1pPr>
              <a:defRPr sz="2700" b="1">
                <a:solidFill>
                  <a:srgbClr val="FFCC02"/>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9" name="Content Placeholder 2"/>
          <p:cNvSpPr>
            <a:spLocks noGrp="1"/>
          </p:cNvSpPr>
          <p:nvPr>
            <p:ph sz="half" idx="1"/>
          </p:nvPr>
        </p:nvSpPr>
        <p:spPr>
          <a:xfrm>
            <a:off x="838200" y="1894114"/>
            <a:ext cx="4841867" cy="4282849"/>
          </a:xfrm>
        </p:spPr>
        <p:txBody>
          <a:bodyPr>
            <a:normAutofit/>
          </a:bodyPr>
          <a:lstStyle>
            <a:lvl1pPr marL="0" indent="0">
              <a:lnSpc>
                <a:spcPct val="100000"/>
              </a:lnSpc>
              <a:buNone/>
              <a:defRPr sz="2200">
                <a:solidFill>
                  <a:schemeClr val="bg1"/>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40980461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p:cNvSpPr/>
          <p:nvPr userDrawn="1"/>
        </p:nvSpPr>
        <p:spPr>
          <a:xfrm>
            <a:off x="0" y="1"/>
            <a:ext cx="6188253" cy="6858000"/>
          </a:xfrm>
          <a:prstGeom prst="rect">
            <a:avLst/>
          </a:prstGeom>
          <a:solidFill>
            <a:srgbClr val="1A53EA"/>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6" name="Slide Number Placeholder 5"/>
          <p:cNvSpPr>
            <a:spLocks noGrp="1"/>
          </p:cNvSpPr>
          <p:nvPr>
            <p:ph type="sldNum" sz="quarter" idx="12"/>
          </p:nvPr>
        </p:nvSpPr>
        <p:spPr/>
        <p:txBody>
          <a:bodyPr/>
          <a:lstStyle/>
          <a:p>
            <a:fld id="{3D9A93CF-29B1-423F-8996-26EFEE32DDF9}" type="slidenum">
              <a:rPr lang="en-US" smtClean="0"/>
              <a:t>‹#›</a:t>
            </a:fld>
            <a:endParaRPr lang="en-US"/>
          </a:p>
        </p:txBody>
      </p:sp>
      <p:sp>
        <p:nvSpPr>
          <p:cNvPr id="11" name="Picture Placeholder 4"/>
          <p:cNvSpPr>
            <a:spLocks noGrp="1"/>
          </p:cNvSpPr>
          <p:nvPr>
            <p:ph type="pic" sz="quarter" idx="13"/>
          </p:nvPr>
        </p:nvSpPr>
        <p:spPr>
          <a:xfrm>
            <a:off x="6188253" y="0"/>
            <a:ext cx="6003747" cy="6858000"/>
          </a:xfrm>
          <a:solidFill>
            <a:schemeClr val="tx1">
              <a:lumMod val="10000"/>
              <a:lumOff val="90000"/>
            </a:schemeClr>
          </a:solidFill>
          <a:ln w="28575">
            <a:noFill/>
          </a:ln>
        </p:spPr>
        <p:txBody>
          <a:bodyPr/>
          <a:lstStyle/>
          <a:p>
            <a:r>
              <a:rPr lang="en-US"/>
              <a:t>Click icon to add picture</a:t>
            </a:r>
            <a:endParaRPr lang="en-GB"/>
          </a:p>
        </p:txBody>
      </p:sp>
      <p:sp>
        <p:nvSpPr>
          <p:cNvPr id="8" name="Title 1"/>
          <p:cNvSpPr>
            <a:spLocks noGrp="1"/>
          </p:cNvSpPr>
          <p:nvPr>
            <p:ph type="title"/>
          </p:nvPr>
        </p:nvSpPr>
        <p:spPr>
          <a:xfrm>
            <a:off x="838200" y="365126"/>
            <a:ext cx="4825497" cy="1284060"/>
          </a:xfrm>
        </p:spPr>
        <p:txBody>
          <a:bodyPr>
            <a:noAutofit/>
          </a:bodyPr>
          <a:lstStyle>
            <a:lvl1pPr>
              <a:defRPr sz="2700" b="1">
                <a:solidFill>
                  <a:srgbClr val="FFCC02"/>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9" name="Content Placeholder 2"/>
          <p:cNvSpPr>
            <a:spLocks noGrp="1"/>
          </p:cNvSpPr>
          <p:nvPr>
            <p:ph sz="half" idx="1"/>
          </p:nvPr>
        </p:nvSpPr>
        <p:spPr>
          <a:xfrm>
            <a:off x="838200" y="1894114"/>
            <a:ext cx="4825498" cy="4282849"/>
          </a:xfrm>
        </p:spPr>
        <p:txBody>
          <a:bodyPr>
            <a:normAutofit/>
          </a:bodyPr>
          <a:lstStyle>
            <a:lvl1pPr marL="0" indent="0">
              <a:lnSpc>
                <a:spcPct val="100000"/>
              </a:lnSpc>
              <a:buNone/>
              <a:defRPr sz="2200">
                <a:solidFill>
                  <a:schemeClr val="bg1"/>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28856568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Rectangle 6"/>
          <p:cNvSpPr/>
          <p:nvPr userDrawn="1"/>
        </p:nvSpPr>
        <p:spPr>
          <a:xfrm>
            <a:off x="0" y="1"/>
            <a:ext cx="6188253" cy="6858000"/>
          </a:xfrm>
          <a:prstGeom prst="rect">
            <a:avLst/>
          </a:prstGeom>
          <a:solidFill>
            <a:srgbClr val="18B8A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6" name="Slide Number Placeholder 5"/>
          <p:cNvSpPr>
            <a:spLocks noGrp="1"/>
          </p:cNvSpPr>
          <p:nvPr>
            <p:ph type="sldNum" sz="quarter" idx="12"/>
          </p:nvPr>
        </p:nvSpPr>
        <p:spPr/>
        <p:txBody>
          <a:bodyPr/>
          <a:lstStyle/>
          <a:p>
            <a:fld id="{3D9A93CF-29B1-423F-8996-26EFEE32DDF9}" type="slidenum">
              <a:rPr lang="en-US" smtClean="0"/>
              <a:t>‹#›</a:t>
            </a:fld>
            <a:endParaRPr lang="en-US"/>
          </a:p>
        </p:txBody>
      </p:sp>
      <p:sp>
        <p:nvSpPr>
          <p:cNvPr id="11" name="Picture Placeholder 4"/>
          <p:cNvSpPr>
            <a:spLocks noGrp="1"/>
          </p:cNvSpPr>
          <p:nvPr>
            <p:ph type="pic" sz="quarter" idx="13"/>
          </p:nvPr>
        </p:nvSpPr>
        <p:spPr>
          <a:xfrm>
            <a:off x="6188253" y="0"/>
            <a:ext cx="6003747" cy="6858000"/>
          </a:xfrm>
          <a:solidFill>
            <a:schemeClr val="tx1">
              <a:lumMod val="10000"/>
              <a:lumOff val="90000"/>
            </a:schemeClr>
          </a:solidFill>
          <a:ln w="28575">
            <a:noFill/>
          </a:ln>
        </p:spPr>
        <p:txBody>
          <a:bodyPr/>
          <a:lstStyle/>
          <a:p>
            <a:r>
              <a:rPr lang="en-US"/>
              <a:t>Click icon to add picture</a:t>
            </a:r>
            <a:endParaRPr lang="en-GB"/>
          </a:p>
        </p:txBody>
      </p:sp>
      <p:sp>
        <p:nvSpPr>
          <p:cNvPr id="8" name="Title 1"/>
          <p:cNvSpPr>
            <a:spLocks noGrp="1"/>
          </p:cNvSpPr>
          <p:nvPr>
            <p:ph type="title"/>
          </p:nvPr>
        </p:nvSpPr>
        <p:spPr>
          <a:xfrm>
            <a:off x="838200" y="365126"/>
            <a:ext cx="3941568" cy="1284060"/>
          </a:xfrm>
        </p:spPr>
        <p:txBody>
          <a:bodyPr>
            <a:noAutofit/>
          </a:bodyPr>
          <a:lstStyle>
            <a:lvl1pPr>
              <a:defRPr sz="2700" b="1">
                <a:solidFill>
                  <a:srgbClr val="1A53EA"/>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9" name="Content Placeholder 2"/>
          <p:cNvSpPr>
            <a:spLocks noGrp="1"/>
          </p:cNvSpPr>
          <p:nvPr>
            <p:ph sz="half" idx="1"/>
          </p:nvPr>
        </p:nvSpPr>
        <p:spPr>
          <a:xfrm>
            <a:off x="838200" y="1894114"/>
            <a:ext cx="3941569" cy="4282849"/>
          </a:xfrm>
        </p:spPr>
        <p:txBody>
          <a:bodyPr>
            <a:normAutofit/>
          </a:bodyPr>
          <a:lstStyle>
            <a:lvl1pPr marL="0" indent="0">
              <a:lnSpc>
                <a:spcPct val="100000"/>
              </a:lnSpc>
              <a:buNone/>
              <a:defRPr sz="22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3461793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Rectangle 6"/>
          <p:cNvSpPr/>
          <p:nvPr userDrawn="1"/>
        </p:nvSpPr>
        <p:spPr>
          <a:xfrm>
            <a:off x="0" y="1"/>
            <a:ext cx="6188253" cy="6858000"/>
          </a:xfrm>
          <a:prstGeom prst="rect">
            <a:avLst/>
          </a:prstGeom>
          <a:solidFill>
            <a:srgbClr val="903F98"/>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6" name="Slide Number Placeholder 5"/>
          <p:cNvSpPr>
            <a:spLocks noGrp="1"/>
          </p:cNvSpPr>
          <p:nvPr>
            <p:ph type="sldNum" sz="quarter" idx="12"/>
          </p:nvPr>
        </p:nvSpPr>
        <p:spPr/>
        <p:txBody>
          <a:bodyPr/>
          <a:lstStyle/>
          <a:p>
            <a:fld id="{3D9A93CF-29B1-423F-8996-26EFEE32DDF9}" type="slidenum">
              <a:rPr lang="en-US" smtClean="0"/>
              <a:t>‹#›</a:t>
            </a:fld>
            <a:endParaRPr lang="en-US"/>
          </a:p>
        </p:txBody>
      </p:sp>
      <p:sp>
        <p:nvSpPr>
          <p:cNvPr id="11" name="Picture Placeholder 4"/>
          <p:cNvSpPr>
            <a:spLocks noGrp="1"/>
          </p:cNvSpPr>
          <p:nvPr>
            <p:ph type="pic" sz="quarter" idx="13"/>
          </p:nvPr>
        </p:nvSpPr>
        <p:spPr>
          <a:xfrm>
            <a:off x="6188253" y="0"/>
            <a:ext cx="6003747" cy="6858000"/>
          </a:xfrm>
          <a:solidFill>
            <a:schemeClr val="tx1">
              <a:lumMod val="10000"/>
              <a:lumOff val="90000"/>
            </a:schemeClr>
          </a:solidFill>
          <a:ln w="28575">
            <a:noFill/>
          </a:ln>
        </p:spPr>
        <p:txBody>
          <a:bodyPr/>
          <a:lstStyle/>
          <a:p>
            <a:r>
              <a:rPr lang="en-US"/>
              <a:t>Click icon to add picture</a:t>
            </a:r>
            <a:endParaRPr lang="en-GB"/>
          </a:p>
        </p:txBody>
      </p:sp>
      <p:sp>
        <p:nvSpPr>
          <p:cNvPr id="8" name="Title 1"/>
          <p:cNvSpPr>
            <a:spLocks noGrp="1"/>
          </p:cNvSpPr>
          <p:nvPr>
            <p:ph type="title"/>
          </p:nvPr>
        </p:nvSpPr>
        <p:spPr>
          <a:xfrm>
            <a:off x="838200" y="365126"/>
            <a:ext cx="3941568" cy="1284060"/>
          </a:xfrm>
        </p:spPr>
        <p:txBody>
          <a:bodyPr>
            <a:noAutofit/>
          </a:bodyPr>
          <a:lstStyle>
            <a:lvl1pPr>
              <a:defRPr sz="2700" b="1">
                <a:solidFill>
                  <a:srgbClr val="FFCC02"/>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9" name="Content Placeholder 2"/>
          <p:cNvSpPr>
            <a:spLocks noGrp="1"/>
          </p:cNvSpPr>
          <p:nvPr>
            <p:ph sz="half" idx="1"/>
          </p:nvPr>
        </p:nvSpPr>
        <p:spPr>
          <a:xfrm>
            <a:off x="838200" y="1894114"/>
            <a:ext cx="3941569" cy="4282849"/>
          </a:xfrm>
        </p:spPr>
        <p:txBody>
          <a:bodyPr>
            <a:normAutofit/>
          </a:bodyPr>
          <a:lstStyle>
            <a:lvl1pPr marL="0" indent="0">
              <a:lnSpc>
                <a:spcPct val="100000"/>
              </a:lnSpc>
              <a:buNone/>
              <a:defRPr sz="2200">
                <a:solidFill>
                  <a:schemeClr val="bg1"/>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7561119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7" name="Rectangle 6"/>
          <p:cNvSpPr/>
          <p:nvPr userDrawn="1"/>
        </p:nvSpPr>
        <p:spPr>
          <a:xfrm>
            <a:off x="0" y="1"/>
            <a:ext cx="6188253" cy="6858000"/>
          </a:xfrm>
          <a:prstGeom prst="rect">
            <a:avLst/>
          </a:prstGeom>
          <a:solidFill>
            <a:srgbClr val="FFCC0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6" name="Slide Number Placeholder 5"/>
          <p:cNvSpPr>
            <a:spLocks noGrp="1"/>
          </p:cNvSpPr>
          <p:nvPr>
            <p:ph type="sldNum" sz="quarter" idx="12"/>
          </p:nvPr>
        </p:nvSpPr>
        <p:spPr/>
        <p:txBody>
          <a:bodyPr/>
          <a:lstStyle/>
          <a:p>
            <a:fld id="{3D9A93CF-29B1-423F-8996-26EFEE32DDF9}" type="slidenum">
              <a:rPr lang="en-US" smtClean="0"/>
              <a:t>‹#›</a:t>
            </a:fld>
            <a:endParaRPr lang="en-US"/>
          </a:p>
        </p:txBody>
      </p:sp>
      <p:sp>
        <p:nvSpPr>
          <p:cNvPr id="11" name="Picture Placeholder 4"/>
          <p:cNvSpPr>
            <a:spLocks noGrp="1"/>
          </p:cNvSpPr>
          <p:nvPr>
            <p:ph type="pic" sz="quarter" idx="13"/>
          </p:nvPr>
        </p:nvSpPr>
        <p:spPr>
          <a:xfrm>
            <a:off x="6188253" y="0"/>
            <a:ext cx="6003747" cy="6858000"/>
          </a:xfrm>
          <a:solidFill>
            <a:schemeClr val="tx1">
              <a:lumMod val="10000"/>
              <a:lumOff val="90000"/>
            </a:schemeClr>
          </a:solidFill>
          <a:ln w="28575">
            <a:noFill/>
          </a:ln>
        </p:spPr>
        <p:txBody>
          <a:bodyPr/>
          <a:lstStyle/>
          <a:p>
            <a:r>
              <a:rPr lang="en-US"/>
              <a:t>Click icon to add picture</a:t>
            </a:r>
            <a:endParaRPr lang="en-GB"/>
          </a:p>
        </p:txBody>
      </p:sp>
      <p:sp>
        <p:nvSpPr>
          <p:cNvPr id="8" name="Title 1"/>
          <p:cNvSpPr>
            <a:spLocks noGrp="1"/>
          </p:cNvSpPr>
          <p:nvPr>
            <p:ph type="title"/>
          </p:nvPr>
        </p:nvSpPr>
        <p:spPr>
          <a:xfrm>
            <a:off x="838200" y="365126"/>
            <a:ext cx="3941568" cy="1284060"/>
          </a:xfrm>
        </p:spPr>
        <p:txBody>
          <a:bodyPr>
            <a:noAutofit/>
          </a:bodyPr>
          <a:lstStyle>
            <a:lvl1pPr>
              <a:defRPr sz="2700" b="1">
                <a:solidFill>
                  <a:srgbClr val="1A53EA"/>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9" name="Content Placeholder 2"/>
          <p:cNvSpPr>
            <a:spLocks noGrp="1"/>
          </p:cNvSpPr>
          <p:nvPr>
            <p:ph sz="half" idx="1"/>
          </p:nvPr>
        </p:nvSpPr>
        <p:spPr>
          <a:xfrm>
            <a:off x="838200" y="1894114"/>
            <a:ext cx="3941569" cy="4282849"/>
          </a:xfrm>
        </p:spPr>
        <p:txBody>
          <a:bodyPr>
            <a:normAutofit/>
          </a:bodyPr>
          <a:lstStyle>
            <a:lvl1pPr marL="0" indent="0">
              <a:lnSpc>
                <a:spcPct val="100000"/>
              </a:lnSpc>
              <a:buNone/>
              <a:defRPr sz="22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20915505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Rectangle 6"/>
          <p:cNvSpPr/>
          <p:nvPr userDrawn="1"/>
        </p:nvSpPr>
        <p:spPr>
          <a:xfrm>
            <a:off x="0" y="1"/>
            <a:ext cx="6188253" cy="6858000"/>
          </a:xfrm>
          <a:prstGeom prst="rect">
            <a:avLst/>
          </a:prstGeom>
          <a:solidFill>
            <a:schemeClr val="bg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6" name="Slide Number Placeholder 5"/>
          <p:cNvSpPr>
            <a:spLocks noGrp="1"/>
          </p:cNvSpPr>
          <p:nvPr>
            <p:ph type="sldNum" sz="quarter" idx="12"/>
          </p:nvPr>
        </p:nvSpPr>
        <p:spPr/>
        <p:txBody>
          <a:bodyPr/>
          <a:lstStyle/>
          <a:p>
            <a:fld id="{3D9A93CF-29B1-423F-8996-26EFEE32DDF9}" type="slidenum">
              <a:rPr lang="en-US" smtClean="0"/>
              <a:t>‹#›</a:t>
            </a:fld>
            <a:endParaRPr lang="en-US"/>
          </a:p>
        </p:txBody>
      </p:sp>
      <p:sp>
        <p:nvSpPr>
          <p:cNvPr id="11" name="Picture Placeholder 4"/>
          <p:cNvSpPr>
            <a:spLocks noGrp="1"/>
          </p:cNvSpPr>
          <p:nvPr>
            <p:ph type="pic" sz="quarter" idx="13"/>
          </p:nvPr>
        </p:nvSpPr>
        <p:spPr>
          <a:xfrm>
            <a:off x="6188253" y="0"/>
            <a:ext cx="6003747" cy="6858000"/>
          </a:xfrm>
          <a:solidFill>
            <a:schemeClr val="tx1">
              <a:lumMod val="10000"/>
              <a:lumOff val="90000"/>
            </a:schemeClr>
          </a:solidFill>
          <a:ln w="28575">
            <a:noFill/>
          </a:ln>
        </p:spPr>
        <p:txBody>
          <a:bodyPr/>
          <a:lstStyle/>
          <a:p>
            <a:r>
              <a:rPr lang="en-US"/>
              <a:t>Click icon to add picture</a:t>
            </a:r>
            <a:endParaRPr lang="en-GB"/>
          </a:p>
        </p:txBody>
      </p:sp>
      <p:sp>
        <p:nvSpPr>
          <p:cNvPr id="8" name="Title 1"/>
          <p:cNvSpPr>
            <a:spLocks noGrp="1"/>
          </p:cNvSpPr>
          <p:nvPr>
            <p:ph type="title"/>
          </p:nvPr>
        </p:nvSpPr>
        <p:spPr>
          <a:xfrm>
            <a:off x="838200" y="365126"/>
            <a:ext cx="3941568" cy="1284060"/>
          </a:xfrm>
        </p:spPr>
        <p:txBody>
          <a:bodyPr>
            <a:noAutofit/>
          </a:bodyPr>
          <a:lstStyle>
            <a:lvl1pPr>
              <a:defRPr sz="2700" b="1">
                <a:solidFill>
                  <a:srgbClr val="00125C"/>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9" name="Content Placeholder 2"/>
          <p:cNvSpPr>
            <a:spLocks noGrp="1"/>
          </p:cNvSpPr>
          <p:nvPr>
            <p:ph sz="half" idx="1"/>
          </p:nvPr>
        </p:nvSpPr>
        <p:spPr>
          <a:xfrm>
            <a:off x="838200" y="1894114"/>
            <a:ext cx="3941569" cy="4282849"/>
          </a:xfrm>
        </p:spPr>
        <p:txBody>
          <a:bodyPr>
            <a:normAutofit/>
          </a:bodyPr>
          <a:lstStyle>
            <a:lvl1pPr marL="0" indent="0">
              <a:lnSpc>
                <a:spcPct val="100000"/>
              </a:lnSpc>
              <a:buNone/>
              <a:defRPr sz="2200">
                <a:solidFill>
                  <a:schemeClr val="bg1"/>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14270829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7" name="Rectangle 6"/>
          <p:cNvSpPr/>
          <p:nvPr userDrawn="1"/>
        </p:nvSpPr>
        <p:spPr>
          <a:xfrm>
            <a:off x="0" y="1"/>
            <a:ext cx="7627986" cy="6858000"/>
          </a:xfrm>
          <a:prstGeom prst="rect">
            <a:avLst/>
          </a:prstGeom>
          <a:solidFill>
            <a:srgbClr val="1A53EA"/>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6" name="Slide Number Placeholder 5"/>
          <p:cNvSpPr>
            <a:spLocks noGrp="1"/>
          </p:cNvSpPr>
          <p:nvPr>
            <p:ph type="sldNum" sz="quarter" idx="12"/>
          </p:nvPr>
        </p:nvSpPr>
        <p:spPr/>
        <p:txBody>
          <a:bodyPr/>
          <a:lstStyle/>
          <a:p>
            <a:fld id="{3D9A93CF-29B1-423F-8996-26EFEE32DDF9}" type="slidenum">
              <a:rPr lang="en-US" smtClean="0"/>
              <a:t>‹#›</a:t>
            </a:fld>
            <a:endParaRPr lang="en-US"/>
          </a:p>
        </p:txBody>
      </p:sp>
      <p:sp>
        <p:nvSpPr>
          <p:cNvPr id="11" name="Picture Placeholder 4"/>
          <p:cNvSpPr>
            <a:spLocks noGrp="1"/>
          </p:cNvSpPr>
          <p:nvPr>
            <p:ph type="pic" sz="quarter" idx="13"/>
          </p:nvPr>
        </p:nvSpPr>
        <p:spPr>
          <a:xfrm>
            <a:off x="7627986" y="0"/>
            <a:ext cx="4564014" cy="6858000"/>
          </a:xfrm>
          <a:solidFill>
            <a:schemeClr val="tx1">
              <a:lumMod val="10000"/>
              <a:lumOff val="90000"/>
            </a:schemeClr>
          </a:solidFill>
          <a:ln w="28575">
            <a:noFill/>
          </a:ln>
        </p:spPr>
        <p:txBody>
          <a:bodyPr/>
          <a:lstStyle/>
          <a:p>
            <a:r>
              <a:rPr lang="en-US"/>
              <a:t>Click icon to add picture</a:t>
            </a:r>
            <a:endParaRPr lang="en-GB"/>
          </a:p>
        </p:txBody>
      </p:sp>
      <p:sp>
        <p:nvSpPr>
          <p:cNvPr id="8" name="Title 1"/>
          <p:cNvSpPr>
            <a:spLocks noGrp="1"/>
          </p:cNvSpPr>
          <p:nvPr>
            <p:ph type="title"/>
          </p:nvPr>
        </p:nvSpPr>
        <p:spPr>
          <a:xfrm>
            <a:off x="838200" y="675369"/>
            <a:ext cx="3941568" cy="1284060"/>
          </a:xfrm>
        </p:spPr>
        <p:txBody>
          <a:bodyPr>
            <a:noAutofit/>
          </a:bodyPr>
          <a:lstStyle>
            <a:lvl1pPr>
              <a:defRPr sz="3300" b="1">
                <a:solidFill>
                  <a:srgbClr val="FFCC02"/>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9" name="Content Placeholder 2"/>
          <p:cNvSpPr>
            <a:spLocks noGrp="1"/>
          </p:cNvSpPr>
          <p:nvPr>
            <p:ph sz="half" idx="1"/>
          </p:nvPr>
        </p:nvSpPr>
        <p:spPr>
          <a:xfrm>
            <a:off x="838200" y="2302329"/>
            <a:ext cx="2580856" cy="3874634"/>
          </a:xfrm>
        </p:spPr>
        <p:txBody>
          <a:bodyPr>
            <a:normAutofit/>
          </a:bodyPr>
          <a:lstStyle>
            <a:lvl1pPr marL="0" marR="0" indent="0" algn="l" defTabSz="912160" rtl="0" eaLnBrk="1" fontAlgn="auto" latinLnBrk="0" hangingPunct="1">
              <a:lnSpc>
                <a:spcPct val="100000"/>
              </a:lnSpc>
              <a:spcBef>
                <a:spcPts val="998"/>
              </a:spcBef>
              <a:spcAft>
                <a:spcPts val="0"/>
              </a:spcAft>
              <a:buClrTx/>
              <a:buSzTx/>
              <a:buFont typeface="Arial" panose="020B0604020202020204" pitchFamily="34" charset="0"/>
              <a:buNone/>
              <a:tabLst/>
              <a:defRPr sz="2300" b="1" i="1">
                <a:solidFill>
                  <a:srgbClr val="FFCC02"/>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marL="0" marR="0" lvl="0" indent="0" algn="l" defTabSz="912160" rtl="0" eaLnBrk="1" fontAlgn="auto" latinLnBrk="0" hangingPunct="1">
              <a:lnSpc>
                <a:spcPct val="90000"/>
              </a:lnSpc>
              <a:spcBef>
                <a:spcPts val="998"/>
              </a:spcBef>
              <a:spcAft>
                <a:spcPts val="0"/>
              </a:spcAft>
              <a:buClrTx/>
              <a:buSzTx/>
              <a:buFont typeface="Arial" panose="020B0604020202020204" pitchFamily="34" charset="0"/>
              <a:buNone/>
              <a:tabLst/>
              <a:defRPr/>
            </a:pPr>
            <a:r>
              <a:rPr lang="en-US"/>
              <a:t>Edit Master text styles</a:t>
            </a:r>
          </a:p>
          <a:p>
            <a:pPr lvl="0"/>
            <a:endParaRPr lang="en-US"/>
          </a:p>
        </p:txBody>
      </p:sp>
      <p:sp>
        <p:nvSpPr>
          <p:cNvPr id="10" name="Content Placeholder 2"/>
          <p:cNvSpPr>
            <a:spLocks noGrp="1"/>
          </p:cNvSpPr>
          <p:nvPr>
            <p:ph sz="half" idx="14"/>
          </p:nvPr>
        </p:nvSpPr>
        <p:spPr>
          <a:xfrm>
            <a:off x="3666671" y="2302329"/>
            <a:ext cx="3372027" cy="3874634"/>
          </a:xfrm>
        </p:spPr>
        <p:txBody>
          <a:bodyPr>
            <a:normAutofit/>
          </a:bodyPr>
          <a:lstStyle>
            <a:lvl1pPr marL="0" indent="0">
              <a:buNone/>
              <a:defRPr sz="2200" b="0" i="0">
                <a:solidFill>
                  <a:schemeClr val="bg1"/>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26573394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Rectangle 12"/>
          <p:cNvSpPr/>
          <p:nvPr userDrawn="1"/>
        </p:nvSpPr>
        <p:spPr>
          <a:xfrm>
            <a:off x="0" y="-170121"/>
            <a:ext cx="12289744" cy="7166345"/>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0592" y="-1671298"/>
            <a:ext cx="10751749" cy="3767138"/>
          </a:xfrm>
          <a:prstGeom prst="rect">
            <a:avLst/>
          </a:prstGeom>
        </p:spPr>
      </p:pic>
      <p:sp>
        <p:nvSpPr>
          <p:cNvPr id="9" name="Content Placeholder 2"/>
          <p:cNvSpPr>
            <a:spLocks noGrp="1"/>
          </p:cNvSpPr>
          <p:nvPr>
            <p:ph sz="half" idx="1"/>
          </p:nvPr>
        </p:nvSpPr>
        <p:spPr>
          <a:xfrm>
            <a:off x="6280915" y="1858736"/>
            <a:ext cx="5072397" cy="4395788"/>
          </a:xfrm>
        </p:spPr>
        <p:txBody>
          <a:bodyPr>
            <a:normAutofit/>
          </a:bodyPr>
          <a:lstStyle>
            <a:lvl1pPr marL="342900" indent="-342900">
              <a:lnSpc>
                <a:spcPct val="100000"/>
              </a:lnSpc>
              <a:buFont typeface="Arial" panose="020B0604020202020204" pitchFamily="34" charset="0"/>
              <a:buChar char="•"/>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8" name="Title 1"/>
          <p:cNvSpPr>
            <a:spLocks noGrp="1"/>
          </p:cNvSpPr>
          <p:nvPr>
            <p:ph type="title"/>
          </p:nvPr>
        </p:nvSpPr>
        <p:spPr>
          <a:xfrm>
            <a:off x="2373515" y="577397"/>
            <a:ext cx="8979797" cy="901700"/>
          </a:xfrm>
        </p:spPr>
        <p:txBody>
          <a:bodyPr>
            <a:noAutofit/>
          </a:bodyPr>
          <a:lstStyle>
            <a:lvl1pPr>
              <a:defRPr sz="3300" b="1">
                <a:solidFill>
                  <a:srgbClr val="1A53EA"/>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14" name="Content Placeholder 2"/>
          <p:cNvSpPr>
            <a:spLocks noGrp="1"/>
          </p:cNvSpPr>
          <p:nvPr>
            <p:ph sz="half" idx="10"/>
          </p:nvPr>
        </p:nvSpPr>
        <p:spPr>
          <a:xfrm>
            <a:off x="914590" y="1857375"/>
            <a:ext cx="5072397" cy="4395788"/>
          </a:xfrm>
        </p:spPr>
        <p:txBody>
          <a:bodyPr>
            <a:normAutofit/>
          </a:bodyPr>
          <a:lstStyle>
            <a:lvl1pPr marL="342900" indent="-342900">
              <a:lnSpc>
                <a:spcPct val="100000"/>
              </a:lnSpc>
              <a:buFont typeface="Arial" panose="020B0604020202020204" pitchFamily="34" charset="0"/>
              <a:buChar char="•"/>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16345613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3" name="Rectangle 12"/>
          <p:cNvSpPr/>
          <p:nvPr userDrawn="1"/>
        </p:nvSpPr>
        <p:spPr>
          <a:xfrm>
            <a:off x="0" y="-170121"/>
            <a:ext cx="12289744" cy="7166345"/>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0592" y="-1671298"/>
            <a:ext cx="10751749" cy="3767138"/>
          </a:xfrm>
          <a:prstGeom prst="rect">
            <a:avLst/>
          </a:prstGeom>
        </p:spPr>
      </p:pic>
      <p:sp>
        <p:nvSpPr>
          <p:cNvPr id="8" name="Title 1"/>
          <p:cNvSpPr>
            <a:spLocks noGrp="1"/>
          </p:cNvSpPr>
          <p:nvPr>
            <p:ph type="title"/>
          </p:nvPr>
        </p:nvSpPr>
        <p:spPr>
          <a:xfrm>
            <a:off x="2373515" y="577397"/>
            <a:ext cx="8979797" cy="901700"/>
          </a:xfrm>
        </p:spPr>
        <p:txBody>
          <a:bodyPr>
            <a:noAutofit/>
          </a:bodyPr>
          <a:lstStyle>
            <a:lvl1pPr>
              <a:defRPr sz="3300" b="1">
                <a:solidFill>
                  <a:srgbClr val="1A53EA"/>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9" name="Content Placeholder 2"/>
          <p:cNvSpPr>
            <a:spLocks noGrp="1"/>
          </p:cNvSpPr>
          <p:nvPr>
            <p:ph sz="half" idx="1"/>
          </p:nvPr>
        </p:nvSpPr>
        <p:spPr>
          <a:xfrm>
            <a:off x="838200" y="1781175"/>
            <a:ext cx="3319543" cy="4395788"/>
          </a:xfrm>
        </p:spPr>
        <p:txBody>
          <a:bodyPr>
            <a:normAutofit/>
          </a:bodyPr>
          <a:lstStyle>
            <a:lvl1pPr marL="342900" indent="-342900">
              <a:lnSpc>
                <a:spcPct val="100000"/>
              </a:lnSpc>
              <a:buFont typeface="Arial" panose="020B0604020202020204" pitchFamily="34" charset="0"/>
              <a:buChar char="•"/>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15" name="Content Placeholder 2"/>
          <p:cNvSpPr>
            <a:spLocks noGrp="1"/>
          </p:cNvSpPr>
          <p:nvPr>
            <p:ph sz="half" idx="10"/>
          </p:nvPr>
        </p:nvSpPr>
        <p:spPr>
          <a:xfrm>
            <a:off x="4435993" y="1767033"/>
            <a:ext cx="3319543" cy="4395788"/>
          </a:xfrm>
        </p:spPr>
        <p:txBody>
          <a:bodyPr>
            <a:normAutofit/>
          </a:bodyPr>
          <a:lstStyle>
            <a:lvl1pPr marL="342900" indent="-342900">
              <a:lnSpc>
                <a:spcPct val="100000"/>
              </a:lnSpc>
              <a:buFont typeface="Arial" panose="020B0604020202020204" pitchFamily="34" charset="0"/>
              <a:buChar char="•"/>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16" name="Content Placeholder 2"/>
          <p:cNvSpPr>
            <a:spLocks noGrp="1"/>
          </p:cNvSpPr>
          <p:nvPr>
            <p:ph sz="half" idx="11"/>
          </p:nvPr>
        </p:nvSpPr>
        <p:spPr>
          <a:xfrm>
            <a:off x="8033769" y="1778314"/>
            <a:ext cx="3319543" cy="4395788"/>
          </a:xfrm>
        </p:spPr>
        <p:txBody>
          <a:bodyPr>
            <a:normAutofit/>
          </a:bodyPr>
          <a:lstStyle>
            <a:lvl1pPr marL="342900" indent="-342900">
              <a:lnSpc>
                <a:spcPct val="100000"/>
              </a:lnSpc>
              <a:buFont typeface="Arial" panose="020B0604020202020204" pitchFamily="34" charset="0"/>
              <a:buChar char="•"/>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41069881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3" name="Rectangle 12"/>
          <p:cNvSpPr/>
          <p:nvPr userDrawn="1"/>
        </p:nvSpPr>
        <p:spPr>
          <a:xfrm>
            <a:off x="0" y="-170121"/>
            <a:ext cx="12289744" cy="7166345"/>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0592" y="-1671298"/>
            <a:ext cx="10751749" cy="3767138"/>
          </a:xfrm>
          <a:prstGeom prst="rect">
            <a:avLst/>
          </a:prstGeom>
        </p:spPr>
      </p:pic>
      <p:sp>
        <p:nvSpPr>
          <p:cNvPr id="8" name="Title 1"/>
          <p:cNvSpPr>
            <a:spLocks noGrp="1"/>
          </p:cNvSpPr>
          <p:nvPr>
            <p:ph type="title"/>
          </p:nvPr>
        </p:nvSpPr>
        <p:spPr>
          <a:xfrm>
            <a:off x="2373515" y="577397"/>
            <a:ext cx="8979797" cy="901700"/>
          </a:xfrm>
        </p:spPr>
        <p:txBody>
          <a:bodyPr>
            <a:noAutofit/>
          </a:bodyPr>
          <a:lstStyle>
            <a:lvl1pPr>
              <a:defRPr sz="3300" b="1">
                <a:solidFill>
                  <a:srgbClr val="1A53EA"/>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9" name="Content Placeholder 2"/>
          <p:cNvSpPr>
            <a:spLocks noGrp="1"/>
          </p:cNvSpPr>
          <p:nvPr>
            <p:ph sz="half" idx="1"/>
          </p:nvPr>
        </p:nvSpPr>
        <p:spPr>
          <a:xfrm>
            <a:off x="838200" y="3135086"/>
            <a:ext cx="4858236" cy="3041877"/>
          </a:xfrm>
        </p:spPr>
        <p:txBody>
          <a:bodyPr>
            <a:normAutofit/>
          </a:bodyPr>
          <a:lstStyle>
            <a:lvl1pPr marL="342900" indent="-342900">
              <a:lnSpc>
                <a:spcPct val="100000"/>
              </a:lnSpc>
              <a:buFont typeface="Arial" panose="020B0604020202020204" pitchFamily="34" charset="0"/>
              <a:buChar char="•"/>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22" name="Content Placeholder 2"/>
          <p:cNvSpPr>
            <a:spLocks noGrp="1"/>
          </p:cNvSpPr>
          <p:nvPr>
            <p:ph sz="half" idx="14"/>
          </p:nvPr>
        </p:nvSpPr>
        <p:spPr>
          <a:xfrm>
            <a:off x="838200" y="1975726"/>
            <a:ext cx="4858236" cy="930760"/>
          </a:xfrm>
        </p:spPr>
        <p:txBody>
          <a:bodyPr>
            <a:normAutofit/>
          </a:bodyPr>
          <a:lstStyle>
            <a:lvl1pPr marL="0" indent="0">
              <a:buFont typeface="Arial" panose="020B0604020202020204" pitchFamily="34" charset="0"/>
              <a:buNone/>
              <a:defRPr sz="2700" b="1">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24" name="Content Placeholder 2"/>
          <p:cNvSpPr>
            <a:spLocks noGrp="1"/>
          </p:cNvSpPr>
          <p:nvPr>
            <p:ph sz="half" idx="15"/>
          </p:nvPr>
        </p:nvSpPr>
        <p:spPr>
          <a:xfrm>
            <a:off x="6138401" y="3120944"/>
            <a:ext cx="5214911" cy="3041877"/>
          </a:xfrm>
        </p:spPr>
        <p:txBody>
          <a:bodyPr>
            <a:normAutofit/>
          </a:bodyPr>
          <a:lstStyle>
            <a:lvl1pPr marL="342900" indent="-342900">
              <a:lnSpc>
                <a:spcPct val="100000"/>
              </a:lnSpc>
              <a:buFont typeface="Arial" panose="020B0604020202020204" pitchFamily="34" charset="0"/>
              <a:buChar char="•"/>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25" name="Content Placeholder 2"/>
          <p:cNvSpPr>
            <a:spLocks noGrp="1"/>
          </p:cNvSpPr>
          <p:nvPr>
            <p:ph sz="half" idx="16"/>
          </p:nvPr>
        </p:nvSpPr>
        <p:spPr>
          <a:xfrm>
            <a:off x="6138401" y="1961584"/>
            <a:ext cx="5214911" cy="930760"/>
          </a:xfrm>
        </p:spPr>
        <p:txBody>
          <a:bodyPr>
            <a:normAutofit/>
          </a:bodyPr>
          <a:lstStyle>
            <a:lvl1pPr marL="0" indent="0">
              <a:buFont typeface="Arial" panose="020B0604020202020204" pitchFamily="34" charset="0"/>
              <a:buNone/>
              <a:defRPr sz="2700" b="1">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34342221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5" name="Rectangle 34"/>
          <p:cNvSpPr/>
          <p:nvPr userDrawn="1"/>
        </p:nvSpPr>
        <p:spPr>
          <a:xfrm>
            <a:off x="0" y="-170121"/>
            <a:ext cx="12289744" cy="7166345"/>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13" name="Picture Placeholder 2"/>
          <p:cNvSpPr>
            <a:spLocks noGrp="1"/>
          </p:cNvSpPr>
          <p:nvPr>
            <p:ph type="pic" sz="quarter" idx="11"/>
          </p:nvPr>
        </p:nvSpPr>
        <p:spPr>
          <a:xfrm>
            <a:off x="9894384" y="0"/>
            <a:ext cx="2289575" cy="2283911"/>
          </a:xfrm>
          <a:ln>
            <a:noFill/>
          </a:ln>
        </p:spPr>
      </p:sp>
      <p:sp>
        <p:nvSpPr>
          <p:cNvPr id="27" name="Picture Placeholder 2"/>
          <p:cNvSpPr>
            <a:spLocks noGrp="1"/>
          </p:cNvSpPr>
          <p:nvPr>
            <p:ph type="pic" sz="quarter" idx="15"/>
          </p:nvPr>
        </p:nvSpPr>
        <p:spPr>
          <a:xfrm>
            <a:off x="7620890" y="2283911"/>
            <a:ext cx="2289575" cy="2302712"/>
          </a:xfrm>
          <a:ln>
            <a:noFill/>
          </a:ln>
        </p:spPr>
      </p:sp>
      <p:sp>
        <p:nvSpPr>
          <p:cNvPr id="29" name="Title 1"/>
          <p:cNvSpPr>
            <a:spLocks noGrp="1"/>
          </p:cNvSpPr>
          <p:nvPr>
            <p:ph type="title"/>
          </p:nvPr>
        </p:nvSpPr>
        <p:spPr>
          <a:xfrm>
            <a:off x="838200" y="365126"/>
            <a:ext cx="5952378" cy="621464"/>
          </a:xfrm>
        </p:spPr>
        <p:txBody>
          <a:bodyPr>
            <a:noAutofit/>
          </a:bodyPr>
          <a:lstStyle>
            <a:lvl1pPr>
              <a:defRPr sz="3000" b="1">
                <a:solidFill>
                  <a:schemeClr val="accent1"/>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30" name="Content Placeholder 2"/>
          <p:cNvSpPr>
            <a:spLocks noGrp="1"/>
          </p:cNvSpPr>
          <p:nvPr>
            <p:ph sz="half" idx="1"/>
          </p:nvPr>
        </p:nvSpPr>
        <p:spPr>
          <a:xfrm>
            <a:off x="838200" y="1179095"/>
            <a:ext cx="5952378" cy="4997868"/>
          </a:xfrm>
        </p:spPr>
        <p:txBody>
          <a:bodyPr>
            <a:normAutofit/>
          </a:bodyPr>
          <a:lstStyle>
            <a:lvl1pPr marL="0" indent="0">
              <a:lnSpc>
                <a:spcPct val="100000"/>
              </a:lnSpc>
              <a:buNone/>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31" name="Rectangle 30"/>
          <p:cNvSpPr/>
          <p:nvPr userDrawn="1"/>
        </p:nvSpPr>
        <p:spPr>
          <a:xfrm>
            <a:off x="9914487" y="2283911"/>
            <a:ext cx="2289575" cy="2302712"/>
          </a:xfrm>
          <a:prstGeom prst="rect">
            <a:avLst/>
          </a:prstGeom>
          <a:solidFill>
            <a:srgbClr val="FFCC0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32" name="Rectangle 31"/>
          <p:cNvSpPr/>
          <p:nvPr userDrawn="1"/>
        </p:nvSpPr>
        <p:spPr>
          <a:xfrm>
            <a:off x="7612849" y="4586623"/>
            <a:ext cx="2301636" cy="2283911"/>
          </a:xfrm>
          <a:prstGeom prst="rect">
            <a:avLst/>
          </a:prstGeom>
          <a:solidFill>
            <a:srgbClr val="1A53EA"/>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33" name="Rectangle 32"/>
          <p:cNvSpPr/>
          <p:nvPr userDrawn="1"/>
        </p:nvSpPr>
        <p:spPr>
          <a:xfrm>
            <a:off x="7612850" y="6769"/>
            <a:ext cx="2293595" cy="2277142"/>
          </a:xfrm>
          <a:prstGeom prst="rect">
            <a:avLst/>
          </a:prstGeom>
          <a:solidFill>
            <a:srgbClr val="18B8A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34" name="Rectangle 33"/>
          <p:cNvSpPr/>
          <p:nvPr userDrawn="1"/>
        </p:nvSpPr>
        <p:spPr>
          <a:xfrm>
            <a:off x="9902425" y="4586623"/>
            <a:ext cx="2301637" cy="2283911"/>
          </a:xfrm>
          <a:prstGeom prst="rect">
            <a:avLst/>
          </a:prstGeom>
          <a:solidFill>
            <a:srgbClr val="00125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37" name="Content Placeholder 2"/>
          <p:cNvSpPr>
            <a:spLocks noGrp="1"/>
          </p:cNvSpPr>
          <p:nvPr>
            <p:ph sz="half" idx="16"/>
          </p:nvPr>
        </p:nvSpPr>
        <p:spPr>
          <a:xfrm>
            <a:off x="7790823" y="254430"/>
            <a:ext cx="1933629" cy="1781820"/>
          </a:xfrm>
        </p:spPr>
        <p:txBody>
          <a:bodyPr>
            <a:normAutofit/>
          </a:bodyPr>
          <a:lstStyle>
            <a:lvl1pPr marL="0" indent="0">
              <a:buNone/>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38" name="Content Placeholder 2"/>
          <p:cNvSpPr>
            <a:spLocks noGrp="1"/>
          </p:cNvSpPr>
          <p:nvPr>
            <p:ph sz="half" idx="17"/>
          </p:nvPr>
        </p:nvSpPr>
        <p:spPr>
          <a:xfrm>
            <a:off x="10092460" y="2560685"/>
            <a:ext cx="1933629" cy="1781820"/>
          </a:xfrm>
        </p:spPr>
        <p:txBody>
          <a:bodyPr>
            <a:normAutofit/>
          </a:bodyPr>
          <a:lstStyle>
            <a:lvl1pPr marL="0" indent="0">
              <a:buNone/>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39" name="Content Placeholder 2"/>
          <p:cNvSpPr>
            <a:spLocks noGrp="1"/>
          </p:cNvSpPr>
          <p:nvPr>
            <p:ph sz="half" idx="18"/>
          </p:nvPr>
        </p:nvSpPr>
        <p:spPr>
          <a:xfrm>
            <a:off x="7790823" y="4837668"/>
            <a:ext cx="1933629" cy="1781820"/>
          </a:xfrm>
        </p:spPr>
        <p:txBody>
          <a:bodyPr>
            <a:normAutofit/>
          </a:bodyPr>
          <a:lstStyle>
            <a:lvl1pPr marL="0" indent="0">
              <a:buNone/>
              <a:defRPr sz="2400">
                <a:solidFill>
                  <a:schemeClr val="bg1"/>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40" name="Content Placeholder 2"/>
          <p:cNvSpPr>
            <a:spLocks noGrp="1"/>
          </p:cNvSpPr>
          <p:nvPr>
            <p:ph sz="half" idx="19"/>
          </p:nvPr>
        </p:nvSpPr>
        <p:spPr>
          <a:xfrm>
            <a:off x="10092460" y="4863397"/>
            <a:ext cx="1933629" cy="1781820"/>
          </a:xfrm>
        </p:spPr>
        <p:txBody>
          <a:bodyPr>
            <a:normAutofit/>
          </a:bodyPr>
          <a:lstStyle>
            <a:lvl1pPr marL="0" indent="0">
              <a:buNone/>
              <a:defRPr sz="2400">
                <a:solidFill>
                  <a:schemeClr val="bg1"/>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33610678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Rectangle 12"/>
          <p:cNvSpPr/>
          <p:nvPr userDrawn="1"/>
        </p:nvSpPr>
        <p:spPr>
          <a:xfrm>
            <a:off x="0" y="-170121"/>
            <a:ext cx="12289744" cy="7166345"/>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14" name="Title 1"/>
          <p:cNvSpPr>
            <a:spLocks noGrp="1"/>
          </p:cNvSpPr>
          <p:nvPr>
            <p:ph type="title"/>
          </p:nvPr>
        </p:nvSpPr>
        <p:spPr>
          <a:xfrm>
            <a:off x="838200" y="365126"/>
            <a:ext cx="3941568" cy="1284060"/>
          </a:xfrm>
        </p:spPr>
        <p:txBody>
          <a:bodyPr>
            <a:noAutofit/>
          </a:bodyPr>
          <a:lstStyle>
            <a:lvl1pPr>
              <a:defRPr sz="3000" b="1">
                <a:solidFill>
                  <a:schemeClr val="accent1"/>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15" name="Content Placeholder 2"/>
          <p:cNvSpPr>
            <a:spLocks noGrp="1"/>
          </p:cNvSpPr>
          <p:nvPr>
            <p:ph sz="half" idx="1"/>
          </p:nvPr>
        </p:nvSpPr>
        <p:spPr>
          <a:xfrm>
            <a:off x="838200" y="1894114"/>
            <a:ext cx="3941569" cy="4282849"/>
          </a:xfrm>
        </p:spPr>
        <p:txBody>
          <a:bodyPr>
            <a:normAutofit/>
          </a:bodyPr>
          <a:lstStyle>
            <a:lvl1pPr marL="0" indent="0">
              <a:lnSpc>
                <a:spcPct val="100000"/>
              </a:lnSpc>
              <a:buNone/>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10" name="Picture Placeholder 2"/>
          <p:cNvSpPr>
            <a:spLocks noGrp="1"/>
          </p:cNvSpPr>
          <p:nvPr>
            <p:ph type="pic" sz="quarter" idx="15"/>
          </p:nvPr>
        </p:nvSpPr>
        <p:spPr>
          <a:xfrm>
            <a:off x="8756589" y="3431089"/>
            <a:ext cx="3435411" cy="3426912"/>
          </a:xfrm>
        </p:spPr>
      </p:sp>
      <p:sp>
        <p:nvSpPr>
          <p:cNvPr id="11" name="Picture Placeholder 2"/>
          <p:cNvSpPr>
            <a:spLocks noGrp="1"/>
          </p:cNvSpPr>
          <p:nvPr>
            <p:ph type="pic" sz="quarter" idx="16"/>
          </p:nvPr>
        </p:nvSpPr>
        <p:spPr>
          <a:xfrm>
            <a:off x="5321179" y="6267"/>
            <a:ext cx="3435411" cy="3426912"/>
          </a:xfrm>
        </p:spPr>
      </p:sp>
      <p:sp>
        <p:nvSpPr>
          <p:cNvPr id="16" name="Rectangle 15"/>
          <p:cNvSpPr/>
          <p:nvPr userDrawn="1"/>
        </p:nvSpPr>
        <p:spPr>
          <a:xfrm>
            <a:off x="8756589" y="4177"/>
            <a:ext cx="3435411" cy="3431089"/>
          </a:xfrm>
          <a:prstGeom prst="rect">
            <a:avLst/>
          </a:prstGeom>
          <a:solidFill>
            <a:srgbClr val="1A53EA"/>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17" name="Rectangle 16"/>
          <p:cNvSpPr/>
          <p:nvPr userDrawn="1"/>
        </p:nvSpPr>
        <p:spPr>
          <a:xfrm>
            <a:off x="5321364" y="3430045"/>
            <a:ext cx="3435411" cy="3431089"/>
          </a:xfrm>
          <a:prstGeom prst="rect">
            <a:avLst/>
          </a:prstGeom>
          <a:solidFill>
            <a:srgbClr val="00125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sp>
        <p:nvSpPr>
          <p:cNvPr id="18" name="Content Placeholder 2"/>
          <p:cNvSpPr>
            <a:spLocks noGrp="1"/>
          </p:cNvSpPr>
          <p:nvPr>
            <p:ph sz="half" idx="17"/>
          </p:nvPr>
        </p:nvSpPr>
        <p:spPr>
          <a:xfrm>
            <a:off x="9134133" y="358299"/>
            <a:ext cx="2700703" cy="2695145"/>
          </a:xfrm>
        </p:spPr>
        <p:txBody>
          <a:bodyPr>
            <a:normAutofit/>
          </a:bodyPr>
          <a:lstStyle>
            <a:lvl1pPr marL="0" indent="0">
              <a:buNone/>
              <a:defRPr sz="2400">
                <a:solidFill>
                  <a:srgbClr val="FFCC02"/>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20" name="Content Placeholder 2"/>
          <p:cNvSpPr>
            <a:spLocks noGrp="1"/>
          </p:cNvSpPr>
          <p:nvPr>
            <p:ph sz="half" idx="18"/>
          </p:nvPr>
        </p:nvSpPr>
        <p:spPr>
          <a:xfrm>
            <a:off x="5688532" y="3867129"/>
            <a:ext cx="2700703" cy="2695145"/>
          </a:xfrm>
        </p:spPr>
        <p:txBody>
          <a:bodyPr>
            <a:normAutofit/>
          </a:bodyPr>
          <a:lstStyle>
            <a:lvl1pPr marL="0" indent="0">
              <a:buNone/>
              <a:defRPr sz="2400">
                <a:solidFill>
                  <a:schemeClr val="bg1"/>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16363110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Diapositive de couvertur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295565" y="1887794"/>
            <a:ext cx="6616513" cy="1651666"/>
          </a:xfrm>
        </p:spPr>
        <p:txBody>
          <a:bodyPr anchor="b">
            <a:normAutofit/>
          </a:bodyPr>
          <a:lstStyle>
            <a:lvl1pPr marL="92075" indent="0" algn="l">
              <a:defRPr sz="4400">
                <a:solidFill>
                  <a:srgbClr val="D81A1A"/>
                </a:solidFill>
              </a:defRPr>
            </a:lvl1pPr>
          </a:lstStyle>
          <a:p>
            <a:r>
              <a:rPr lang="fr-FR"/>
              <a:t>Modifiez le style du titre</a:t>
            </a:r>
            <a:endParaRPr lang="fr-BE"/>
          </a:p>
        </p:txBody>
      </p:sp>
      <p:sp>
        <p:nvSpPr>
          <p:cNvPr id="3" name="Sous-titre 2"/>
          <p:cNvSpPr>
            <a:spLocks noGrp="1"/>
          </p:cNvSpPr>
          <p:nvPr>
            <p:ph type="subTitle" idx="1"/>
          </p:nvPr>
        </p:nvSpPr>
        <p:spPr>
          <a:xfrm>
            <a:off x="295565" y="3670864"/>
            <a:ext cx="6616513" cy="1166607"/>
          </a:xfrm>
        </p:spPr>
        <p:txBody>
          <a:bodyPr>
            <a:normAutofit/>
          </a:bodyPr>
          <a:lstStyle>
            <a:lvl1pPr marL="92075" indent="0" algn="l">
              <a:buNone/>
              <a:defRPr sz="2400">
                <a:solidFill>
                  <a:srgbClr val="58575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Tree>
    <p:extLst>
      <p:ext uri="{BB962C8B-B14F-4D97-AF65-F5344CB8AC3E}">
        <p14:creationId xmlns:p14="http://schemas.microsoft.com/office/powerpoint/2010/main" val="9017582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Diapositive de couvertur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295565" y="1887794"/>
            <a:ext cx="6616513" cy="1651666"/>
          </a:xfrm>
        </p:spPr>
        <p:txBody>
          <a:bodyPr anchor="b">
            <a:normAutofit/>
          </a:bodyPr>
          <a:lstStyle>
            <a:lvl1pPr marL="92075" indent="0" algn="l">
              <a:defRPr sz="4400">
                <a:solidFill>
                  <a:srgbClr val="D81A1A"/>
                </a:solidFill>
              </a:defRPr>
            </a:lvl1pPr>
          </a:lstStyle>
          <a:p>
            <a:r>
              <a:rPr lang="fr-FR"/>
              <a:t>Modifiez le style du titre</a:t>
            </a:r>
            <a:endParaRPr lang="fr-BE"/>
          </a:p>
        </p:txBody>
      </p:sp>
      <p:sp>
        <p:nvSpPr>
          <p:cNvPr id="3" name="Sous-titre 2"/>
          <p:cNvSpPr>
            <a:spLocks noGrp="1"/>
          </p:cNvSpPr>
          <p:nvPr>
            <p:ph type="subTitle" idx="1"/>
          </p:nvPr>
        </p:nvSpPr>
        <p:spPr>
          <a:xfrm>
            <a:off x="295565" y="3670864"/>
            <a:ext cx="6616513" cy="1166607"/>
          </a:xfrm>
        </p:spPr>
        <p:txBody>
          <a:bodyPr>
            <a:normAutofit/>
          </a:bodyPr>
          <a:lstStyle>
            <a:lvl1pPr marL="92075" indent="0" algn="l">
              <a:buNone/>
              <a:defRPr sz="2400">
                <a:solidFill>
                  <a:srgbClr val="58575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Tree>
    <p:extLst>
      <p:ext uri="{BB962C8B-B14F-4D97-AF65-F5344CB8AC3E}">
        <p14:creationId xmlns:p14="http://schemas.microsoft.com/office/powerpoint/2010/main" val="33198580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re et pu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799302" y="345461"/>
            <a:ext cx="8637789" cy="1325563"/>
          </a:xfrm>
        </p:spPr>
        <p:txBody>
          <a:bodyPr/>
          <a:lstStyle/>
          <a:p>
            <a:r>
              <a:rPr lang="fr-FR"/>
              <a:t>Modifiez le style du titre</a:t>
            </a:r>
            <a:endParaRPr lang="fr-BE"/>
          </a:p>
        </p:txBody>
      </p:sp>
      <p:sp>
        <p:nvSpPr>
          <p:cNvPr id="3" name="Espace réservé du contenu 2"/>
          <p:cNvSpPr>
            <a:spLocks noGrp="1"/>
          </p:cNvSpPr>
          <p:nvPr>
            <p:ph idx="1" hasCustomPrompt="1"/>
          </p:nvPr>
        </p:nvSpPr>
        <p:spPr>
          <a:xfrm>
            <a:off x="1799302" y="1825625"/>
            <a:ext cx="8637789" cy="4351338"/>
          </a:xfrm>
        </p:spPr>
        <p:txBody>
          <a:bodyPr/>
          <a:lstStyle>
            <a:lvl1pPr marL="268288" indent="-268288">
              <a:tabLst/>
              <a:defRPr/>
            </a:lvl1pPr>
            <a:lvl2pPr marL="628650" indent="-171450">
              <a:tabLst>
                <a:tab pos="360363" algn="l"/>
              </a:tabLst>
              <a:defRPr/>
            </a:lvl2pPr>
            <a:lvl3pPr marL="1081088" indent="-166688">
              <a:tabLst>
                <a:tab pos="360363" algn="l"/>
              </a:tabLst>
              <a:defRPr/>
            </a:lvl3pPr>
            <a:lvl4pPr marL="1524000" indent="-152400">
              <a:tabLst>
                <a:tab pos="360363" algn="l"/>
              </a:tabLst>
              <a:defRPr/>
            </a:lvl4pPr>
            <a:lvl5pPr marL="1976438" indent="-147638">
              <a:tabLst>
                <a:tab pos="360363" algn="l"/>
              </a:tabLst>
              <a:defRPr/>
            </a:lvl5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9331194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ux contenu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sz="half" idx="1" hasCustomPrompt="1"/>
          </p:nvPr>
        </p:nvSpPr>
        <p:spPr>
          <a:xfrm>
            <a:off x="1799302" y="1825625"/>
            <a:ext cx="4220498" cy="4351338"/>
          </a:xfrm>
        </p:spPr>
        <p:txBody>
          <a:bodyPr/>
          <a:lstStyle>
            <a:lvl1pPr marL="268288" indent="-268288">
              <a:defRPr/>
            </a:lvl1pPr>
            <a:lvl2pPr marL="628650" indent="-171450">
              <a:defRPr/>
            </a:lvl2pPr>
            <a:lvl3pPr marL="1081088" indent="-166688">
              <a:defRPr/>
            </a:lvl3pPr>
            <a:lvl4pPr marL="1431925" indent="-60325">
              <a:defRPr/>
            </a:lvl4pPr>
            <a:lvl5pPr marL="1976438" indent="-147638">
              <a:defRPr/>
            </a:lvl5pPr>
          </a:lstStyle>
          <a:p>
            <a:pPr lvl="0"/>
            <a:r>
              <a:rPr lang="fr-FR"/>
              <a:t>Modifiez les styles du texte du masque</a:t>
            </a:r>
          </a:p>
          <a:p>
            <a:pPr lvl="1"/>
            <a:r>
              <a:rPr lang="fr-FR"/>
              <a:t>Deuxième niveau</a:t>
            </a:r>
          </a:p>
          <a:p>
            <a:pPr lvl="2"/>
            <a:r>
              <a:rPr lang="fr-FR"/>
              <a:t>Troisième niveau</a:t>
            </a:r>
          </a:p>
        </p:txBody>
      </p:sp>
      <p:sp>
        <p:nvSpPr>
          <p:cNvPr id="4" name="Espace réservé du contenu 3"/>
          <p:cNvSpPr>
            <a:spLocks noGrp="1"/>
          </p:cNvSpPr>
          <p:nvPr>
            <p:ph sz="half" idx="2" hasCustomPrompt="1"/>
          </p:nvPr>
        </p:nvSpPr>
        <p:spPr>
          <a:xfrm>
            <a:off x="6172200" y="1825625"/>
            <a:ext cx="4264891" cy="4351338"/>
          </a:xfrm>
        </p:spPr>
        <p:txBody>
          <a:bodyPr/>
          <a:lstStyle>
            <a:lvl1pPr marL="268288" indent="-268288">
              <a:defRPr/>
            </a:lvl1pPr>
            <a:lvl2pPr marL="628650" indent="-171450">
              <a:defRPr/>
            </a:lvl2pPr>
            <a:lvl3pPr marL="1081088" indent="-166688">
              <a:defRPr/>
            </a:lvl3pPr>
            <a:lvl4pPr marL="1524000" indent="-152400">
              <a:defRPr/>
            </a:lvl4pPr>
            <a:lvl5pPr marL="1976438" indent="-147638">
              <a:defRPr/>
            </a:lvl5pPr>
          </a:lstStyle>
          <a:p>
            <a:pPr lvl="0"/>
            <a:r>
              <a:rPr lang="fr-FR"/>
              <a:t>Modifiez les styles du texte du masque</a:t>
            </a:r>
          </a:p>
          <a:p>
            <a:pPr lvl="1"/>
            <a:r>
              <a:rPr lang="fr-FR"/>
              <a:t>Deuxième niveau</a:t>
            </a:r>
          </a:p>
          <a:p>
            <a:pPr lvl="2"/>
            <a:r>
              <a:rPr lang="fr-FR"/>
              <a:t>Troisième niveau</a:t>
            </a:r>
          </a:p>
        </p:txBody>
      </p:sp>
      <p:sp>
        <p:nvSpPr>
          <p:cNvPr id="5" name="Titre 1">
            <a:extLst>
              <a:ext uri="{FF2B5EF4-FFF2-40B4-BE49-F238E27FC236}">
                <a16:creationId xmlns:a16="http://schemas.microsoft.com/office/drawing/2014/main" id="{35C545CE-72B3-4E12-8B98-DFF48004107A}"/>
              </a:ext>
            </a:extLst>
          </p:cNvPr>
          <p:cNvSpPr>
            <a:spLocks noGrp="1"/>
          </p:cNvSpPr>
          <p:nvPr>
            <p:ph type="title"/>
          </p:nvPr>
        </p:nvSpPr>
        <p:spPr>
          <a:xfrm>
            <a:off x="1799302" y="345461"/>
            <a:ext cx="8637789" cy="1325563"/>
          </a:xfrm>
        </p:spPr>
        <p:txBody>
          <a:bodyPr/>
          <a:lstStyle/>
          <a:p>
            <a:r>
              <a:rPr lang="fr-FR"/>
              <a:t>Modifiez le style du titre</a:t>
            </a:r>
            <a:endParaRPr lang="fr-BE"/>
          </a:p>
        </p:txBody>
      </p:sp>
    </p:spTree>
    <p:extLst>
      <p:ext uri="{BB962C8B-B14F-4D97-AF65-F5344CB8AC3E}">
        <p14:creationId xmlns:p14="http://schemas.microsoft.com/office/powerpoint/2010/main" val="1279698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re se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75CF8457-64FC-4063-9862-B0916BDE079C}"/>
              </a:ext>
            </a:extLst>
          </p:cNvPr>
          <p:cNvSpPr>
            <a:spLocks noGrp="1"/>
          </p:cNvSpPr>
          <p:nvPr>
            <p:ph type="title"/>
          </p:nvPr>
        </p:nvSpPr>
        <p:spPr>
          <a:xfrm>
            <a:off x="1799302" y="345461"/>
            <a:ext cx="8637789" cy="1325563"/>
          </a:xfrm>
        </p:spPr>
        <p:txBody>
          <a:bodyPr/>
          <a:lstStyle/>
          <a:p>
            <a:r>
              <a:rPr lang="fr-FR"/>
              <a:t>Modifiez le style du titre</a:t>
            </a:r>
            <a:endParaRPr lang="fr-BE"/>
          </a:p>
        </p:txBody>
      </p:sp>
    </p:spTree>
    <p:extLst>
      <p:ext uri="{BB962C8B-B14F-4D97-AF65-F5344CB8AC3E}">
        <p14:creationId xmlns:p14="http://schemas.microsoft.com/office/powerpoint/2010/main" val="7461546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slide v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85006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avec tex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pour une image  2"/>
          <p:cNvSpPr>
            <a:spLocks noGrp="1"/>
          </p:cNvSpPr>
          <p:nvPr>
            <p:ph type="pic" idx="1"/>
          </p:nvPr>
        </p:nvSpPr>
        <p:spPr>
          <a:xfrm>
            <a:off x="1764144" y="2057400"/>
            <a:ext cx="4331853" cy="38115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BE"/>
          </a:p>
        </p:txBody>
      </p:sp>
      <p:sp>
        <p:nvSpPr>
          <p:cNvPr id="4" name="Espace réservé du texte 3"/>
          <p:cNvSpPr>
            <a:spLocks noGrp="1"/>
          </p:cNvSpPr>
          <p:nvPr>
            <p:ph type="body" sz="half" idx="2"/>
          </p:nvPr>
        </p:nvSpPr>
        <p:spPr>
          <a:xfrm>
            <a:off x="6095998" y="2057400"/>
            <a:ext cx="433185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Titre 1">
            <a:extLst>
              <a:ext uri="{FF2B5EF4-FFF2-40B4-BE49-F238E27FC236}">
                <a16:creationId xmlns:a16="http://schemas.microsoft.com/office/drawing/2014/main" id="{7D5FE63B-9C10-455C-A818-4D3606BBCED1}"/>
              </a:ext>
            </a:extLst>
          </p:cNvPr>
          <p:cNvSpPr>
            <a:spLocks noGrp="1"/>
          </p:cNvSpPr>
          <p:nvPr>
            <p:ph type="title"/>
          </p:nvPr>
        </p:nvSpPr>
        <p:spPr>
          <a:xfrm>
            <a:off x="1799302" y="345461"/>
            <a:ext cx="8637789" cy="1325563"/>
          </a:xfrm>
        </p:spPr>
        <p:txBody>
          <a:bodyPr/>
          <a:lstStyle/>
          <a:p>
            <a:r>
              <a:rPr lang="fr-FR"/>
              <a:t>Modifiez le style du titre</a:t>
            </a:r>
            <a:endParaRPr lang="fr-BE"/>
          </a:p>
        </p:txBody>
      </p:sp>
    </p:spTree>
    <p:extLst>
      <p:ext uri="{BB962C8B-B14F-4D97-AF65-F5344CB8AC3E}">
        <p14:creationId xmlns:p14="http://schemas.microsoft.com/office/powerpoint/2010/main" val="28640272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3" name="Rectangle 12"/>
          <p:cNvSpPr/>
          <p:nvPr userDrawn="1"/>
        </p:nvSpPr>
        <p:spPr>
          <a:xfrm>
            <a:off x="0" y="-170121"/>
            <a:ext cx="12289744" cy="7166345"/>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90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0592" y="-1671298"/>
            <a:ext cx="10751749" cy="3767138"/>
          </a:xfrm>
          <a:prstGeom prst="rect">
            <a:avLst/>
          </a:prstGeom>
        </p:spPr>
      </p:pic>
      <p:sp>
        <p:nvSpPr>
          <p:cNvPr id="9" name="Content Placeholder 2"/>
          <p:cNvSpPr>
            <a:spLocks noGrp="1"/>
          </p:cNvSpPr>
          <p:nvPr>
            <p:ph sz="half" idx="1"/>
          </p:nvPr>
        </p:nvSpPr>
        <p:spPr>
          <a:xfrm>
            <a:off x="6280915" y="1858736"/>
            <a:ext cx="5072397" cy="4395788"/>
          </a:xfrm>
        </p:spPr>
        <p:txBody>
          <a:bodyPr>
            <a:normAutofit/>
          </a:bodyPr>
          <a:lstStyle>
            <a:lvl1pPr marL="342900" indent="-342900">
              <a:lnSpc>
                <a:spcPct val="100000"/>
              </a:lnSpc>
              <a:buFont typeface="Arial" panose="020B0604020202020204" pitchFamily="34" charset="0"/>
              <a:buChar char="•"/>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
        <p:nvSpPr>
          <p:cNvPr id="8" name="Title 1"/>
          <p:cNvSpPr>
            <a:spLocks noGrp="1"/>
          </p:cNvSpPr>
          <p:nvPr>
            <p:ph type="title"/>
          </p:nvPr>
        </p:nvSpPr>
        <p:spPr>
          <a:xfrm>
            <a:off x="2373515" y="577397"/>
            <a:ext cx="8979797" cy="901700"/>
          </a:xfrm>
        </p:spPr>
        <p:txBody>
          <a:bodyPr>
            <a:noAutofit/>
          </a:bodyPr>
          <a:lstStyle>
            <a:lvl1pPr>
              <a:defRPr sz="3300" b="1">
                <a:solidFill>
                  <a:srgbClr val="1A53EA"/>
                </a:solidFill>
                <a:latin typeface="Arial" panose="020B0604020202020204" pitchFamily="34" charset="0"/>
                <a:ea typeface="Noto Sans" panose="020B0502040504020204" pitchFamily="34" charset="0"/>
                <a:cs typeface="Arial" panose="020B0604020202020204" pitchFamily="34" charset="0"/>
              </a:defRPr>
            </a:lvl1pPr>
          </a:lstStyle>
          <a:p>
            <a:r>
              <a:rPr lang="en-US"/>
              <a:t>Click to edit Master title style</a:t>
            </a:r>
          </a:p>
        </p:txBody>
      </p:sp>
      <p:sp>
        <p:nvSpPr>
          <p:cNvPr id="14" name="Content Placeholder 2"/>
          <p:cNvSpPr>
            <a:spLocks noGrp="1"/>
          </p:cNvSpPr>
          <p:nvPr>
            <p:ph sz="half" idx="10"/>
          </p:nvPr>
        </p:nvSpPr>
        <p:spPr>
          <a:xfrm>
            <a:off x="914590" y="1857375"/>
            <a:ext cx="5072397" cy="4395788"/>
          </a:xfrm>
        </p:spPr>
        <p:txBody>
          <a:bodyPr>
            <a:normAutofit/>
          </a:bodyPr>
          <a:lstStyle>
            <a:lvl1pPr marL="342900" indent="-342900">
              <a:lnSpc>
                <a:spcPct val="100000"/>
              </a:lnSpc>
              <a:buFont typeface="Arial" panose="020B0604020202020204" pitchFamily="34" charset="0"/>
              <a:buChar char="•"/>
              <a:defRPr sz="2400">
                <a:solidFill>
                  <a:srgbClr val="00125C"/>
                </a:solidFill>
                <a:latin typeface="Arial" panose="020B0604020202020204" pitchFamily="34" charset="0"/>
                <a:ea typeface="Noto Sans" panose="020B0502040504020204" pitchFamily="34" charset="0"/>
                <a:cs typeface="Arial" panose="020B0604020202020204" pitchFamily="34" charset="0"/>
              </a:defRPr>
            </a:lvl1pPr>
            <a:lvl2pPr marL="456080" indent="0">
              <a:buNone/>
              <a:defRPr sz="3000"/>
            </a:lvl2pPr>
            <a:lvl3pPr marL="912160" indent="0">
              <a:buNone/>
              <a:defRPr sz="3000"/>
            </a:lvl3pPr>
            <a:lvl4pPr marL="1368240" indent="0">
              <a:buNone/>
              <a:defRPr sz="3000"/>
            </a:lvl4pPr>
            <a:lvl5pPr marL="1824320" indent="0">
              <a:buNone/>
              <a:defRPr sz="3000"/>
            </a:lvl5pPr>
          </a:lstStyle>
          <a:p>
            <a:pPr lvl="0"/>
            <a:r>
              <a:rPr lang="en-US"/>
              <a:t>Edit Master text styles</a:t>
            </a:r>
          </a:p>
        </p:txBody>
      </p:sp>
    </p:spTree>
    <p:extLst>
      <p:ext uri="{BB962C8B-B14F-4D97-AF65-F5344CB8AC3E}">
        <p14:creationId xmlns:p14="http://schemas.microsoft.com/office/powerpoint/2010/main" val="37045525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232626016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9720850"/>
      </p:ext>
    </p:extLst>
  </p:cSld>
  <p:clrMap bg1="lt1" tx1="dk1" bg2="lt2" tx2="dk2" accent1="accent1" accent2="accent2" accent3="accent3" accent4="accent4" accent5="accent5" accent6="accent6" hlink="hlink" folHlink="folHlink"/>
  <p:sldLayoutIdLst>
    <p:sldLayoutId id="2147483656" r:id="rId1"/>
    <p:sldLayoutId id="2147483662" r:id="rId2"/>
    <p:sldLayoutId id="2147483657" r:id="rId3"/>
    <p:sldLayoutId id="2147483649" r:id="rId4"/>
    <p:sldLayoutId id="2147483676" r:id="rId5"/>
    <p:sldLayoutId id="2147483672" r:id="rId6"/>
    <p:sldLayoutId id="2147483677" r:id="rId7"/>
    <p:sldLayoutId id="2147483673" r:id="rId8"/>
    <p:sldLayoutId id="2147483681" r:id="rId9"/>
    <p:sldLayoutId id="2147483682" r:id="rId10"/>
    <p:sldLayoutId id="2147483678" r:id="rId11"/>
    <p:sldLayoutId id="2147483675" r:id="rId12"/>
    <p:sldLayoutId id="2147483679" r:id="rId13"/>
    <p:sldLayoutId id="2147483674" r:id="rId14"/>
    <p:sldLayoutId id="2147483680" r:id="rId15"/>
    <p:sldLayoutId id="2147483671" r:id="rId16"/>
    <p:sldLayoutId id="2147483651" r:id="rId17"/>
    <p:sldLayoutId id="2147483669" r:id="rId18"/>
    <p:sldLayoutId id="2147483670" r:id="rId19"/>
    <p:sldLayoutId id="2147483650" r:id="rId20"/>
    <p:sldLayoutId id="2147483660" r:id="rId21"/>
    <p:sldLayoutId id="2147483652" r:id="rId22"/>
    <p:sldLayoutId id="2147483661" r:id="rId23"/>
    <p:sldLayoutId id="2147483653" r:id="rId24"/>
    <p:sldLayoutId id="2147483654" r:id="rId25"/>
    <p:sldLayoutId id="2147483659" r:id="rId26"/>
    <p:sldLayoutId id="2147483658" r:id="rId27"/>
    <p:sldLayoutId id="2147483666" r:id="rId28"/>
    <p:sldLayoutId id="2147483667" r:id="rId29"/>
    <p:sldLayoutId id="2147483668" r:id="rId30"/>
    <p:sldLayoutId id="2147483655" r:id="rId31"/>
    <p:sldLayoutId id="2147483683" r:id="rId32"/>
    <p:sldLayoutId id="2147483684" r:id="rId33"/>
    <p:sldLayoutId id="2147483685" r:id="rId34"/>
    <p:sldLayoutId id="2147483686" r:id="rId35"/>
    <p:sldLayoutId id="2147483687" r:id="rId36"/>
    <p:sldLayoutId id="2147483688" r:id="rId37"/>
    <p:sldLayoutId id="2147483689" r:id="rId38"/>
    <p:sldLayoutId id="2147483690" r:id="rId39"/>
    <p:sldLayoutId id="2147483691" r:id="rId40"/>
    <p:sldLayoutId id="2147483692" r:id="rId41"/>
    <p:sldLayoutId id="2147483693" r:id="rId42"/>
    <p:sldLayoutId id="2147483694" r:id="rId43"/>
    <p:sldLayoutId id="2147483695" r:id="rId44"/>
    <p:sldLayoutId id="2147483696" r:id="rId45"/>
    <p:sldLayoutId id="2147483697" r:id="rId46"/>
  </p:sldLayoutIdLs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fld id="{C5389CC9-17CE-4DF9-8474-521CFDDE49E8}" type="datetimeFigureOut">
              <a:rPr lang="fr-BE" smtClean="0"/>
              <a:pPr/>
              <a:t>10-04-26</a:t>
            </a:fld>
            <a:endParaRPr lang="fr-BE"/>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endParaRPr lang="fr-BE"/>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defRPr>
            </a:lvl1pPr>
          </a:lstStyle>
          <a:p>
            <a:fld id="{B8C414BF-7573-4B63-9595-FD7681D99699}" type="slidenum">
              <a:rPr lang="fr-BE" smtClean="0"/>
              <a:pPr/>
              <a:t>‹#›</a:t>
            </a:fld>
            <a:endParaRPr lang="fr-BE"/>
          </a:p>
        </p:txBody>
      </p:sp>
    </p:spTree>
    <p:extLst>
      <p:ext uri="{BB962C8B-B14F-4D97-AF65-F5344CB8AC3E}">
        <p14:creationId xmlns:p14="http://schemas.microsoft.com/office/powerpoint/2010/main" val="53227720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Lst>
  <p:txStyles>
    <p:titleStyle>
      <a:lvl1pPr algn="l" defTabSz="914400" rtl="0" eaLnBrk="1" latinLnBrk="0" hangingPunct="1">
        <a:lnSpc>
          <a:spcPct val="90000"/>
        </a:lnSpc>
        <a:spcBef>
          <a:spcPct val="0"/>
        </a:spcBef>
        <a:buNone/>
        <a:defRPr sz="4400" kern="1200">
          <a:solidFill>
            <a:srgbClr val="D81A1A"/>
          </a:solidFill>
          <a:latin typeface="+mn-lt"/>
          <a:ea typeface="+mj-ea"/>
          <a:cs typeface="+mj-cs"/>
        </a:defRPr>
      </a:lvl1pPr>
    </p:titleStyle>
    <p:bodyStyle>
      <a:lvl1pPr marL="514350" indent="-514350" algn="l" defTabSz="914400" rtl="0" eaLnBrk="1" latinLnBrk="0" hangingPunct="1">
        <a:lnSpc>
          <a:spcPct val="90000"/>
        </a:lnSpc>
        <a:spcBef>
          <a:spcPts val="1000"/>
        </a:spcBef>
        <a:buClr>
          <a:srgbClr val="D81A1C"/>
        </a:buClr>
        <a:buFont typeface="Arial" panose="020B0604020202020204" pitchFamily="34" charset="0"/>
        <a:buChar char="•"/>
        <a:defRPr sz="2800" kern="1200">
          <a:solidFill>
            <a:srgbClr val="58575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85756"/>
          </a:solidFill>
          <a:latin typeface="+mn-lt"/>
          <a:ea typeface="+mn-ea"/>
          <a:cs typeface="+mn-cs"/>
        </a:defRPr>
      </a:lvl2pPr>
      <a:lvl3pPr marL="1143000" indent="-228600" algn="l" defTabSz="914400" rtl="0" eaLnBrk="1" latinLnBrk="0" hangingPunct="1">
        <a:lnSpc>
          <a:spcPct val="90000"/>
        </a:lnSpc>
        <a:spcBef>
          <a:spcPts val="500"/>
        </a:spcBef>
        <a:buClr>
          <a:schemeClr val="bg2">
            <a:lumMod val="50000"/>
          </a:schemeClr>
        </a:buClr>
        <a:buFont typeface="Arial" panose="020B0604020202020204" pitchFamily="34" charset="0"/>
        <a:buChar char="•"/>
        <a:defRPr sz="2000" kern="1200">
          <a:solidFill>
            <a:srgbClr val="585756"/>
          </a:solidFill>
          <a:latin typeface="+mn-lt"/>
          <a:ea typeface="+mn-ea"/>
          <a:cs typeface="+mn-cs"/>
        </a:defRPr>
      </a:lvl3pPr>
      <a:lvl4pPr marL="1600200" indent="-228600" algn="l" defTabSz="914400" rtl="0" eaLnBrk="1" latinLnBrk="0" hangingPunct="1">
        <a:lnSpc>
          <a:spcPct val="90000"/>
        </a:lnSpc>
        <a:spcBef>
          <a:spcPts val="500"/>
        </a:spcBef>
        <a:buClr>
          <a:schemeClr val="bg2">
            <a:lumMod val="75000"/>
          </a:schemeClr>
        </a:buClr>
        <a:buFont typeface="Arial" panose="020B0604020202020204" pitchFamily="34" charset="0"/>
        <a:buChar char="•"/>
        <a:defRPr sz="1800" kern="1200">
          <a:solidFill>
            <a:srgbClr val="58575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hyperlink" Target="https://www.guttmacher.org/2025/02/just-numbers-impact-us-international-family-planning-assistance-2024" TargetMode="External"/><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3" Type="http://schemas.openxmlformats.org/officeDocument/2006/relationships/hyperlink" Target="https://view.officeapps.live.com/op/view.aspx?src=https%3A%2F%2Fwww.cgdev.org%2Fsites%2Fdefault%2Ffiles%2FHealth%2520ODA%2520Recipients%2520-%2520CGD%2520Analysis.xlsx&amp;wdOrigin=BROWSELINK" TargetMode="External"/><Relationship Id="rId2" Type="http://schemas.openxmlformats.org/officeDocument/2006/relationships/notesSlide" Target="../notesSlides/notesSlide2.xml"/><Relationship Id="rId1" Type="http://schemas.openxmlformats.org/officeDocument/2006/relationships/slideLayout" Target="../slideLayouts/slideLayout48.xml"/><Relationship Id="rId5" Type="http://schemas.openxmlformats.org/officeDocument/2006/relationships/image" Target="../media/image17.png"/><Relationship Id="rId4" Type="http://schemas.openxmlformats.org/officeDocument/2006/relationships/hyperlink" Target="https://www.cgdev.org/blog/26-countries-are-most-vulnerable-us-global-health-aid-cuts-can-other-funders-bridge-gap"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www.guttmacher.org/2025/02/just-numbers-impact-us-international-family-planning-assistance-2024" TargetMode="External"/><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4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hyperlink" Target="https://www.state.gov/releases/office-of-the-spokesperson/2025/09/america-first-global-health-strategy" TargetMode="External"/><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notesSlide" Target="../notesSlides/notesSlide4.xml"/><Relationship Id="rId1" Type="http://schemas.openxmlformats.org/officeDocument/2006/relationships/slideLayout" Target="../slideLayouts/slideLayout48.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hyperlink" Target="https://www.thelancet.com/journals/langlo/article/PIIS2214-109X(26)00016-1/fulltext" TargetMode="External"/><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hyperlink" Target="https://www.guttmacher.org/2025/02/just-numbers-impact-us-international-family-planning-assistance-2024" TargetMode="External"/><Relationship Id="rId2" Type="http://schemas.openxmlformats.org/officeDocument/2006/relationships/notesSlide" Target="../notesSlides/notesSlide5.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3" Type="http://schemas.openxmlformats.org/officeDocument/2006/relationships/hyperlink" Target="https://www.kff.org/global-health-policy/kff-tracker-america-first-mou-bilateral-global-health-agreements/" TargetMode="External"/><Relationship Id="rId2" Type="http://schemas.openxmlformats.org/officeDocument/2006/relationships/notesSlide" Target="../notesSlides/notesSlide6.xml"/><Relationship Id="rId1" Type="http://schemas.openxmlformats.org/officeDocument/2006/relationships/slideLayout" Target="../slideLayouts/slideLayout48.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hyperlink" Target="https://www.bbc.com/news/articles/ce91degnelko" TargetMode="External"/><Relationship Id="rId3" Type="http://schemas.openxmlformats.org/officeDocument/2006/relationships/hyperlink" Target="https://www.kff.org/global-health-policy/kff-tracker-america-first-mou-bilateral-global-health-agreements/" TargetMode="External"/><Relationship Id="rId7" Type="http://schemas.openxmlformats.org/officeDocument/2006/relationships/hyperlink" Target="https://africa.businessinsider.com/local/markets/zimbabwe-withdraws-from-usdollar350m-us-health-deal-over-sovereignty-and-data/evy226y" TargetMode="External"/><Relationship Id="rId2" Type="http://schemas.openxmlformats.org/officeDocument/2006/relationships/notesSlide" Target="../notesSlides/notesSlide7.xml"/><Relationship Id="rId1" Type="http://schemas.openxmlformats.org/officeDocument/2006/relationships/slideLayout" Target="../slideLayouts/slideLayout48.xml"/><Relationship Id="rId6" Type="http://schemas.openxmlformats.org/officeDocument/2006/relationships/hyperlink" Target="https://www.state.gov/releases/office-of-the-spokesperson/2025/12/review-of-u-s-bilateral-relationship-with-tanzania/" TargetMode="External"/><Relationship Id="rId5" Type="http://schemas.openxmlformats.org/officeDocument/2006/relationships/hyperlink" Target="https://healthpolicy-watch.news/south-africa-may-be-excluded-from-future-us-grants-for-hiv-amid-political-row/?utm_source=chatgpt.com" TargetMode="External"/><Relationship Id="rId4" Type="http://schemas.openxmlformats.org/officeDocument/2006/relationships/hyperlink" Target="https://www.reuters.com/sustainability/boards-policy-regulation/zambia-pushed-back-us-health-funding-deal-protect-interests-government-says-2026-02-25/" TargetMode="External"/><Relationship Id="rId9" Type="http://schemas.openxmlformats.org/officeDocument/2006/relationships/hyperlink" Target="https://www.eatg.org/hiv-news/us-delays-zambia-health-agreement-as-signing-becomes-contingent-on-mining-dea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kff.org/global-health-policy/kff-tracker-america-first-mou-bilateral-global-health-agreements/" TargetMode="External"/><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www.guttmacher.org/2025/02/just-numbers-impact-us-international-family-planning-assistance-2024" TargetMode="External"/><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4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48.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3FC325-EB6C-45AD-9375-B3D816610E23}"/>
              </a:ext>
            </a:extLst>
          </p:cNvPr>
          <p:cNvSpPr>
            <a:spLocks noGrp="1"/>
          </p:cNvSpPr>
          <p:nvPr>
            <p:ph type="ctrTitle"/>
          </p:nvPr>
        </p:nvSpPr>
        <p:spPr/>
        <p:txBody>
          <a:bodyPr lIns="91440" tIns="45720" rIns="91440" bIns="45720" anchor="b">
            <a:noAutofit/>
          </a:bodyPr>
          <a:lstStyle/>
          <a:p>
            <a:r>
              <a:rPr lang="en-US" sz="3200" dirty="0">
                <a:latin typeface="Aller"/>
              </a:rPr>
              <a:t>Impact of US policy shifts on  the global health </a:t>
            </a:r>
            <a:r>
              <a:rPr lang="en-US" sz="3200">
                <a:latin typeface="Aller"/>
              </a:rPr>
              <a:t>ecosystem</a:t>
            </a:r>
            <a:endParaRPr lang="en-US" sz="3200" dirty="0">
              <a:latin typeface="Aller"/>
            </a:endParaRPr>
          </a:p>
        </p:txBody>
      </p:sp>
      <p:sp>
        <p:nvSpPr>
          <p:cNvPr id="3" name="Sous-titre 2">
            <a:extLst>
              <a:ext uri="{FF2B5EF4-FFF2-40B4-BE49-F238E27FC236}">
                <a16:creationId xmlns:a16="http://schemas.microsoft.com/office/drawing/2014/main" id="{E01B2A27-392C-4846-80F0-E1D336B3B3D1}"/>
              </a:ext>
            </a:extLst>
          </p:cNvPr>
          <p:cNvSpPr>
            <a:spLocks noGrp="1"/>
          </p:cNvSpPr>
          <p:nvPr>
            <p:ph type="subTitle" idx="1"/>
          </p:nvPr>
        </p:nvSpPr>
        <p:spPr>
          <a:xfrm>
            <a:off x="295565" y="3701009"/>
            <a:ext cx="6616513" cy="1166607"/>
          </a:xfrm>
        </p:spPr>
        <p:txBody>
          <a:bodyPr lIns="91440" tIns="45720" rIns="91440" bIns="45720" anchor="t">
            <a:normAutofit/>
          </a:bodyPr>
          <a:lstStyle/>
          <a:p>
            <a:r>
              <a:rPr lang="en-US"/>
              <a:t>CoP Health </a:t>
            </a:r>
            <a:endParaRPr lang="fr-FR"/>
          </a:p>
          <a:p>
            <a:r>
              <a:rPr lang="en-US"/>
              <a:t>03 April 2026</a:t>
            </a:r>
          </a:p>
        </p:txBody>
      </p:sp>
    </p:spTree>
    <p:extLst>
      <p:ext uri="{BB962C8B-B14F-4D97-AF65-F5344CB8AC3E}">
        <p14:creationId xmlns:p14="http://schemas.microsoft.com/office/powerpoint/2010/main" val="3145772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7D480B-8391-607D-6F51-99ECA123BDF2}"/>
              </a:ext>
            </a:extLst>
          </p:cNvPr>
          <p:cNvSpPr>
            <a:spLocks noGrp="1"/>
          </p:cNvSpPr>
          <p:nvPr>
            <p:ph type="title"/>
          </p:nvPr>
        </p:nvSpPr>
        <p:spPr/>
        <p:txBody>
          <a:bodyPr>
            <a:normAutofit/>
          </a:bodyPr>
          <a:lstStyle/>
          <a:p>
            <a:r>
              <a:rPr lang="fr-BE"/>
              <a:t>The US: the </a:t>
            </a:r>
            <a:r>
              <a:rPr lang="fr-BE" err="1"/>
              <a:t>world's</a:t>
            </a:r>
            <a:r>
              <a:rPr lang="fr-BE"/>
              <a:t> </a:t>
            </a:r>
            <a:r>
              <a:rPr lang="fr-BE" err="1"/>
              <a:t>largest</a:t>
            </a:r>
            <a:r>
              <a:rPr lang="fr-BE"/>
              <a:t> global </a:t>
            </a:r>
            <a:r>
              <a:rPr lang="fr-BE" err="1"/>
              <a:t>health</a:t>
            </a:r>
            <a:r>
              <a:rPr lang="fr-BE"/>
              <a:t> </a:t>
            </a:r>
            <a:r>
              <a:rPr lang="fr-BE" err="1"/>
              <a:t>funder</a:t>
            </a:r>
            <a:r>
              <a:rPr lang="fr-BE"/>
              <a:t> </a:t>
            </a:r>
          </a:p>
        </p:txBody>
      </p:sp>
      <p:sp>
        <p:nvSpPr>
          <p:cNvPr id="6" name="Content Placeholder 5">
            <a:extLst>
              <a:ext uri="{FF2B5EF4-FFF2-40B4-BE49-F238E27FC236}">
                <a16:creationId xmlns:a16="http://schemas.microsoft.com/office/drawing/2014/main" id="{3D54B12D-14A9-AAD4-66C9-F5A3EEC2002B}"/>
              </a:ext>
            </a:extLst>
          </p:cNvPr>
          <p:cNvSpPr>
            <a:spLocks noGrp="1"/>
          </p:cNvSpPr>
          <p:nvPr>
            <p:ph idx="1"/>
          </p:nvPr>
        </p:nvSpPr>
        <p:spPr>
          <a:xfrm>
            <a:off x="1596896" y="1897062"/>
            <a:ext cx="3887196" cy="2232028"/>
          </a:xfrm>
          <a:noFill/>
        </p:spPr>
        <p:txBody>
          <a:bodyPr vert="horz" lIns="91440" tIns="45720" rIns="91440" bIns="45720" rtlCol="0" anchor="t">
            <a:normAutofit/>
          </a:bodyPr>
          <a:lstStyle/>
          <a:p>
            <a:endParaRPr lang="en-GB" sz="1400">
              <a:solidFill>
                <a:schemeClr val="tx1">
                  <a:lumMod val="49000"/>
                </a:schemeClr>
              </a:solidFill>
              <a:latin typeface="Montserrat" panose="00000500000000000000" pitchFamily="2" charset="0"/>
              <a:ea typeface="Calibri"/>
              <a:cs typeface="Arial"/>
            </a:endParaRPr>
          </a:p>
          <a:p>
            <a:pPr marL="0" indent="0">
              <a:buNone/>
            </a:pPr>
            <a:r>
              <a:rPr lang="en-GB" sz="4400" b="1">
                <a:solidFill>
                  <a:schemeClr val="accent1"/>
                </a:solidFill>
                <a:latin typeface="Montserrat"/>
                <a:ea typeface="Calibri"/>
                <a:cs typeface="Arial"/>
              </a:rPr>
              <a:t>$12.4B</a:t>
            </a:r>
            <a:endParaRPr lang="en-GB" sz="4400" b="1">
              <a:solidFill>
                <a:schemeClr val="accent1"/>
              </a:solidFill>
              <a:latin typeface="Montserrat" panose="00000500000000000000" pitchFamily="2" charset="0"/>
              <a:ea typeface="Calibri"/>
              <a:cs typeface="Arial"/>
            </a:endParaRPr>
          </a:p>
          <a:p>
            <a:pPr marL="0" indent="0">
              <a:buNone/>
            </a:pPr>
            <a:endParaRPr lang="en-GB" sz="1400">
              <a:solidFill>
                <a:schemeClr val="accent1"/>
              </a:solidFill>
              <a:latin typeface="Montserrat"/>
              <a:ea typeface="Calibri"/>
              <a:cs typeface="Arial"/>
            </a:endParaRPr>
          </a:p>
          <a:p>
            <a:pPr marL="0" indent="0">
              <a:buNone/>
            </a:pPr>
            <a:r>
              <a:rPr lang="en-GB" sz="1400">
                <a:solidFill>
                  <a:schemeClr val="accent1"/>
                </a:solidFill>
                <a:latin typeface="Montserrat"/>
                <a:ea typeface="Calibri"/>
                <a:cs typeface="Arial"/>
              </a:rPr>
              <a:t>US Global Health Funding in </a:t>
            </a:r>
            <a:r>
              <a:rPr lang="en-GB" sz="1400" u="sng">
                <a:solidFill>
                  <a:schemeClr val="accent1"/>
                </a:solidFill>
                <a:latin typeface="Montserrat"/>
                <a:ea typeface="Calibri"/>
                <a:cs typeface="Arial"/>
              </a:rPr>
              <a:t>2024</a:t>
            </a:r>
            <a:endParaRPr lang="en-GB" u="sng">
              <a:solidFill>
                <a:schemeClr val="accent1"/>
              </a:solidFill>
            </a:endParaRPr>
          </a:p>
          <a:p>
            <a:pPr marL="0" indent="0">
              <a:buNone/>
            </a:pPr>
            <a:r>
              <a:rPr lang="en-GB" sz="1200" i="1">
                <a:solidFill>
                  <a:schemeClr val="tx1">
                    <a:lumMod val="49000"/>
                  </a:schemeClr>
                </a:solidFill>
                <a:latin typeface="Montserrat"/>
                <a:ea typeface="Calibri"/>
                <a:cs typeface="Arial"/>
              </a:rPr>
              <a:t>Stable at $10B+ since 2014 (excl. COVID surge)</a:t>
            </a:r>
          </a:p>
          <a:p>
            <a:pPr marL="267970" indent="-267970"/>
            <a:endParaRPr lang="en-GB" sz="1400">
              <a:solidFill>
                <a:schemeClr val="tx1">
                  <a:lumMod val="49000"/>
                </a:schemeClr>
              </a:solidFill>
              <a:latin typeface="Montserrat" panose="00000500000000000000" pitchFamily="2" charset="0"/>
              <a:ea typeface="Calibri"/>
              <a:cs typeface="Arial"/>
            </a:endParaRPr>
          </a:p>
          <a:p>
            <a:pPr marL="0" indent="0">
              <a:buNone/>
            </a:pPr>
            <a:endParaRPr lang="fr-BE">
              <a:latin typeface="Calibri"/>
              <a:ea typeface="Calibri"/>
              <a:cs typeface="Calibri"/>
            </a:endParaRPr>
          </a:p>
        </p:txBody>
      </p:sp>
      <p:sp>
        <p:nvSpPr>
          <p:cNvPr id="7" name="ZoneTexte 1">
            <a:extLst>
              <a:ext uri="{FF2B5EF4-FFF2-40B4-BE49-F238E27FC236}">
                <a16:creationId xmlns:a16="http://schemas.microsoft.com/office/drawing/2014/main" id="{3F8F73AA-8E1D-1B01-5356-6155E4067AF2}"/>
              </a:ext>
            </a:extLst>
          </p:cNvPr>
          <p:cNvSpPr txBox="1"/>
          <p:nvPr/>
        </p:nvSpPr>
        <p:spPr>
          <a:xfrm>
            <a:off x="338667" y="6570133"/>
            <a:ext cx="7450666"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Calibri"/>
                <a:ea typeface="Calibri"/>
                <a:cs typeface="Arial"/>
              </a:rPr>
              <a:t>Source: </a:t>
            </a:r>
            <a:r>
              <a:rPr kumimoji="0" lang="fr-FR" sz="900" b="0" i="0" u="none" strike="noStrike" kern="1200" cap="none" spc="0" normalizeH="0" baseline="0" noProof="0">
                <a:ln>
                  <a:noFill/>
                </a:ln>
                <a:solidFill>
                  <a:prstClr val="black"/>
                </a:solidFill>
                <a:effectLst/>
                <a:uLnTx/>
                <a:uFillTx/>
                <a:latin typeface="Calibri"/>
                <a:ea typeface="Calibri"/>
                <a:cs typeface="Calibri"/>
                <a:hlinkClick r:id="rId2"/>
              </a:rPr>
              <a:t>Just the Numbers: The Impact of US International Family Planning Assistance, 2024 | </a:t>
            </a:r>
            <a:r>
              <a:rPr kumimoji="0" lang="fr-FR" sz="900" b="0" i="0" u="none" strike="noStrike" kern="1200" cap="none" spc="0" normalizeH="0" baseline="0" noProof="0" err="1">
                <a:ln>
                  <a:noFill/>
                </a:ln>
                <a:solidFill>
                  <a:prstClr val="black"/>
                </a:solidFill>
                <a:effectLst/>
                <a:uLnTx/>
                <a:uFillTx/>
                <a:latin typeface="Calibri"/>
                <a:ea typeface="Calibri"/>
                <a:cs typeface="Calibri"/>
                <a:hlinkClick r:id="rId2"/>
              </a:rPr>
              <a:t>Guttmacher</a:t>
            </a:r>
            <a:r>
              <a:rPr kumimoji="0" lang="fr-FR" sz="900" b="0" i="0" u="none" strike="noStrike" kern="1200" cap="none" spc="0" normalizeH="0" baseline="0" noProof="0">
                <a:ln>
                  <a:noFill/>
                </a:ln>
                <a:solidFill>
                  <a:prstClr val="black"/>
                </a:solidFill>
                <a:effectLst/>
                <a:uLnTx/>
                <a:uFillTx/>
                <a:latin typeface="Calibri"/>
                <a:ea typeface="Calibri"/>
                <a:cs typeface="Calibri"/>
                <a:hlinkClick r:id="rId2"/>
              </a:rPr>
              <a:t> Institute</a:t>
            </a:r>
            <a:endParaRPr kumimoji="0" lang="fr-FR" sz="900" b="0" i="0" u="none" strike="noStrike" kern="1200" cap="none" spc="0" normalizeH="0" baseline="0" noProof="0">
              <a:ln>
                <a:noFill/>
              </a:ln>
              <a:solidFill>
                <a:prstClr val="black"/>
              </a:solidFill>
              <a:effectLst/>
              <a:uLnTx/>
              <a:uFillTx/>
              <a:latin typeface="Calibri"/>
              <a:ea typeface="Calibri"/>
              <a:cs typeface="Calibri"/>
            </a:endParaRPr>
          </a:p>
        </p:txBody>
      </p:sp>
      <p:graphicFrame>
        <p:nvGraphicFramePr>
          <p:cNvPr id="2" name="Tableau 1">
            <a:extLst>
              <a:ext uri="{FF2B5EF4-FFF2-40B4-BE49-F238E27FC236}">
                <a16:creationId xmlns:a16="http://schemas.microsoft.com/office/drawing/2014/main" id="{08AA1D3E-FFD3-7D0D-C866-5031F0E4A729}"/>
              </a:ext>
            </a:extLst>
          </p:cNvPr>
          <p:cNvGraphicFramePr>
            <a:graphicFrameLocks noGrp="1"/>
          </p:cNvGraphicFramePr>
          <p:nvPr>
            <p:extLst>
              <p:ext uri="{D42A27DB-BD31-4B8C-83A1-F6EECF244321}">
                <p14:modId xmlns:p14="http://schemas.microsoft.com/office/powerpoint/2010/main" val="1619685600"/>
              </p:ext>
            </p:extLst>
          </p:nvPr>
        </p:nvGraphicFramePr>
        <p:xfrm>
          <a:off x="5738336" y="1901095"/>
          <a:ext cx="2610253" cy="1937288"/>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272578661"/>
                    </a:ext>
                  </a:extLst>
                </a:gridCol>
                <a:gridCol w="2401973">
                  <a:extLst>
                    <a:ext uri="{9D8B030D-6E8A-4147-A177-3AD203B41FA5}">
                      <a16:colId xmlns:a16="http://schemas.microsoft.com/office/drawing/2014/main" val="3633052537"/>
                    </a:ext>
                  </a:extLst>
                </a:gridCol>
              </a:tblGrid>
              <a:tr h="213359">
                <a:tc>
                  <a:txBody>
                    <a:bodyPr/>
                    <a:lstStyle/>
                    <a:p>
                      <a:pPr lvl="0">
                        <a:buNone/>
                      </a:pPr>
                      <a:endParaRPr lang="fr-FR" sz="800"/>
                    </a:p>
                  </a:txBody>
                  <a:tcPr>
                    <a:lnL w="0">
                      <a:noFill/>
                    </a:lnL>
                    <a:lnR w="0">
                      <a:noFill/>
                    </a:lnR>
                    <a:lnT w="0">
                      <a:noFill/>
                    </a:lnT>
                    <a:lnB w="0">
                      <a:noFill/>
                    </a:lnB>
                  </a:tcPr>
                </a:tc>
                <a:tc>
                  <a:txBody>
                    <a:bodyPr/>
                    <a:lstStyle/>
                    <a:p>
                      <a:endParaRPr lang="fr-FR" sz="800"/>
                    </a:p>
                  </a:txBody>
                  <a:tcPr>
                    <a:lnL w="0">
                      <a:noFill/>
                    </a:lnL>
                    <a:lnR w="0">
                      <a:noFill/>
                    </a:lnR>
                    <a:lnT w="0">
                      <a:noFill/>
                    </a:lnT>
                    <a:lnB w="0">
                      <a:noFill/>
                    </a:lnB>
                  </a:tcPr>
                </a:tc>
                <a:extLst>
                  <a:ext uri="{0D108BD9-81ED-4DB2-BD59-A6C34878D82A}">
                    <a16:rowId xmlns:a16="http://schemas.microsoft.com/office/drawing/2014/main" val="3387427376"/>
                  </a:ext>
                </a:extLst>
              </a:tr>
              <a:tr h="1723928">
                <a:tc>
                  <a:txBody>
                    <a:bodyPr/>
                    <a:lstStyle/>
                    <a:p>
                      <a:pPr lvl="0">
                        <a:buNone/>
                      </a:pPr>
                      <a:endParaRPr lang="fr-FR" sz="1400" i="1"/>
                    </a:p>
                  </a:txBody>
                  <a:tcPr>
                    <a:lnL w="0">
                      <a:noFill/>
                    </a:lnL>
                    <a:lnR w="0">
                      <a:noFill/>
                    </a:lnR>
                    <a:lnT w="0">
                      <a:noFill/>
                    </a:lnT>
                    <a:lnB w="0">
                      <a:noFill/>
                    </a:lnB>
                    <a:solidFill>
                      <a:schemeClr val="bg1">
                        <a:lumMod val="95000"/>
                      </a:schemeClr>
                    </a:solidFill>
                  </a:tcPr>
                </a:tc>
                <a:tc>
                  <a:txBody>
                    <a:bodyPr/>
                    <a:lstStyle/>
                    <a:p>
                      <a:endParaRPr lang="fr-FR" sz="1400" b="1"/>
                    </a:p>
                    <a:p>
                      <a:pPr lvl="0">
                        <a:buNone/>
                      </a:pPr>
                      <a:r>
                        <a:rPr lang="fr-FR" sz="2800" b="1"/>
                        <a:t>42%</a:t>
                      </a:r>
                    </a:p>
                    <a:p>
                      <a:pPr lvl="0">
                        <a:buNone/>
                      </a:pPr>
                      <a:endParaRPr lang="fr-FR" sz="1400" i="1"/>
                    </a:p>
                    <a:p>
                      <a:pPr lvl="0">
                        <a:buNone/>
                      </a:pPr>
                      <a:r>
                        <a:rPr lang="fr-FR" sz="1400" i="1"/>
                        <a:t>of all </a:t>
                      </a:r>
                      <a:r>
                        <a:rPr lang="fr-FR" sz="1400" i="1" err="1"/>
                        <a:t>donor</a:t>
                      </a:r>
                      <a:r>
                        <a:rPr lang="fr-FR" sz="1400" i="1"/>
                        <a:t> </a:t>
                      </a:r>
                      <a:r>
                        <a:rPr lang="fr-FR" sz="1400" i="1" err="1"/>
                        <a:t>government</a:t>
                      </a:r>
                      <a:r>
                        <a:rPr lang="fr-FR" sz="1400" i="1"/>
                        <a:t> global  </a:t>
                      </a:r>
                      <a:r>
                        <a:rPr lang="fr-FR" sz="1400" i="1" err="1"/>
                        <a:t>health</a:t>
                      </a:r>
                      <a:r>
                        <a:rPr lang="fr-FR" sz="1400" i="1"/>
                        <a:t> assistance</a:t>
                      </a:r>
                      <a:endParaRPr lang="fr-FR"/>
                    </a:p>
                  </a:txBody>
                  <a:tcPr>
                    <a:lnL w="0">
                      <a:noFill/>
                    </a:lnL>
                    <a:lnR w="0">
                      <a:noFill/>
                    </a:lnR>
                    <a:lnT w="0">
                      <a:noFill/>
                    </a:lnT>
                    <a:lnB w="0">
                      <a:noFill/>
                    </a:lnB>
                    <a:solidFill>
                      <a:schemeClr val="bg1">
                        <a:lumMod val="95000"/>
                      </a:schemeClr>
                    </a:solidFill>
                  </a:tcPr>
                </a:tc>
                <a:extLst>
                  <a:ext uri="{0D108BD9-81ED-4DB2-BD59-A6C34878D82A}">
                    <a16:rowId xmlns:a16="http://schemas.microsoft.com/office/drawing/2014/main" val="2237186436"/>
                  </a:ext>
                </a:extLst>
              </a:tr>
            </a:tbl>
          </a:graphicData>
        </a:graphic>
      </p:graphicFrame>
      <p:graphicFrame>
        <p:nvGraphicFramePr>
          <p:cNvPr id="3" name="Tableau 2">
            <a:extLst>
              <a:ext uri="{FF2B5EF4-FFF2-40B4-BE49-F238E27FC236}">
                <a16:creationId xmlns:a16="http://schemas.microsoft.com/office/drawing/2014/main" id="{42AF0510-4CA4-F728-C36B-FF3F26EE586E}"/>
              </a:ext>
            </a:extLst>
          </p:cNvPr>
          <p:cNvGraphicFramePr>
            <a:graphicFrameLocks noGrp="1"/>
          </p:cNvGraphicFramePr>
          <p:nvPr>
            <p:extLst>
              <p:ext uri="{D42A27DB-BD31-4B8C-83A1-F6EECF244321}">
                <p14:modId xmlns:p14="http://schemas.microsoft.com/office/powerpoint/2010/main" val="3656634647"/>
              </p:ext>
            </p:extLst>
          </p:nvPr>
        </p:nvGraphicFramePr>
        <p:xfrm>
          <a:off x="8560117" y="1901094"/>
          <a:ext cx="2610253" cy="1937288"/>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272578661"/>
                    </a:ext>
                  </a:extLst>
                </a:gridCol>
                <a:gridCol w="2401973">
                  <a:extLst>
                    <a:ext uri="{9D8B030D-6E8A-4147-A177-3AD203B41FA5}">
                      <a16:colId xmlns:a16="http://schemas.microsoft.com/office/drawing/2014/main" val="3633052537"/>
                    </a:ext>
                  </a:extLst>
                </a:gridCol>
              </a:tblGrid>
              <a:tr h="213359">
                <a:tc>
                  <a:txBody>
                    <a:bodyPr/>
                    <a:lstStyle/>
                    <a:p>
                      <a:pPr lvl="0">
                        <a:buNone/>
                      </a:pPr>
                      <a:endParaRPr lang="fr-FR" sz="800"/>
                    </a:p>
                  </a:txBody>
                  <a:tcPr>
                    <a:lnL w="0">
                      <a:noFill/>
                    </a:lnL>
                    <a:lnR w="0">
                      <a:noFill/>
                    </a:lnR>
                    <a:lnT w="0">
                      <a:noFill/>
                    </a:lnT>
                    <a:lnB w="0">
                      <a:noFill/>
                    </a:lnB>
                  </a:tcPr>
                </a:tc>
                <a:tc>
                  <a:txBody>
                    <a:bodyPr/>
                    <a:lstStyle/>
                    <a:p>
                      <a:endParaRPr lang="fr-FR" sz="800"/>
                    </a:p>
                  </a:txBody>
                  <a:tcPr>
                    <a:lnL w="0">
                      <a:noFill/>
                    </a:lnL>
                    <a:lnR w="0">
                      <a:noFill/>
                    </a:lnR>
                    <a:lnT w="0">
                      <a:noFill/>
                    </a:lnT>
                    <a:lnB w="0">
                      <a:noFill/>
                    </a:lnB>
                  </a:tcPr>
                </a:tc>
                <a:extLst>
                  <a:ext uri="{0D108BD9-81ED-4DB2-BD59-A6C34878D82A}">
                    <a16:rowId xmlns:a16="http://schemas.microsoft.com/office/drawing/2014/main" val="3387427376"/>
                  </a:ext>
                </a:extLst>
              </a:tr>
              <a:tr h="1723928">
                <a:tc>
                  <a:txBody>
                    <a:bodyPr/>
                    <a:lstStyle/>
                    <a:p>
                      <a:pPr lvl="0">
                        <a:buNone/>
                      </a:pPr>
                      <a:endParaRPr lang="fr-FR" sz="1400" i="1"/>
                    </a:p>
                  </a:txBody>
                  <a:tcPr>
                    <a:lnL w="0">
                      <a:noFill/>
                    </a:lnL>
                    <a:lnR w="0">
                      <a:noFill/>
                    </a:lnR>
                    <a:lnT w="0">
                      <a:noFill/>
                    </a:lnT>
                    <a:lnB w="0">
                      <a:noFill/>
                    </a:lnB>
                    <a:solidFill>
                      <a:schemeClr val="bg1">
                        <a:lumMod val="95000"/>
                      </a:schemeClr>
                    </a:solidFill>
                  </a:tcPr>
                </a:tc>
                <a:tc>
                  <a:txBody>
                    <a:bodyPr/>
                    <a:lstStyle/>
                    <a:p>
                      <a:endParaRPr lang="fr-FR" sz="1400" b="1"/>
                    </a:p>
                    <a:p>
                      <a:pPr lvl="0">
                        <a:buNone/>
                      </a:pPr>
                      <a:r>
                        <a:rPr lang="fr-FR" sz="2800" b="1"/>
                        <a:t>1 in 3</a:t>
                      </a:r>
                      <a:endParaRPr lang="fr-FR"/>
                    </a:p>
                    <a:p>
                      <a:pPr lvl="0">
                        <a:buNone/>
                      </a:pPr>
                      <a:endParaRPr lang="fr-FR" sz="1400" i="1"/>
                    </a:p>
                    <a:p>
                      <a:pPr lvl="0">
                        <a:buNone/>
                      </a:pPr>
                      <a:r>
                        <a:rPr lang="fr-FR" sz="1400" i="1"/>
                        <a:t>US </a:t>
                      </a:r>
                      <a:r>
                        <a:rPr lang="fr-FR" sz="1400" i="1" err="1"/>
                        <a:t>development</a:t>
                      </a:r>
                      <a:r>
                        <a:rPr lang="fr-FR" sz="1400" i="1"/>
                        <a:t> </a:t>
                      </a:r>
                      <a:r>
                        <a:rPr lang="fr-FR" sz="1400" i="1" err="1"/>
                        <a:t>dolla</a:t>
                      </a:r>
                      <a:r>
                        <a:rPr lang="fr-FR" sz="1400" i="1"/>
                        <a:t>rs go to global </a:t>
                      </a:r>
                      <a:r>
                        <a:rPr lang="fr-FR" sz="1400" i="1" err="1"/>
                        <a:t>health</a:t>
                      </a:r>
                    </a:p>
                  </a:txBody>
                  <a:tcPr>
                    <a:lnL w="0">
                      <a:noFill/>
                    </a:lnL>
                    <a:lnR w="0">
                      <a:noFill/>
                    </a:lnR>
                    <a:lnT w="0">
                      <a:noFill/>
                    </a:lnT>
                    <a:lnB w="0">
                      <a:noFill/>
                    </a:lnB>
                    <a:solidFill>
                      <a:schemeClr val="bg1">
                        <a:lumMod val="95000"/>
                      </a:schemeClr>
                    </a:solidFill>
                  </a:tcPr>
                </a:tc>
                <a:extLst>
                  <a:ext uri="{0D108BD9-81ED-4DB2-BD59-A6C34878D82A}">
                    <a16:rowId xmlns:a16="http://schemas.microsoft.com/office/drawing/2014/main" val="2237186436"/>
                  </a:ext>
                </a:extLst>
              </a:tr>
            </a:tbl>
          </a:graphicData>
        </a:graphic>
      </p:graphicFrame>
      <p:graphicFrame>
        <p:nvGraphicFramePr>
          <p:cNvPr id="4" name="Tableau 3">
            <a:extLst>
              <a:ext uri="{FF2B5EF4-FFF2-40B4-BE49-F238E27FC236}">
                <a16:creationId xmlns:a16="http://schemas.microsoft.com/office/drawing/2014/main" id="{8E0E48A4-91BF-582D-57EC-956CE0A19804}"/>
              </a:ext>
            </a:extLst>
          </p:cNvPr>
          <p:cNvGraphicFramePr>
            <a:graphicFrameLocks noGrp="1"/>
          </p:cNvGraphicFramePr>
          <p:nvPr>
            <p:extLst>
              <p:ext uri="{D42A27DB-BD31-4B8C-83A1-F6EECF244321}">
                <p14:modId xmlns:p14="http://schemas.microsoft.com/office/powerpoint/2010/main" val="1783677302"/>
              </p:ext>
            </p:extLst>
          </p:nvPr>
        </p:nvGraphicFramePr>
        <p:xfrm>
          <a:off x="5738336" y="4008500"/>
          <a:ext cx="2610253" cy="1937288"/>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272578661"/>
                    </a:ext>
                  </a:extLst>
                </a:gridCol>
                <a:gridCol w="2401973">
                  <a:extLst>
                    <a:ext uri="{9D8B030D-6E8A-4147-A177-3AD203B41FA5}">
                      <a16:colId xmlns:a16="http://schemas.microsoft.com/office/drawing/2014/main" val="3633052537"/>
                    </a:ext>
                  </a:extLst>
                </a:gridCol>
              </a:tblGrid>
              <a:tr h="213359">
                <a:tc>
                  <a:txBody>
                    <a:bodyPr/>
                    <a:lstStyle/>
                    <a:p>
                      <a:pPr lvl="0">
                        <a:buNone/>
                      </a:pPr>
                      <a:endParaRPr lang="fr-FR" sz="800"/>
                    </a:p>
                  </a:txBody>
                  <a:tcPr>
                    <a:lnL w="0">
                      <a:noFill/>
                    </a:lnL>
                    <a:lnR w="0">
                      <a:noFill/>
                    </a:lnR>
                    <a:lnT w="0">
                      <a:noFill/>
                    </a:lnT>
                    <a:lnB w="0">
                      <a:noFill/>
                    </a:lnB>
                  </a:tcPr>
                </a:tc>
                <a:tc>
                  <a:txBody>
                    <a:bodyPr/>
                    <a:lstStyle/>
                    <a:p>
                      <a:endParaRPr lang="fr-FR" sz="800"/>
                    </a:p>
                  </a:txBody>
                  <a:tcPr>
                    <a:lnL w="0">
                      <a:noFill/>
                    </a:lnL>
                    <a:lnR w="0">
                      <a:noFill/>
                    </a:lnR>
                    <a:lnT w="0">
                      <a:noFill/>
                    </a:lnT>
                    <a:lnB w="0">
                      <a:noFill/>
                    </a:lnB>
                  </a:tcPr>
                </a:tc>
                <a:extLst>
                  <a:ext uri="{0D108BD9-81ED-4DB2-BD59-A6C34878D82A}">
                    <a16:rowId xmlns:a16="http://schemas.microsoft.com/office/drawing/2014/main" val="3387427376"/>
                  </a:ext>
                </a:extLst>
              </a:tr>
              <a:tr h="1723928">
                <a:tc>
                  <a:txBody>
                    <a:bodyPr/>
                    <a:lstStyle/>
                    <a:p>
                      <a:pPr lvl="0">
                        <a:buNone/>
                      </a:pPr>
                      <a:endParaRPr lang="fr-FR" sz="1400" i="1"/>
                    </a:p>
                  </a:txBody>
                  <a:tcPr>
                    <a:lnL w="0">
                      <a:noFill/>
                    </a:lnL>
                    <a:lnR w="0">
                      <a:noFill/>
                    </a:lnR>
                    <a:lnT w="0">
                      <a:noFill/>
                    </a:lnT>
                    <a:lnB w="0">
                      <a:noFill/>
                    </a:lnB>
                    <a:solidFill>
                      <a:schemeClr val="bg1">
                        <a:lumMod val="95000"/>
                      </a:schemeClr>
                    </a:solidFill>
                  </a:tcPr>
                </a:tc>
                <a:tc>
                  <a:txBody>
                    <a:bodyPr/>
                    <a:lstStyle/>
                    <a:p>
                      <a:endParaRPr lang="fr-FR" sz="1400" b="1"/>
                    </a:p>
                    <a:p>
                      <a:pPr lvl="0">
                        <a:buNone/>
                      </a:pPr>
                      <a:r>
                        <a:rPr lang="fr-FR" sz="2800" b="1"/>
                        <a:t>80</a:t>
                      </a:r>
                    </a:p>
                    <a:p>
                      <a:pPr lvl="0">
                        <a:buNone/>
                      </a:pPr>
                      <a:endParaRPr lang="fr-FR" sz="1400" i="1"/>
                    </a:p>
                    <a:p>
                      <a:pPr lvl="0">
                        <a:buNone/>
                      </a:pPr>
                      <a:r>
                        <a:rPr lang="fr-FR" sz="1400" i="1"/>
                        <a:t>Partner countries </a:t>
                      </a:r>
                      <a:r>
                        <a:rPr lang="fr-FR" sz="1400" i="1" err="1"/>
                        <a:t>across</a:t>
                      </a:r>
                      <a:r>
                        <a:rPr lang="fr-FR" sz="1400" i="1"/>
                        <a:t> 6 </a:t>
                      </a:r>
                      <a:r>
                        <a:rPr lang="fr-FR" sz="1400" i="1" err="1"/>
                        <a:t>regions</a:t>
                      </a:r>
                      <a:endParaRPr lang="fr-FR" err="1"/>
                    </a:p>
                  </a:txBody>
                  <a:tcPr>
                    <a:lnL w="0">
                      <a:noFill/>
                    </a:lnL>
                    <a:lnR w="0">
                      <a:noFill/>
                    </a:lnR>
                    <a:lnT w="0">
                      <a:noFill/>
                    </a:lnT>
                    <a:lnB w="0">
                      <a:noFill/>
                    </a:lnB>
                    <a:solidFill>
                      <a:schemeClr val="bg1">
                        <a:lumMod val="95000"/>
                      </a:schemeClr>
                    </a:solidFill>
                  </a:tcPr>
                </a:tc>
                <a:extLst>
                  <a:ext uri="{0D108BD9-81ED-4DB2-BD59-A6C34878D82A}">
                    <a16:rowId xmlns:a16="http://schemas.microsoft.com/office/drawing/2014/main" val="2237186436"/>
                  </a:ext>
                </a:extLst>
              </a:tr>
            </a:tbl>
          </a:graphicData>
        </a:graphic>
      </p:graphicFrame>
      <p:graphicFrame>
        <p:nvGraphicFramePr>
          <p:cNvPr id="8" name="Tableau 7">
            <a:extLst>
              <a:ext uri="{FF2B5EF4-FFF2-40B4-BE49-F238E27FC236}">
                <a16:creationId xmlns:a16="http://schemas.microsoft.com/office/drawing/2014/main" id="{F33087C9-6F32-E02A-166B-FE893BB4C7C1}"/>
              </a:ext>
            </a:extLst>
          </p:cNvPr>
          <p:cNvGraphicFramePr>
            <a:graphicFrameLocks noGrp="1"/>
          </p:cNvGraphicFramePr>
          <p:nvPr>
            <p:extLst>
              <p:ext uri="{D42A27DB-BD31-4B8C-83A1-F6EECF244321}">
                <p14:modId xmlns:p14="http://schemas.microsoft.com/office/powerpoint/2010/main" val="3167076636"/>
              </p:ext>
            </p:extLst>
          </p:nvPr>
        </p:nvGraphicFramePr>
        <p:xfrm>
          <a:off x="8560117" y="4008500"/>
          <a:ext cx="2610253" cy="1937288"/>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272578661"/>
                    </a:ext>
                  </a:extLst>
                </a:gridCol>
                <a:gridCol w="2401973">
                  <a:extLst>
                    <a:ext uri="{9D8B030D-6E8A-4147-A177-3AD203B41FA5}">
                      <a16:colId xmlns:a16="http://schemas.microsoft.com/office/drawing/2014/main" val="3633052537"/>
                    </a:ext>
                  </a:extLst>
                </a:gridCol>
              </a:tblGrid>
              <a:tr h="213359">
                <a:tc>
                  <a:txBody>
                    <a:bodyPr/>
                    <a:lstStyle/>
                    <a:p>
                      <a:pPr lvl="0">
                        <a:buNone/>
                      </a:pPr>
                      <a:endParaRPr lang="fr-FR" sz="800"/>
                    </a:p>
                  </a:txBody>
                  <a:tcPr>
                    <a:lnL w="0">
                      <a:noFill/>
                    </a:lnL>
                    <a:lnR w="0">
                      <a:noFill/>
                    </a:lnR>
                    <a:lnT w="0">
                      <a:noFill/>
                    </a:lnT>
                    <a:lnB w="0">
                      <a:noFill/>
                    </a:lnB>
                  </a:tcPr>
                </a:tc>
                <a:tc>
                  <a:txBody>
                    <a:bodyPr/>
                    <a:lstStyle/>
                    <a:p>
                      <a:endParaRPr lang="fr-FR" sz="800"/>
                    </a:p>
                  </a:txBody>
                  <a:tcPr>
                    <a:lnL w="0">
                      <a:noFill/>
                    </a:lnL>
                    <a:lnR w="0">
                      <a:noFill/>
                    </a:lnR>
                    <a:lnT w="0">
                      <a:noFill/>
                    </a:lnT>
                    <a:lnB w="0">
                      <a:noFill/>
                    </a:lnB>
                  </a:tcPr>
                </a:tc>
                <a:extLst>
                  <a:ext uri="{0D108BD9-81ED-4DB2-BD59-A6C34878D82A}">
                    <a16:rowId xmlns:a16="http://schemas.microsoft.com/office/drawing/2014/main" val="3387427376"/>
                  </a:ext>
                </a:extLst>
              </a:tr>
              <a:tr h="1723928">
                <a:tc>
                  <a:txBody>
                    <a:bodyPr/>
                    <a:lstStyle/>
                    <a:p>
                      <a:pPr lvl="0">
                        <a:buNone/>
                      </a:pPr>
                      <a:endParaRPr lang="fr-FR" sz="1400" i="1"/>
                    </a:p>
                  </a:txBody>
                  <a:tcPr>
                    <a:lnL w="0">
                      <a:noFill/>
                    </a:lnL>
                    <a:lnR w="0">
                      <a:noFill/>
                    </a:lnR>
                    <a:lnT w="0">
                      <a:noFill/>
                    </a:lnT>
                    <a:lnB w="0">
                      <a:noFill/>
                    </a:lnB>
                    <a:solidFill>
                      <a:schemeClr val="bg1">
                        <a:lumMod val="95000"/>
                      </a:schemeClr>
                    </a:solidFill>
                  </a:tcPr>
                </a:tc>
                <a:tc>
                  <a:txBody>
                    <a:bodyPr/>
                    <a:lstStyle/>
                    <a:p>
                      <a:endParaRPr lang="fr-FR" sz="1400" b="1"/>
                    </a:p>
                    <a:p>
                      <a:pPr lvl="0">
                        <a:buNone/>
                      </a:pPr>
                      <a:r>
                        <a:rPr lang="fr-FR" sz="2800" b="1"/>
                        <a:t>60%</a:t>
                      </a:r>
                    </a:p>
                    <a:p>
                      <a:pPr lvl="0">
                        <a:buNone/>
                      </a:pPr>
                      <a:endParaRPr lang="fr-FR" sz="1400" i="1"/>
                    </a:p>
                    <a:p>
                      <a:pPr lvl="0">
                        <a:buNone/>
                      </a:pPr>
                      <a:r>
                        <a:rPr lang="fr-FR" sz="1400" i="1"/>
                        <a:t>of </a:t>
                      </a:r>
                      <a:r>
                        <a:rPr lang="fr-FR" sz="1400" i="1" err="1"/>
                        <a:t>bilateral</a:t>
                      </a:r>
                      <a:r>
                        <a:rPr lang="fr-FR" sz="1400" i="1"/>
                        <a:t> </a:t>
                      </a:r>
                      <a:r>
                        <a:rPr lang="fr-FR" sz="1400" i="1" err="1"/>
                        <a:t>aid</a:t>
                      </a:r>
                      <a:r>
                        <a:rPr lang="fr-FR" sz="1400" i="1"/>
                        <a:t> to </a:t>
                      </a:r>
                      <a:r>
                        <a:rPr lang="fr-FR" sz="1400" i="1" err="1"/>
                        <a:t>just</a:t>
                      </a:r>
                      <a:r>
                        <a:rPr lang="fr-FR" sz="1400" i="1"/>
                        <a:t> 10 </a:t>
                      </a:r>
                      <a:r>
                        <a:rPr lang="fr-FR" sz="1400" i="1" err="1"/>
                        <a:t>African</a:t>
                      </a:r>
                      <a:r>
                        <a:rPr lang="fr-FR" sz="1400" i="1"/>
                        <a:t> countries</a:t>
                      </a:r>
                      <a:endParaRPr lang="fr-FR"/>
                    </a:p>
                  </a:txBody>
                  <a:tcPr>
                    <a:lnL w="0">
                      <a:noFill/>
                    </a:lnL>
                    <a:lnR w="0">
                      <a:noFill/>
                    </a:lnR>
                    <a:lnT w="0">
                      <a:noFill/>
                    </a:lnT>
                    <a:lnB w="0">
                      <a:noFill/>
                    </a:lnB>
                    <a:solidFill>
                      <a:schemeClr val="bg1">
                        <a:lumMod val="95000"/>
                      </a:schemeClr>
                    </a:solidFill>
                  </a:tcPr>
                </a:tc>
                <a:extLst>
                  <a:ext uri="{0D108BD9-81ED-4DB2-BD59-A6C34878D82A}">
                    <a16:rowId xmlns:a16="http://schemas.microsoft.com/office/drawing/2014/main" val="2237186436"/>
                  </a:ext>
                </a:extLst>
              </a:tr>
            </a:tbl>
          </a:graphicData>
        </a:graphic>
      </p:graphicFrame>
      <p:sp>
        <p:nvSpPr>
          <p:cNvPr id="9" name="ZoneTexte 8">
            <a:extLst>
              <a:ext uri="{FF2B5EF4-FFF2-40B4-BE49-F238E27FC236}">
                <a16:creationId xmlns:a16="http://schemas.microsoft.com/office/drawing/2014/main" id="{0B4459EB-9B30-6D1C-604C-1FAE7095CDA0}"/>
              </a:ext>
            </a:extLst>
          </p:cNvPr>
          <p:cNvSpPr txBox="1"/>
          <p:nvPr/>
        </p:nvSpPr>
        <p:spPr>
          <a:xfrm>
            <a:off x="1756833" y="4795572"/>
            <a:ext cx="1453885" cy="276999"/>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b="1">
                <a:solidFill>
                  <a:schemeClr val="bg1">
                    <a:lumMod val="95000"/>
                  </a:schemeClr>
                </a:solidFill>
                <a:ea typeface="Calibri"/>
                <a:cs typeface="Calibri"/>
              </a:rPr>
              <a:t>HIV/AIDS (ca.50%)</a:t>
            </a:r>
          </a:p>
        </p:txBody>
      </p:sp>
      <p:sp>
        <p:nvSpPr>
          <p:cNvPr id="10" name="ZoneTexte 9">
            <a:extLst>
              <a:ext uri="{FF2B5EF4-FFF2-40B4-BE49-F238E27FC236}">
                <a16:creationId xmlns:a16="http://schemas.microsoft.com/office/drawing/2014/main" id="{999F37D1-E4A1-1D00-5DF7-5892922817F8}"/>
              </a:ext>
            </a:extLst>
          </p:cNvPr>
          <p:cNvSpPr txBox="1"/>
          <p:nvPr/>
        </p:nvSpPr>
        <p:spPr>
          <a:xfrm>
            <a:off x="4626240" y="5188477"/>
            <a:ext cx="727605" cy="276999"/>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b="1">
                <a:solidFill>
                  <a:schemeClr val="bg1">
                    <a:lumMod val="95000"/>
                  </a:schemeClr>
                </a:solidFill>
                <a:ea typeface="Calibri"/>
                <a:cs typeface="Calibri"/>
              </a:rPr>
              <a:t>Malaria</a:t>
            </a:r>
            <a:endParaRPr lang="fr-FR"/>
          </a:p>
        </p:txBody>
      </p:sp>
      <p:sp>
        <p:nvSpPr>
          <p:cNvPr id="11" name="ZoneTexte 10">
            <a:extLst>
              <a:ext uri="{FF2B5EF4-FFF2-40B4-BE49-F238E27FC236}">
                <a16:creationId xmlns:a16="http://schemas.microsoft.com/office/drawing/2014/main" id="{305FCEE1-B52B-110F-1B8F-6A511969EB01}"/>
              </a:ext>
            </a:extLst>
          </p:cNvPr>
          <p:cNvSpPr txBox="1"/>
          <p:nvPr/>
        </p:nvSpPr>
        <p:spPr>
          <a:xfrm>
            <a:off x="3542771" y="4795571"/>
            <a:ext cx="1453885" cy="276999"/>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b="1" err="1">
                <a:solidFill>
                  <a:schemeClr val="bg1">
                    <a:lumMod val="95000"/>
                  </a:schemeClr>
                </a:solidFill>
                <a:ea typeface="Calibri"/>
                <a:cs typeface="Calibri"/>
              </a:rPr>
              <a:t>Tuberculosis</a:t>
            </a:r>
            <a:endParaRPr lang="fr-FR" err="1"/>
          </a:p>
        </p:txBody>
      </p:sp>
      <p:sp>
        <p:nvSpPr>
          <p:cNvPr id="12" name="ZoneTexte 11">
            <a:extLst>
              <a:ext uri="{FF2B5EF4-FFF2-40B4-BE49-F238E27FC236}">
                <a16:creationId xmlns:a16="http://schemas.microsoft.com/office/drawing/2014/main" id="{D925DAE4-3D08-BBFD-6D91-115326AEA2F8}"/>
              </a:ext>
            </a:extLst>
          </p:cNvPr>
          <p:cNvSpPr txBox="1"/>
          <p:nvPr/>
        </p:nvSpPr>
        <p:spPr>
          <a:xfrm>
            <a:off x="1768739" y="5617102"/>
            <a:ext cx="2025385" cy="276999"/>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b="1" err="1">
                <a:solidFill>
                  <a:schemeClr val="bg1">
                    <a:lumMod val="95000"/>
                  </a:schemeClr>
                </a:solidFill>
                <a:ea typeface="Calibri"/>
                <a:cs typeface="Calibri"/>
              </a:rPr>
              <a:t>Maternal</a:t>
            </a:r>
            <a:r>
              <a:rPr lang="fr-FR" sz="1200" b="1">
                <a:solidFill>
                  <a:schemeClr val="bg1">
                    <a:lumMod val="95000"/>
                  </a:schemeClr>
                </a:solidFill>
                <a:ea typeface="Calibri"/>
                <a:cs typeface="Calibri"/>
              </a:rPr>
              <a:t> &amp; </a:t>
            </a:r>
            <a:r>
              <a:rPr lang="fr-FR" sz="1200" b="1" err="1">
                <a:solidFill>
                  <a:schemeClr val="bg1">
                    <a:lumMod val="95000"/>
                  </a:schemeClr>
                </a:solidFill>
                <a:ea typeface="Calibri"/>
                <a:cs typeface="Calibri"/>
              </a:rPr>
              <a:t>child</a:t>
            </a:r>
            <a:r>
              <a:rPr lang="fr-FR" sz="1200" b="1">
                <a:solidFill>
                  <a:schemeClr val="bg1">
                    <a:lumMod val="95000"/>
                  </a:schemeClr>
                </a:solidFill>
                <a:ea typeface="Calibri"/>
                <a:cs typeface="Calibri"/>
              </a:rPr>
              <a:t> </a:t>
            </a:r>
            <a:r>
              <a:rPr lang="fr-FR" sz="1200" b="1" err="1">
                <a:solidFill>
                  <a:schemeClr val="bg1">
                    <a:lumMod val="95000"/>
                  </a:schemeClr>
                </a:solidFill>
                <a:ea typeface="Calibri"/>
                <a:cs typeface="Calibri"/>
              </a:rPr>
              <a:t>health</a:t>
            </a:r>
            <a:endParaRPr lang="fr-FR" err="1">
              <a:solidFill>
                <a:schemeClr val="bg1">
                  <a:lumMod val="95000"/>
                </a:schemeClr>
              </a:solidFill>
            </a:endParaRPr>
          </a:p>
        </p:txBody>
      </p:sp>
      <p:sp>
        <p:nvSpPr>
          <p:cNvPr id="13" name="ZoneTexte 12">
            <a:extLst>
              <a:ext uri="{FF2B5EF4-FFF2-40B4-BE49-F238E27FC236}">
                <a16:creationId xmlns:a16="http://schemas.microsoft.com/office/drawing/2014/main" id="{8E1B4C98-D924-FA87-FECF-8A8268AAC21A}"/>
              </a:ext>
            </a:extLst>
          </p:cNvPr>
          <p:cNvSpPr txBox="1"/>
          <p:nvPr/>
        </p:nvSpPr>
        <p:spPr>
          <a:xfrm>
            <a:off x="3935677" y="5617103"/>
            <a:ext cx="1656291" cy="276999"/>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b="1">
                <a:solidFill>
                  <a:schemeClr val="bg1">
                    <a:lumMod val="95000"/>
                  </a:schemeClr>
                </a:solidFill>
                <a:ea typeface="Calibri"/>
                <a:cs typeface="Calibri"/>
              </a:rPr>
              <a:t>Global </a:t>
            </a:r>
            <a:r>
              <a:rPr lang="fr-FR" sz="1200" b="1" err="1">
                <a:solidFill>
                  <a:schemeClr val="bg1">
                    <a:lumMod val="95000"/>
                  </a:schemeClr>
                </a:solidFill>
                <a:ea typeface="Calibri"/>
                <a:cs typeface="Calibri"/>
              </a:rPr>
              <a:t>Health</a:t>
            </a:r>
            <a:r>
              <a:rPr lang="fr-FR" sz="1200" b="1">
                <a:solidFill>
                  <a:schemeClr val="bg1">
                    <a:lumMod val="95000"/>
                  </a:schemeClr>
                </a:solidFill>
                <a:ea typeface="Calibri"/>
                <a:cs typeface="Calibri"/>
              </a:rPr>
              <a:t> Security</a:t>
            </a:r>
            <a:endParaRPr lang="fr-FR">
              <a:solidFill>
                <a:schemeClr val="bg1">
                  <a:lumMod val="95000"/>
                </a:schemeClr>
              </a:solidFill>
            </a:endParaRPr>
          </a:p>
        </p:txBody>
      </p:sp>
      <p:sp>
        <p:nvSpPr>
          <p:cNvPr id="14" name="ZoneTexte 13">
            <a:extLst>
              <a:ext uri="{FF2B5EF4-FFF2-40B4-BE49-F238E27FC236}">
                <a16:creationId xmlns:a16="http://schemas.microsoft.com/office/drawing/2014/main" id="{5B727AAC-4555-CBBD-62A9-861AF1CBCE8D}"/>
              </a:ext>
            </a:extLst>
          </p:cNvPr>
          <p:cNvSpPr txBox="1"/>
          <p:nvPr/>
        </p:nvSpPr>
        <p:spPr>
          <a:xfrm>
            <a:off x="1768739" y="5188478"/>
            <a:ext cx="2692134" cy="276999"/>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b="1">
                <a:solidFill>
                  <a:schemeClr val="bg1">
                    <a:lumMod val="95000"/>
                  </a:schemeClr>
                </a:solidFill>
                <a:ea typeface="Calibri"/>
                <a:cs typeface="Calibri"/>
              </a:rPr>
              <a:t>Family planning &amp; reproductive </a:t>
            </a:r>
            <a:r>
              <a:rPr lang="fr-FR" sz="1200" b="1" err="1">
                <a:solidFill>
                  <a:schemeClr val="bg1">
                    <a:lumMod val="95000"/>
                  </a:schemeClr>
                </a:solidFill>
                <a:ea typeface="Calibri"/>
                <a:cs typeface="Calibri"/>
              </a:rPr>
              <a:t>health</a:t>
            </a:r>
            <a:r>
              <a:rPr lang="fr-FR" sz="1200" b="1">
                <a:solidFill>
                  <a:schemeClr val="bg1">
                    <a:lumMod val="95000"/>
                  </a:schemeClr>
                </a:solidFill>
                <a:ea typeface="Calibri"/>
                <a:cs typeface="Calibri"/>
              </a:rPr>
              <a:t> </a:t>
            </a:r>
            <a:endParaRPr lang="fr-FR">
              <a:solidFill>
                <a:schemeClr val="bg1">
                  <a:lumMod val="95000"/>
                </a:schemeClr>
              </a:solidFill>
            </a:endParaRPr>
          </a:p>
        </p:txBody>
      </p:sp>
      <p:sp>
        <p:nvSpPr>
          <p:cNvPr id="15" name="ZoneTexte 14">
            <a:extLst>
              <a:ext uri="{FF2B5EF4-FFF2-40B4-BE49-F238E27FC236}">
                <a16:creationId xmlns:a16="http://schemas.microsoft.com/office/drawing/2014/main" id="{5464E2E0-4A24-C947-8A7C-998B4B023985}"/>
              </a:ext>
            </a:extLst>
          </p:cNvPr>
          <p:cNvSpPr txBox="1"/>
          <p:nvPr/>
        </p:nvSpPr>
        <p:spPr>
          <a:xfrm>
            <a:off x="1713176" y="4409280"/>
            <a:ext cx="267758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b="1">
                <a:solidFill>
                  <a:schemeClr val="accent2">
                    <a:lumMod val="76000"/>
                  </a:schemeClr>
                </a:solidFill>
                <a:ea typeface="Calibri"/>
                <a:cs typeface="Calibri"/>
              </a:rPr>
              <a:t>PORTFOLIO PRIORITIES</a:t>
            </a:r>
          </a:p>
        </p:txBody>
      </p:sp>
    </p:spTree>
    <p:extLst>
      <p:ext uri="{BB962C8B-B14F-4D97-AF65-F5344CB8AC3E}">
        <p14:creationId xmlns:p14="http://schemas.microsoft.com/office/powerpoint/2010/main" val="3513341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FCA27-EA7F-9E5E-3DC2-0F199116F36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0D7F11B-D739-60F7-5349-57302AD5C3D0}"/>
              </a:ext>
            </a:extLst>
          </p:cNvPr>
          <p:cNvSpPr>
            <a:spLocks noGrp="1"/>
          </p:cNvSpPr>
          <p:nvPr>
            <p:ph type="title"/>
          </p:nvPr>
        </p:nvSpPr>
        <p:spPr/>
        <p:txBody>
          <a:bodyPr>
            <a:normAutofit/>
          </a:bodyPr>
          <a:lstStyle/>
          <a:p>
            <a:r>
              <a:rPr lang="fr-BE" dirty="0">
                <a:ea typeface="Calibri"/>
                <a:cs typeface="Calibri"/>
              </a:rPr>
              <a:t>US </a:t>
            </a:r>
            <a:r>
              <a:rPr lang="fr-BE" dirty="0" err="1">
                <a:ea typeface="Calibri"/>
                <a:cs typeface="Calibri"/>
              </a:rPr>
              <a:t>health</a:t>
            </a:r>
            <a:r>
              <a:rPr lang="fr-BE" dirty="0">
                <a:ea typeface="Calibri"/>
                <a:cs typeface="Calibri"/>
              </a:rPr>
              <a:t> </a:t>
            </a:r>
            <a:r>
              <a:rPr lang="fr-BE" dirty="0" err="1">
                <a:ea typeface="Calibri"/>
                <a:cs typeface="Calibri"/>
              </a:rPr>
              <a:t>aid</a:t>
            </a:r>
            <a:r>
              <a:rPr lang="fr-BE" dirty="0">
                <a:ea typeface="Calibri"/>
                <a:cs typeface="Calibri"/>
              </a:rPr>
              <a:t>: a </a:t>
            </a:r>
            <a:r>
              <a:rPr lang="fr-BE" dirty="0" err="1">
                <a:ea typeface="Calibri"/>
                <a:cs typeface="Calibri"/>
              </a:rPr>
              <a:t>significant</a:t>
            </a:r>
            <a:r>
              <a:rPr lang="fr-BE" dirty="0">
                <a:ea typeface="Calibri"/>
                <a:cs typeface="Calibri"/>
              </a:rPr>
              <a:t> part of national </a:t>
            </a:r>
            <a:r>
              <a:rPr lang="fr-BE" dirty="0" err="1">
                <a:ea typeface="Calibri"/>
                <a:cs typeface="Calibri"/>
              </a:rPr>
              <a:t>health</a:t>
            </a:r>
            <a:r>
              <a:rPr lang="fr-BE" dirty="0">
                <a:ea typeface="Calibri"/>
                <a:cs typeface="Calibri"/>
              </a:rPr>
              <a:t> budgets</a:t>
            </a:r>
            <a:endParaRPr lang="fr-BE" dirty="0"/>
          </a:p>
        </p:txBody>
      </p:sp>
      <p:sp>
        <p:nvSpPr>
          <p:cNvPr id="6" name="Content Placeholder 5">
            <a:extLst>
              <a:ext uri="{FF2B5EF4-FFF2-40B4-BE49-F238E27FC236}">
                <a16:creationId xmlns:a16="http://schemas.microsoft.com/office/drawing/2014/main" id="{C81B72CA-A164-C073-CDE9-AD925A0942C1}"/>
              </a:ext>
            </a:extLst>
          </p:cNvPr>
          <p:cNvSpPr>
            <a:spLocks noGrp="1"/>
          </p:cNvSpPr>
          <p:nvPr>
            <p:ph idx="1"/>
          </p:nvPr>
        </p:nvSpPr>
        <p:spPr>
          <a:xfrm>
            <a:off x="703927" y="1873250"/>
            <a:ext cx="3780040" cy="4351338"/>
          </a:xfrm>
        </p:spPr>
        <p:txBody>
          <a:bodyPr vert="horz" lIns="91440" tIns="45720" rIns="91440" bIns="45720" rtlCol="0" anchor="t">
            <a:normAutofit/>
          </a:bodyPr>
          <a:lstStyle/>
          <a:p>
            <a:endParaRPr lang="en-GB" sz="1400" dirty="0">
              <a:solidFill>
                <a:schemeClr val="tx1">
                  <a:lumMod val="49000"/>
                </a:schemeClr>
              </a:solidFill>
              <a:latin typeface="Montserrat" panose="00000500000000000000" pitchFamily="2" charset="0"/>
              <a:ea typeface="Calibri"/>
              <a:cs typeface="Arial"/>
            </a:endParaRPr>
          </a:p>
          <a:p>
            <a:pPr marL="0" indent="0">
              <a:buNone/>
            </a:pPr>
            <a:endParaRPr lang="en-GB" sz="1400" dirty="0">
              <a:solidFill>
                <a:schemeClr val="tx1">
                  <a:lumMod val="49000"/>
                </a:schemeClr>
              </a:solidFill>
              <a:latin typeface="Montserrat" panose="00000500000000000000" pitchFamily="2" charset="0"/>
              <a:ea typeface="Calibri"/>
              <a:cs typeface="Arial"/>
            </a:endParaRPr>
          </a:p>
          <a:p>
            <a:pPr marL="267970" indent="-267970"/>
            <a:r>
              <a:rPr lang="en-GB" sz="1400" dirty="0">
                <a:solidFill>
                  <a:schemeClr val="tx1">
                    <a:lumMod val="49000"/>
                  </a:schemeClr>
                </a:solidFill>
                <a:latin typeface="Montserrat"/>
                <a:ea typeface="Calibri"/>
                <a:cs typeface="Arial"/>
              </a:rPr>
              <a:t>For 6 Belgium’s partner countries, the </a:t>
            </a:r>
            <a:r>
              <a:rPr lang="en-GB" sz="1400" b="1" dirty="0">
                <a:solidFill>
                  <a:schemeClr val="tx1">
                    <a:lumMod val="49000"/>
                  </a:schemeClr>
                </a:solidFill>
                <a:latin typeface="Montserrat"/>
                <a:ea typeface="Calibri"/>
                <a:cs typeface="Arial"/>
              </a:rPr>
              <a:t>US ODA represents more than half of total bilateral health ODA</a:t>
            </a:r>
            <a:r>
              <a:rPr lang="en-GB" sz="1400" dirty="0">
                <a:solidFill>
                  <a:schemeClr val="tx1">
                    <a:lumMod val="49000"/>
                  </a:schemeClr>
                </a:solidFill>
                <a:latin typeface="Montserrat"/>
                <a:ea typeface="Calibri"/>
                <a:cs typeface="Arial"/>
              </a:rPr>
              <a:t>. These are Burkina Faso (52%), Mali (54%), DRC (61%), Mozambique (76%), Tanzania (79%) and Uganda (83%)</a:t>
            </a:r>
            <a:endParaRPr lang="fr-BE" sz="1400" dirty="0">
              <a:solidFill>
                <a:schemeClr val="tx1">
                  <a:lumMod val="49000"/>
                </a:schemeClr>
              </a:solidFill>
              <a:latin typeface="Montserrat"/>
              <a:ea typeface="Calibri"/>
              <a:cs typeface="Arial"/>
            </a:endParaRPr>
          </a:p>
          <a:p>
            <a:pPr marL="267970" indent="-267970"/>
            <a:r>
              <a:rPr lang="fr-BE" sz="1400" dirty="0">
                <a:solidFill>
                  <a:schemeClr val="tx1">
                    <a:lumMod val="49000"/>
                  </a:schemeClr>
                </a:solidFill>
                <a:latin typeface="Montserrat"/>
                <a:ea typeface="Calibri"/>
                <a:cs typeface="Arial"/>
              </a:rPr>
              <a:t>All </a:t>
            </a:r>
            <a:r>
              <a:rPr lang="fr-BE" sz="1400" dirty="0" err="1">
                <a:solidFill>
                  <a:schemeClr val="tx1">
                    <a:lumMod val="49000"/>
                  </a:schemeClr>
                </a:solidFill>
                <a:latin typeface="Montserrat"/>
                <a:ea typeface="Calibri"/>
                <a:cs typeface="Arial"/>
              </a:rPr>
              <a:t>these</a:t>
            </a:r>
            <a:r>
              <a:rPr lang="fr-BE" sz="1400" dirty="0">
                <a:solidFill>
                  <a:schemeClr val="tx1">
                    <a:lumMod val="49000"/>
                  </a:schemeClr>
                </a:solidFill>
                <a:latin typeface="Montserrat"/>
                <a:ea typeface="Calibri"/>
                <a:cs typeface="Arial"/>
              </a:rPr>
              <a:t> countries (</a:t>
            </a:r>
            <a:r>
              <a:rPr lang="fr-BE" sz="1400" dirty="0" err="1">
                <a:solidFill>
                  <a:schemeClr val="tx1">
                    <a:lumMod val="49000"/>
                  </a:schemeClr>
                </a:solidFill>
                <a:latin typeface="Montserrat"/>
                <a:ea typeface="Calibri"/>
                <a:cs typeface="Arial"/>
              </a:rPr>
              <a:t>except</a:t>
            </a:r>
            <a:r>
              <a:rPr lang="fr-BE" sz="1400" dirty="0">
                <a:solidFill>
                  <a:schemeClr val="tx1">
                    <a:lumMod val="49000"/>
                  </a:schemeClr>
                </a:solidFill>
                <a:latin typeface="Montserrat"/>
                <a:ea typeface="Calibri"/>
                <a:cs typeface="Arial"/>
              </a:rPr>
              <a:t> Palestine &amp; Morocco) have a </a:t>
            </a:r>
            <a:r>
              <a:rPr lang="fr-BE" sz="1400" b="1" dirty="0">
                <a:solidFill>
                  <a:schemeClr val="tx1">
                    <a:lumMod val="49000"/>
                  </a:schemeClr>
                </a:solidFill>
                <a:latin typeface="Montserrat"/>
                <a:ea typeface="Calibri"/>
                <a:cs typeface="Arial"/>
              </a:rPr>
              <a:t>high or </a:t>
            </a:r>
            <a:r>
              <a:rPr lang="fr-BE" sz="1400" b="1" dirty="0" err="1">
                <a:solidFill>
                  <a:schemeClr val="tx1">
                    <a:lumMod val="49000"/>
                  </a:schemeClr>
                </a:solidFill>
                <a:latin typeface="Montserrat"/>
                <a:ea typeface="Calibri"/>
                <a:cs typeface="Arial"/>
              </a:rPr>
              <a:t>moderate</a:t>
            </a:r>
            <a:r>
              <a:rPr lang="fr-BE" sz="1400" b="1" dirty="0">
                <a:solidFill>
                  <a:schemeClr val="tx1">
                    <a:lumMod val="49000"/>
                  </a:schemeClr>
                </a:solidFill>
                <a:latin typeface="Montserrat"/>
                <a:ea typeface="Calibri"/>
                <a:cs typeface="Arial"/>
              </a:rPr>
              <a:t> </a:t>
            </a:r>
            <a:r>
              <a:rPr lang="fr-BE" sz="1400" b="1" dirty="0" err="1">
                <a:solidFill>
                  <a:schemeClr val="tx1">
                    <a:lumMod val="49000"/>
                  </a:schemeClr>
                </a:solidFill>
                <a:latin typeface="Montserrat"/>
                <a:ea typeface="Calibri"/>
                <a:cs typeface="Arial"/>
              </a:rPr>
              <a:t>debt</a:t>
            </a:r>
            <a:r>
              <a:rPr lang="fr-BE" sz="1400" b="1" dirty="0">
                <a:solidFill>
                  <a:schemeClr val="tx1">
                    <a:lumMod val="49000"/>
                  </a:schemeClr>
                </a:solidFill>
                <a:latin typeface="Montserrat"/>
                <a:ea typeface="Calibri"/>
                <a:cs typeface="Arial"/>
              </a:rPr>
              <a:t> </a:t>
            </a:r>
            <a:r>
              <a:rPr lang="fr-BE" sz="1400" b="1" dirty="0" err="1">
                <a:solidFill>
                  <a:schemeClr val="tx1">
                    <a:lumMod val="49000"/>
                  </a:schemeClr>
                </a:solidFill>
                <a:latin typeface="Montserrat"/>
                <a:ea typeface="Calibri"/>
                <a:cs typeface="Arial"/>
              </a:rPr>
              <a:t>distress</a:t>
            </a:r>
            <a:r>
              <a:rPr lang="fr-BE" sz="1400" dirty="0">
                <a:solidFill>
                  <a:schemeClr val="tx1">
                    <a:lumMod val="49000"/>
                  </a:schemeClr>
                </a:solidFill>
                <a:latin typeface="Montserrat"/>
                <a:ea typeface="Calibri"/>
                <a:cs typeface="Arial"/>
              </a:rPr>
              <a:t> </a:t>
            </a:r>
            <a:r>
              <a:rPr lang="fr-BE" sz="1400" dirty="0" err="1">
                <a:solidFill>
                  <a:schemeClr val="tx1">
                    <a:lumMod val="49000"/>
                  </a:schemeClr>
                </a:solidFill>
                <a:latin typeface="Montserrat"/>
                <a:ea typeface="Calibri"/>
                <a:cs typeface="Arial"/>
              </a:rPr>
              <a:t>status</a:t>
            </a:r>
            <a:endParaRPr lang="fr-BE" sz="1400" dirty="0">
              <a:solidFill>
                <a:schemeClr val="tx1">
                  <a:lumMod val="49000"/>
                </a:schemeClr>
              </a:solidFill>
              <a:latin typeface="Montserrat"/>
              <a:ea typeface="Calibri"/>
              <a:cs typeface="Arial"/>
            </a:endParaRPr>
          </a:p>
          <a:p>
            <a:pPr marL="267970" indent="-267970"/>
            <a:endParaRPr lang="fr-BE" sz="1400" dirty="0">
              <a:solidFill>
                <a:schemeClr val="tx1">
                  <a:lumMod val="49000"/>
                </a:schemeClr>
              </a:solidFill>
              <a:latin typeface="Montserrat"/>
              <a:ea typeface="Calibri"/>
              <a:cs typeface="Arial"/>
            </a:endParaRPr>
          </a:p>
        </p:txBody>
      </p:sp>
      <p:sp>
        <p:nvSpPr>
          <p:cNvPr id="3" name="ZoneTexte 2">
            <a:extLst>
              <a:ext uri="{FF2B5EF4-FFF2-40B4-BE49-F238E27FC236}">
                <a16:creationId xmlns:a16="http://schemas.microsoft.com/office/drawing/2014/main" id="{7F05230C-C1D6-6A7F-3781-13FDE86A5F4B}"/>
              </a:ext>
            </a:extLst>
          </p:cNvPr>
          <p:cNvSpPr txBox="1"/>
          <p:nvPr/>
        </p:nvSpPr>
        <p:spPr>
          <a:xfrm>
            <a:off x="0" y="6643687"/>
            <a:ext cx="5726906" cy="2308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800">
                <a:ea typeface="+mn-lt"/>
                <a:cs typeface="+mn-lt"/>
              </a:rPr>
              <a:t>Source: </a:t>
            </a:r>
            <a:r>
              <a:rPr lang="fr-FR" sz="800" err="1">
                <a:ea typeface="+mn-lt"/>
                <a:cs typeface="+mn-lt"/>
                <a:hlinkClick r:id="rId3"/>
              </a:rPr>
              <a:t>Health</a:t>
            </a:r>
            <a:r>
              <a:rPr lang="fr-FR" sz="800">
                <a:ea typeface="+mn-lt"/>
                <a:cs typeface="+mn-lt"/>
                <a:hlinkClick r:id="rId3"/>
              </a:rPr>
              <a:t> ODA </a:t>
            </a:r>
            <a:r>
              <a:rPr lang="fr-FR" sz="800" err="1">
                <a:ea typeface="+mn-lt"/>
                <a:cs typeface="+mn-lt"/>
                <a:hlinkClick r:id="rId3"/>
              </a:rPr>
              <a:t>Recipients</a:t>
            </a:r>
            <a:r>
              <a:rPr lang="fr-FR" sz="800">
                <a:ea typeface="+mn-lt"/>
                <a:cs typeface="+mn-lt"/>
                <a:hlinkClick r:id="rId3"/>
              </a:rPr>
              <a:t> - CGD Analysis.xlsx</a:t>
            </a:r>
            <a:r>
              <a:rPr lang="fr-FR" sz="800">
                <a:ea typeface="+mn-lt"/>
                <a:cs typeface="+mn-lt"/>
              </a:rPr>
              <a:t> &amp; </a:t>
            </a:r>
            <a:r>
              <a:rPr lang="fr-FR" sz="900">
                <a:ea typeface="+mn-lt"/>
                <a:cs typeface="+mn-lt"/>
                <a:hlinkClick r:id="rId4"/>
              </a:rPr>
              <a:t>26 Countries Are Most </a:t>
            </a:r>
            <a:r>
              <a:rPr lang="fr-FR" sz="900" err="1">
                <a:ea typeface="+mn-lt"/>
                <a:cs typeface="+mn-lt"/>
                <a:hlinkClick r:id="rId4"/>
              </a:rPr>
              <a:t>Vulnerable</a:t>
            </a:r>
            <a:r>
              <a:rPr lang="fr-FR" sz="900">
                <a:ea typeface="+mn-lt"/>
                <a:cs typeface="+mn-lt"/>
                <a:hlinkClick r:id="rId4"/>
              </a:rPr>
              <a:t> to US Global </a:t>
            </a:r>
            <a:r>
              <a:rPr lang="fr-FR" sz="900" err="1">
                <a:ea typeface="+mn-lt"/>
                <a:cs typeface="+mn-lt"/>
                <a:hlinkClick r:id="rId4"/>
              </a:rPr>
              <a:t>Health</a:t>
            </a:r>
            <a:r>
              <a:rPr lang="fr-FR" sz="900">
                <a:ea typeface="+mn-lt"/>
                <a:cs typeface="+mn-lt"/>
                <a:hlinkClick r:id="rId4"/>
              </a:rPr>
              <a:t> </a:t>
            </a:r>
            <a:r>
              <a:rPr lang="fr-FR" sz="900" err="1">
                <a:ea typeface="+mn-lt"/>
                <a:cs typeface="+mn-lt"/>
                <a:hlinkClick r:id="rId4"/>
              </a:rPr>
              <a:t>Aid</a:t>
            </a:r>
            <a:r>
              <a:rPr lang="fr-FR" sz="900">
                <a:ea typeface="+mn-lt"/>
                <a:cs typeface="+mn-lt"/>
                <a:hlinkClick r:id="rId4"/>
              </a:rPr>
              <a:t> </a:t>
            </a:r>
            <a:r>
              <a:rPr lang="fr-FR" sz="900" err="1">
                <a:ea typeface="+mn-lt"/>
                <a:cs typeface="+mn-lt"/>
                <a:hlinkClick r:id="rId4"/>
              </a:rPr>
              <a:t>Cuts</a:t>
            </a:r>
            <a:r>
              <a:rPr lang="fr-FR" sz="900">
                <a:ea typeface="+mn-lt"/>
                <a:cs typeface="+mn-lt"/>
                <a:hlinkClick r:id="rId4"/>
              </a:rPr>
              <a:t>.</a:t>
            </a:r>
            <a:endParaRPr lang="fr-FR" sz="900">
              <a:ea typeface="Calibri"/>
              <a:cs typeface="Calibri"/>
            </a:endParaRPr>
          </a:p>
        </p:txBody>
      </p:sp>
      <p:pic>
        <p:nvPicPr>
          <p:cNvPr id="4" name="Image 3" descr="Une image contenant texte, capture d’écran, Police, Tracé&#10;&#10;Le contenu généré par l’IA peut être incorrect.">
            <a:extLst>
              <a:ext uri="{FF2B5EF4-FFF2-40B4-BE49-F238E27FC236}">
                <a16:creationId xmlns:a16="http://schemas.microsoft.com/office/drawing/2014/main" id="{C92CD08D-9BE1-57B1-5EE8-B38A057BA618}"/>
              </a:ext>
            </a:extLst>
          </p:cNvPr>
          <p:cNvPicPr>
            <a:picLocks noChangeAspect="1"/>
          </p:cNvPicPr>
          <p:nvPr/>
        </p:nvPicPr>
        <p:blipFill>
          <a:blip r:embed="rId5"/>
          <a:srcRect t="1629" r="221" b="1954"/>
          <a:stretch>
            <a:fillRect/>
          </a:stretch>
        </p:blipFill>
        <p:spPr>
          <a:xfrm>
            <a:off x="5633508" y="2390774"/>
            <a:ext cx="5885929" cy="3856036"/>
          </a:xfrm>
          <a:prstGeom prst="rect">
            <a:avLst/>
          </a:prstGeom>
        </p:spPr>
      </p:pic>
      <p:sp>
        <p:nvSpPr>
          <p:cNvPr id="8" name="ZoneTexte 7">
            <a:extLst>
              <a:ext uri="{FF2B5EF4-FFF2-40B4-BE49-F238E27FC236}">
                <a16:creationId xmlns:a16="http://schemas.microsoft.com/office/drawing/2014/main" id="{84AE2BFC-74E6-A674-0F19-77FFFE47A7EE}"/>
              </a:ext>
            </a:extLst>
          </p:cNvPr>
          <p:cNvSpPr txBox="1"/>
          <p:nvPr/>
        </p:nvSpPr>
        <p:spPr>
          <a:xfrm>
            <a:off x="6448636" y="1870709"/>
            <a:ext cx="467783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200" b="1">
                <a:solidFill>
                  <a:schemeClr val="tx1">
                    <a:lumMod val="49000"/>
                  </a:schemeClr>
                </a:solidFill>
                <a:cs typeface="Arial"/>
              </a:rPr>
              <a:t>US </a:t>
            </a:r>
            <a:r>
              <a:rPr lang="fr-FR" sz="1200" b="1" err="1">
                <a:solidFill>
                  <a:schemeClr val="tx1">
                    <a:lumMod val="49000"/>
                  </a:schemeClr>
                </a:solidFill>
                <a:cs typeface="Arial"/>
              </a:rPr>
              <a:t>health</a:t>
            </a:r>
            <a:r>
              <a:rPr lang="fr-FR" sz="1200" b="1">
                <a:solidFill>
                  <a:schemeClr val="tx1">
                    <a:lumMod val="49000"/>
                  </a:schemeClr>
                </a:solidFill>
                <a:cs typeface="Arial"/>
              </a:rPr>
              <a:t> ODA as % of </a:t>
            </a:r>
            <a:r>
              <a:rPr lang="fr-FR" sz="1200" b="1" err="1">
                <a:solidFill>
                  <a:schemeClr val="tx1">
                    <a:lumMod val="49000"/>
                  </a:schemeClr>
                </a:solidFill>
                <a:cs typeface="Arial"/>
              </a:rPr>
              <a:t>of</a:t>
            </a:r>
            <a:r>
              <a:rPr lang="fr-FR" sz="1200" b="1">
                <a:solidFill>
                  <a:schemeClr val="tx1">
                    <a:lumMod val="49000"/>
                  </a:schemeClr>
                </a:solidFill>
                <a:cs typeface="Arial"/>
              </a:rPr>
              <a:t> </a:t>
            </a:r>
            <a:r>
              <a:rPr lang="fr-FR" sz="1200" b="1" err="1">
                <a:solidFill>
                  <a:schemeClr val="tx1">
                    <a:lumMod val="49000"/>
                  </a:schemeClr>
                </a:solidFill>
                <a:cs typeface="Arial"/>
              </a:rPr>
              <a:t>Government</a:t>
            </a:r>
            <a:r>
              <a:rPr lang="fr-FR" sz="1200" b="1">
                <a:solidFill>
                  <a:schemeClr val="tx1">
                    <a:lumMod val="49000"/>
                  </a:schemeClr>
                </a:solidFill>
                <a:cs typeface="Arial"/>
              </a:rPr>
              <a:t> </a:t>
            </a:r>
            <a:r>
              <a:rPr lang="fr-FR" sz="1200" b="1" err="1">
                <a:solidFill>
                  <a:schemeClr val="tx1">
                    <a:lumMod val="49000"/>
                  </a:schemeClr>
                </a:solidFill>
                <a:cs typeface="Arial"/>
              </a:rPr>
              <a:t>Health</a:t>
            </a:r>
            <a:r>
              <a:rPr lang="fr-FR" sz="1200" b="1">
                <a:solidFill>
                  <a:schemeClr val="tx1">
                    <a:lumMod val="49000"/>
                  </a:schemeClr>
                </a:solidFill>
                <a:cs typeface="Arial"/>
              </a:rPr>
              <a:t> </a:t>
            </a:r>
            <a:r>
              <a:rPr lang="fr-FR" sz="1200" b="1" err="1">
                <a:solidFill>
                  <a:schemeClr val="tx1">
                    <a:lumMod val="49000"/>
                  </a:schemeClr>
                </a:solidFill>
                <a:cs typeface="Arial"/>
              </a:rPr>
              <a:t>Expenditures</a:t>
            </a:r>
            <a:endParaRPr lang="fr-FR" err="1">
              <a:solidFill>
                <a:schemeClr val="tx1">
                  <a:lumMod val="49000"/>
                </a:schemeClr>
              </a:solidFill>
              <a:ea typeface="Calibri"/>
              <a:cs typeface="Calibri"/>
            </a:endParaRPr>
          </a:p>
          <a:p>
            <a:pPr algn="ctr"/>
            <a:r>
              <a:rPr lang="fr-FR" sz="1200">
                <a:solidFill>
                  <a:schemeClr val="tx1">
                    <a:lumMod val="49000"/>
                  </a:schemeClr>
                </a:solidFill>
                <a:cs typeface="Arial"/>
              </a:rPr>
              <a:t>2022-2023 </a:t>
            </a:r>
            <a:r>
              <a:rPr lang="fr-FR" sz="1200" err="1">
                <a:solidFill>
                  <a:schemeClr val="tx1">
                    <a:lumMod val="49000"/>
                  </a:schemeClr>
                </a:solidFill>
                <a:cs typeface="Arial"/>
              </a:rPr>
              <a:t>average</a:t>
            </a:r>
            <a:endParaRPr lang="fr-FR" sz="1200" err="1">
              <a:solidFill>
                <a:schemeClr val="tx1">
                  <a:lumMod val="49000"/>
                </a:schemeClr>
              </a:solidFill>
              <a:ea typeface="Calibri"/>
              <a:cs typeface="Arial"/>
            </a:endParaRPr>
          </a:p>
        </p:txBody>
      </p:sp>
    </p:spTree>
    <p:extLst>
      <p:ext uri="{BB962C8B-B14F-4D97-AF65-F5344CB8AC3E}">
        <p14:creationId xmlns:p14="http://schemas.microsoft.com/office/powerpoint/2010/main" val="352198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E3EC4-0656-D612-14B1-CBAEF5EF0D8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2DD4828-7A48-AB9A-6B53-5EEC19384D09}"/>
              </a:ext>
            </a:extLst>
          </p:cNvPr>
          <p:cNvSpPr>
            <a:spLocks noGrp="1"/>
          </p:cNvSpPr>
          <p:nvPr>
            <p:ph type="title"/>
          </p:nvPr>
        </p:nvSpPr>
        <p:spPr/>
        <p:txBody>
          <a:bodyPr>
            <a:normAutofit fontScale="90000"/>
          </a:bodyPr>
          <a:lstStyle/>
          <a:p>
            <a:r>
              <a:rPr lang="fr-BE" dirty="0" err="1">
                <a:ea typeface="+mn-lt"/>
                <a:cs typeface="+mn-lt"/>
              </a:rPr>
              <a:t>After</a:t>
            </a:r>
            <a:r>
              <a:rPr lang="fr-BE" dirty="0">
                <a:ea typeface="+mn-lt"/>
                <a:cs typeface="+mn-lt"/>
              </a:rPr>
              <a:t> turbulence, global </a:t>
            </a:r>
            <a:r>
              <a:rPr lang="fr-BE" dirty="0" err="1">
                <a:ea typeface="+mn-lt"/>
                <a:cs typeface="+mn-lt"/>
              </a:rPr>
              <a:t>health</a:t>
            </a:r>
            <a:r>
              <a:rPr lang="fr-BE" dirty="0">
                <a:ea typeface="+mn-lt"/>
                <a:cs typeface="+mn-lt"/>
              </a:rPr>
              <a:t> </a:t>
            </a:r>
            <a:r>
              <a:rPr lang="fr-BE" dirty="0" err="1">
                <a:ea typeface="+mn-lt"/>
                <a:cs typeface="+mn-lt"/>
              </a:rPr>
              <a:t>financing</a:t>
            </a:r>
            <a:r>
              <a:rPr lang="fr-BE" dirty="0">
                <a:ea typeface="+mn-lt"/>
                <a:cs typeface="+mn-lt"/>
              </a:rPr>
              <a:t> </a:t>
            </a:r>
            <a:r>
              <a:rPr lang="fr-BE" dirty="0" err="1">
                <a:ea typeface="+mn-lt"/>
                <a:cs typeface="+mn-lt"/>
              </a:rPr>
              <a:t>stabilizes</a:t>
            </a:r>
            <a:r>
              <a:rPr lang="fr-BE" dirty="0">
                <a:ea typeface="+mn-lt"/>
                <a:cs typeface="+mn-lt"/>
              </a:rPr>
              <a:t> at $9.4 billion (2026)</a:t>
            </a:r>
            <a:endParaRPr lang="fr-FR" dirty="0"/>
          </a:p>
        </p:txBody>
      </p:sp>
      <p:sp>
        <p:nvSpPr>
          <p:cNvPr id="7" name="ZoneTexte 1">
            <a:extLst>
              <a:ext uri="{FF2B5EF4-FFF2-40B4-BE49-F238E27FC236}">
                <a16:creationId xmlns:a16="http://schemas.microsoft.com/office/drawing/2014/main" id="{5C9AE804-8CF6-1616-6F14-EA47BC4E0AE1}"/>
              </a:ext>
            </a:extLst>
          </p:cNvPr>
          <p:cNvSpPr txBox="1"/>
          <p:nvPr/>
        </p:nvSpPr>
        <p:spPr>
          <a:xfrm>
            <a:off x="5292" y="6629664"/>
            <a:ext cx="7450666"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Calibri"/>
                <a:ea typeface="Calibri"/>
                <a:cs typeface="Arial"/>
              </a:rPr>
              <a:t>Source: </a:t>
            </a:r>
            <a:r>
              <a:rPr kumimoji="0" lang="fr-FR" sz="900" b="0" i="0" u="none" strike="noStrike" kern="1200" cap="none" spc="0" normalizeH="0" baseline="0" noProof="0">
                <a:ln>
                  <a:noFill/>
                </a:ln>
                <a:solidFill>
                  <a:prstClr val="black"/>
                </a:solidFill>
                <a:effectLst/>
                <a:uLnTx/>
                <a:uFillTx/>
                <a:latin typeface="Calibri"/>
                <a:ea typeface="Calibri"/>
                <a:cs typeface="Calibri"/>
                <a:hlinkClick r:id="rId3"/>
              </a:rPr>
              <a:t>Just the Numbers: The Impact of US International Family Planning Assistance, 2024 | </a:t>
            </a:r>
            <a:r>
              <a:rPr kumimoji="0" lang="fr-FR" sz="900" b="0" i="0" u="none" strike="noStrike" kern="1200" cap="none" spc="0" normalizeH="0" baseline="0" noProof="0" err="1">
                <a:ln>
                  <a:noFill/>
                </a:ln>
                <a:solidFill>
                  <a:prstClr val="black"/>
                </a:solidFill>
                <a:effectLst/>
                <a:uLnTx/>
                <a:uFillTx/>
                <a:latin typeface="Calibri"/>
                <a:ea typeface="Calibri"/>
                <a:cs typeface="Calibri"/>
                <a:hlinkClick r:id="rId3"/>
              </a:rPr>
              <a:t>Guttmacher</a:t>
            </a:r>
            <a:r>
              <a:rPr kumimoji="0" lang="fr-FR" sz="900" b="0" i="0" u="none" strike="noStrike" kern="1200" cap="none" spc="0" normalizeH="0" baseline="0" noProof="0">
                <a:ln>
                  <a:noFill/>
                </a:ln>
                <a:solidFill>
                  <a:prstClr val="black"/>
                </a:solidFill>
                <a:effectLst/>
                <a:uLnTx/>
                <a:uFillTx/>
                <a:latin typeface="Calibri"/>
                <a:ea typeface="Calibri"/>
                <a:cs typeface="Calibri"/>
                <a:hlinkClick r:id="rId3"/>
              </a:rPr>
              <a:t> Institute</a:t>
            </a:r>
            <a:endParaRPr kumimoji="0" lang="fr-FR" sz="900" b="0" i="0" u="none" strike="noStrike" kern="1200" cap="none" spc="0" normalizeH="0" baseline="0" noProof="0">
              <a:ln>
                <a:noFill/>
              </a:ln>
              <a:solidFill>
                <a:prstClr val="black"/>
              </a:solidFill>
              <a:effectLst/>
              <a:uLnTx/>
              <a:uFillTx/>
              <a:latin typeface="Calibri"/>
              <a:ea typeface="Calibri"/>
              <a:cs typeface="Calibri"/>
            </a:endParaRPr>
          </a:p>
        </p:txBody>
      </p:sp>
      <p:sp>
        <p:nvSpPr>
          <p:cNvPr id="9" name="Shape 3">
            <a:extLst>
              <a:ext uri="{FF2B5EF4-FFF2-40B4-BE49-F238E27FC236}">
                <a16:creationId xmlns:a16="http://schemas.microsoft.com/office/drawing/2014/main" id="{85398623-64E3-51ED-4C1C-2F95C802CC66}"/>
              </a:ext>
            </a:extLst>
          </p:cNvPr>
          <p:cNvSpPr/>
          <p:nvPr/>
        </p:nvSpPr>
        <p:spPr>
          <a:xfrm>
            <a:off x="2069676" y="4173041"/>
            <a:ext cx="8052648" cy="57519"/>
          </a:xfrm>
          <a:prstGeom prst="rect">
            <a:avLst/>
          </a:prstGeom>
          <a:solidFill>
            <a:schemeClr val="bg2">
              <a:lumMod val="75000"/>
            </a:schemeClr>
          </a:solidFill>
          <a:ln w="12700">
            <a:noFill/>
            <a:prstDash val="solid"/>
          </a:ln>
        </p:spPr>
        <p:txBody>
          <a:bodyPr/>
          <a:lstStyle/>
          <a:p>
            <a:endParaRPr lang="en-US"/>
          </a:p>
        </p:txBody>
      </p:sp>
      <p:sp>
        <p:nvSpPr>
          <p:cNvPr id="11" name="Shape 4">
            <a:extLst>
              <a:ext uri="{FF2B5EF4-FFF2-40B4-BE49-F238E27FC236}">
                <a16:creationId xmlns:a16="http://schemas.microsoft.com/office/drawing/2014/main" id="{49710AF4-6999-5BFC-FB13-3714B19D423E}"/>
              </a:ext>
            </a:extLst>
          </p:cNvPr>
          <p:cNvSpPr/>
          <p:nvPr/>
        </p:nvSpPr>
        <p:spPr>
          <a:xfrm>
            <a:off x="2069676" y="3931484"/>
            <a:ext cx="0" cy="253083"/>
          </a:xfrm>
          <a:prstGeom prst="line">
            <a:avLst/>
          </a:prstGeom>
          <a:noFill/>
          <a:ln w="19050">
            <a:solidFill>
              <a:srgbClr val="FF6B6B">
                <a:alpha val="60000"/>
              </a:srgbClr>
            </a:solidFill>
            <a:prstDash val="solid"/>
          </a:ln>
        </p:spPr>
        <p:txBody>
          <a:bodyPr/>
          <a:lstStyle/>
          <a:p>
            <a:endParaRPr lang="en-US"/>
          </a:p>
        </p:txBody>
      </p:sp>
      <p:grpSp>
        <p:nvGrpSpPr>
          <p:cNvPr id="15" name="Group 108">
            <a:extLst>
              <a:ext uri="{FF2B5EF4-FFF2-40B4-BE49-F238E27FC236}">
                <a16:creationId xmlns:a16="http://schemas.microsoft.com/office/drawing/2014/main" id="{A9E74389-CC8B-12DA-FA6B-2320182A5233}"/>
              </a:ext>
            </a:extLst>
          </p:cNvPr>
          <p:cNvGrpSpPr/>
          <p:nvPr/>
        </p:nvGrpSpPr>
        <p:grpSpPr>
          <a:xfrm>
            <a:off x="1862608" y="3994732"/>
            <a:ext cx="414136" cy="414136"/>
            <a:chOff x="1862608" y="3388380"/>
            <a:chExt cx="414136" cy="414136"/>
          </a:xfrm>
        </p:grpSpPr>
        <p:sp>
          <p:nvSpPr>
            <p:cNvPr id="13" name="Shape 5">
              <a:extLst>
                <a:ext uri="{FF2B5EF4-FFF2-40B4-BE49-F238E27FC236}">
                  <a16:creationId xmlns:a16="http://schemas.microsoft.com/office/drawing/2014/main" id="{BF4FE180-7161-AAAC-35AC-8F72F200A711}"/>
                </a:ext>
              </a:extLst>
            </p:cNvPr>
            <p:cNvSpPr/>
            <p:nvPr/>
          </p:nvSpPr>
          <p:spPr>
            <a:xfrm>
              <a:off x="1862608" y="3388380"/>
              <a:ext cx="414136" cy="414136"/>
            </a:xfrm>
            <a:prstGeom prst="ellipse">
              <a:avLst/>
            </a:prstGeom>
            <a:solidFill>
              <a:schemeClr val="accent1">
                <a:alpha val="25000"/>
              </a:schemeClr>
            </a:solidFill>
            <a:ln w="12700">
              <a:solidFill>
                <a:schemeClr val="accent1"/>
              </a:solidFill>
              <a:prstDash val="solid"/>
            </a:ln>
          </p:spPr>
          <p:txBody>
            <a:bodyPr/>
            <a:lstStyle/>
            <a:p>
              <a:endParaRPr lang="en-US"/>
            </a:p>
          </p:txBody>
        </p:sp>
        <p:sp>
          <p:nvSpPr>
            <p:cNvPr id="14" name="Shape 6">
              <a:extLst>
                <a:ext uri="{FF2B5EF4-FFF2-40B4-BE49-F238E27FC236}">
                  <a16:creationId xmlns:a16="http://schemas.microsoft.com/office/drawing/2014/main" id="{3D6CB495-171F-4581-0023-3F57D66A6FA3}"/>
                </a:ext>
              </a:extLst>
            </p:cNvPr>
            <p:cNvSpPr/>
            <p:nvPr/>
          </p:nvSpPr>
          <p:spPr>
            <a:xfrm>
              <a:off x="1954638" y="3480410"/>
              <a:ext cx="230076" cy="230076"/>
            </a:xfrm>
            <a:prstGeom prst="ellipse">
              <a:avLst/>
            </a:prstGeom>
            <a:solidFill>
              <a:schemeClr val="accent1"/>
            </a:solidFill>
            <a:ln w="19050">
              <a:solidFill>
                <a:srgbClr val="FFFFFF"/>
              </a:solidFill>
              <a:prstDash val="solid"/>
            </a:ln>
          </p:spPr>
          <p:txBody>
            <a:bodyPr/>
            <a:lstStyle/>
            <a:p>
              <a:endParaRPr lang="en-US"/>
            </a:p>
          </p:txBody>
        </p:sp>
      </p:grpSp>
      <p:grpSp>
        <p:nvGrpSpPr>
          <p:cNvPr id="25" name="Group 56">
            <a:extLst>
              <a:ext uri="{FF2B5EF4-FFF2-40B4-BE49-F238E27FC236}">
                <a16:creationId xmlns:a16="http://schemas.microsoft.com/office/drawing/2014/main" id="{FAE583A5-A4D1-9242-CA4A-122BD618D39C}"/>
              </a:ext>
            </a:extLst>
          </p:cNvPr>
          <p:cNvGrpSpPr/>
          <p:nvPr/>
        </p:nvGrpSpPr>
        <p:grpSpPr>
          <a:xfrm>
            <a:off x="1401157" y="2096653"/>
            <a:ext cx="1560062" cy="1737026"/>
            <a:chOff x="1178133" y="1127887"/>
            <a:chExt cx="1783086" cy="2099440"/>
          </a:xfrm>
        </p:grpSpPr>
        <p:sp>
          <p:nvSpPr>
            <p:cNvPr id="17" name="Shape 7">
              <a:extLst>
                <a:ext uri="{FF2B5EF4-FFF2-40B4-BE49-F238E27FC236}">
                  <a16:creationId xmlns:a16="http://schemas.microsoft.com/office/drawing/2014/main" id="{FB0A0C03-EFC2-D1DB-6D72-C0419692F31A}"/>
                </a:ext>
              </a:extLst>
            </p:cNvPr>
            <p:cNvSpPr/>
            <p:nvPr/>
          </p:nvSpPr>
          <p:spPr>
            <a:xfrm>
              <a:off x="1178133" y="1214165"/>
              <a:ext cx="1783086" cy="2013162"/>
            </a:xfrm>
            <a:prstGeom prst="roundRect">
              <a:avLst>
                <a:gd name="adj" fmla="val 5161"/>
              </a:avLst>
            </a:prstGeom>
            <a:solidFill>
              <a:schemeClr val="tx1">
                <a:lumMod val="75000"/>
                <a:lumOff val="25000"/>
              </a:schemeClr>
            </a:solidFill>
            <a:ln w="28575">
              <a:solidFill>
                <a:schemeClr val="accent1"/>
              </a:solidFill>
              <a:prstDash val="solid"/>
            </a:ln>
          </p:spPr>
          <p:txBody>
            <a:bodyPr/>
            <a:lstStyle/>
            <a:p>
              <a:endParaRPr lang="en-US"/>
            </a:p>
          </p:txBody>
        </p:sp>
        <p:sp>
          <p:nvSpPr>
            <p:cNvPr id="18" name="Shape 8">
              <a:extLst>
                <a:ext uri="{FF2B5EF4-FFF2-40B4-BE49-F238E27FC236}">
                  <a16:creationId xmlns:a16="http://schemas.microsoft.com/office/drawing/2014/main" id="{C7375B14-F1AC-1BBE-E1B5-A9EDAE7D3C7C}"/>
                </a:ext>
              </a:extLst>
            </p:cNvPr>
            <p:cNvSpPr/>
            <p:nvPr/>
          </p:nvSpPr>
          <p:spPr>
            <a:xfrm>
              <a:off x="1178133" y="1127887"/>
              <a:ext cx="1783086" cy="155301"/>
            </a:xfrm>
            <a:prstGeom prst="rect">
              <a:avLst/>
            </a:prstGeom>
            <a:solidFill>
              <a:schemeClr val="accent1"/>
            </a:solidFill>
            <a:ln w="28575">
              <a:solidFill>
                <a:schemeClr val="accent1"/>
              </a:solidFill>
              <a:prstDash val="solid"/>
            </a:ln>
          </p:spPr>
          <p:txBody>
            <a:bodyPr/>
            <a:lstStyle/>
            <a:p>
              <a:endParaRPr lang="en-US"/>
            </a:p>
          </p:txBody>
        </p:sp>
        <p:grpSp>
          <p:nvGrpSpPr>
            <p:cNvPr id="19" name="Group 55">
              <a:extLst>
                <a:ext uri="{FF2B5EF4-FFF2-40B4-BE49-F238E27FC236}">
                  <a16:creationId xmlns:a16="http://schemas.microsoft.com/office/drawing/2014/main" id="{1F1F9E3C-0165-870F-AFA2-2127E27D5F6D}"/>
                </a:ext>
              </a:extLst>
            </p:cNvPr>
            <p:cNvGrpSpPr/>
            <p:nvPr/>
          </p:nvGrpSpPr>
          <p:grpSpPr>
            <a:xfrm>
              <a:off x="1759074" y="1444241"/>
              <a:ext cx="621204" cy="621204"/>
              <a:chOff x="1759074" y="1352210"/>
              <a:chExt cx="621204" cy="621204"/>
            </a:xfrm>
          </p:grpSpPr>
          <p:sp>
            <p:nvSpPr>
              <p:cNvPr id="23" name="Shape 9">
                <a:extLst>
                  <a:ext uri="{FF2B5EF4-FFF2-40B4-BE49-F238E27FC236}">
                    <a16:creationId xmlns:a16="http://schemas.microsoft.com/office/drawing/2014/main" id="{4BCA7C80-4803-6B95-40B1-A9BC1CFC0DB4}"/>
                  </a:ext>
                </a:extLst>
              </p:cNvPr>
              <p:cNvSpPr/>
              <p:nvPr/>
            </p:nvSpPr>
            <p:spPr>
              <a:xfrm>
                <a:off x="1759074" y="1352210"/>
                <a:ext cx="621204" cy="621204"/>
              </a:xfrm>
              <a:prstGeom prst="ellipse">
                <a:avLst/>
              </a:prstGeom>
              <a:solidFill>
                <a:schemeClr val="accent1">
                  <a:alpha val="80000"/>
                </a:schemeClr>
              </a:solidFill>
              <a:ln w="12700">
                <a:solidFill>
                  <a:schemeClr val="accent1"/>
                </a:solidFill>
                <a:prstDash val="solid"/>
              </a:ln>
            </p:spPr>
            <p:txBody>
              <a:bodyPr/>
              <a:lstStyle/>
              <a:p>
                <a:endParaRPr lang="en-US"/>
              </a:p>
            </p:txBody>
          </p:sp>
          <p:pic>
            <p:nvPicPr>
              <p:cNvPr id="24" name="Image 0" descr="preencoded.png">
                <a:extLst>
                  <a:ext uri="{FF2B5EF4-FFF2-40B4-BE49-F238E27FC236}">
                    <a16:creationId xmlns:a16="http://schemas.microsoft.com/office/drawing/2014/main" id="{DAD6F349-74E0-02D1-5087-153E22BA19FC}"/>
                  </a:ext>
                </a:extLst>
              </p:cNvPr>
              <p:cNvPicPr>
                <a:picLocks noChangeAspect="1"/>
              </p:cNvPicPr>
              <p:nvPr/>
            </p:nvPicPr>
            <p:blipFill>
              <a:blip r:embed="rId4"/>
              <a:stretch>
                <a:fillRect/>
              </a:stretch>
            </p:blipFill>
            <p:spPr>
              <a:xfrm>
                <a:off x="1886796" y="1479932"/>
                <a:ext cx="365760" cy="365760"/>
              </a:xfrm>
              <a:prstGeom prst="rect">
                <a:avLst/>
              </a:prstGeom>
            </p:spPr>
          </p:pic>
        </p:grpSp>
        <p:sp>
          <p:nvSpPr>
            <p:cNvPr id="20" name="Text 10">
              <a:extLst>
                <a:ext uri="{FF2B5EF4-FFF2-40B4-BE49-F238E27FC236}">
                  <a16:creationId xmlns:a16="http://schemas.microsoft.com/office/drawing/2014/main" id="{7CC7C855-BE18-F0E1-66B2-9404DA9A49C6}"/>
                </a:ext>
              </a:extLst>
            </p:cNvPr>
            <p:cNvSpPr/>
            <p:nvPr/>
          </p:nvSpPr>
          <p:spPr>
            <a:xfrm>
              <a:off x="1178133" y="2073753"/>
              <a:ext cx="1783086" cy="276091"/>
            </a:xfrm>
            <a:prstGeom prst="rect">
              <a:avLst/>
            </a:prstGeom>
            <a:noFill/>
            <a:ln>
              <a:noFill/>
            </a:ln>
          </p:spPr>
          <p:txBody>
            <a:bodyPr wrap="square" lIns="0" tIns="0" rIns="0" bIns="0" rtlCol="0" anchor="ctr"/>
            <a:lstStyle/>
            <a:p>
              <a:pPr marL="0" indent="0" algn="ctr">
                <a:buNone/>
              </a:pPr>
              <a:r>
                <a:rPr lang="en-US" sz="1000" b="1">
                  <a:solidFill>
                    <a:srgbClr val="FF6B6B"/>
                  </a:solidFill>
                  <a:ea typeface="Calibri"/>
                  <a:cs typeface="Calibri"/>
                </a:rPr>
                <a:t>JAN 2025</a:t>
              </a:r>
              <a:endParaRPr lang="en-US" sz="1000"/>
            </a:p>
          </p:txBody>
        </p:sp>
        <p:sp>
          <p:nvSpPr>
            <p:cNvPr id="21" name="Text 11">
              <a:extLst>
                <a:ext uri="{FF2B5EF4-FFF2-40B4-BE49-F238E27FC236}">
                  <a16:creationId xmlns:a16="http://schemas.microsoft.com/office/drawing/2014/main" id="{ECA7AA4E-E9D4-480A-78A7-E9402DA3D6EE}"/>
                </a:ext>
              </a:extLst>
            </p:cNvPr>
            <p:cNvSpPr/>
            <p:nvPr/>
          </p:nvSpPr>
          <p:spPr>
            <a:xfrm>
              <a:off x="1178133" y="2322682"/>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AID FREEZE</a:t>
              </a:r>
            </a:p>
          </p:txBody>
        </p:sp>
        <p:sp>
          <p:nvSpPr>
            <p:cNvPr id="22" name="Text 12">
              <a:extLst>
                <a:ext uri="{FF2B5EF4-FFF2-40B4-BE49-F238E27FC236}">
                  <a16:creationId xmlns:a16="http://schemas.microsoft.com/office/drawing/2014/main" id="{0740931A-1257-E48A-AC91-778339716628}"/>
                </a:ext>
              </a:extLst>
            </p:cNvPr>
            <p:cNvSpPr/>
            <p:nvPr/>
          </p:nvSpPr>
          <p:spPr>
            <a:xfrm>
              <a:off x="1270163" y="2594619"/>
              <a:ext cx="1599026" cy="483159"/>
            </a:xfrm>
            <a:prstGeom prst="rect">
              <a:avLst/>
            </a:prstGeom>
            <a:noFill/>
            <a:ln>
              <a:noFill/>
            </a:ln>
          </p:spPr>
          <p:txBody>
            <a:bodyPr wrap="square" lIns="0" tIns="0" rIns="0" bIns="0" rtlCol="0" anchor="ctr"/>
            <a:lstStyle/>
            <a:p>
              <a:pPr algn="ctr"/>
              <a:r>
                <a:rPr lang="en-US" sz="1000">
                  <a:solidFill>
                    <a:schemeClr val="accent1">
                      <a:lumMod val="40000"/>
                      <a:lumOff val="60000"/>
                    </a:schemeClr>
                  </a:solidFill>
                  <a:ea typeface="Calibri"/>
                  <a:cs typeface="Calibri"/>
                </a:rPr>
                <a:t>Dismantling of USAID</a:t>
              </a:r>
              <a:endParaRPr lang="fr-FR"/>
            </a:p>
          </p:txBody>
        </p:sp>
      </p:grpSp>
      <p:sp>
        <p:nvSpPr>
          <p:cNvPr id="27" name="Shape 13">
            <a:extLst>
              <a:ext uri="{FF2B5EF4-FFF2-40B4-BE49-F238E27FC236}">
                <a16:creationId xmlns:a16="http://schemas.microsoft.com/office/drawing/2014/main" id="{485A09B7-F9DA-7536-A2D3-593677F87850}"/>
              </a:ext>
            </a:extLst>
          </p:cNvPr>
          <p:cNvSpPr/>
          <p:nvPr/>
        </p:nvSpPr>
        <p:spPr>
          <a:xfrm>
            <a:off x="4082838" y="4219053"/>
            <a:ext cx="0" cy="253083"/>
          </a:xfrm>
          <a:prstGeom prst="line">
            <a:avLst/>
          </a:prstGeom>
          <a:noFill/>
          <a:ln w="19050">
            <a:solidFill>
              <a:srgbClr val="FFB347">
                <a:alpha val="60000"/>
              </a:srgbClr>
            </a:solidFill>
            <a:prstDash val="solid"/>
          </a:ln>
        </p:spPr>
        <p:txBody>
          <a:bodyPr/>
          <a:lstStyle/>
          <a:p>
            <a:endParaRPr lang="en-US"/>
          </a:p>
        </p:txBody>
      </p:sp>
      <p:grpSp>
        <p:nvGrpSpPr>
          <p:cNvPr id="31" name="Group 107">
            <a:extLst>
              <a:ext uri="{FF2B5EF4-FFF2-40B4-BE49-F238E27FC236}">
                <a16:creationId xmlns:a16="http://schemas.microsoft.com/office/drawing/2014/main" id="{02E91DEA-D9A3-05CB-7133-5AC0906AA7D9}"/>
              </a:ext>
            </a:extLst>
          </p:cNvPr>
          <p:cNvGrpSpPr/>
          <p:nvPr/>
        </p:nvGrpSpPr>
        <p:grpSpPr>
          <a:xfrm>
            <a:off x="3875770" y="3994732"/>
            <a:ext cx="414136" cy="414136"/>
            <a:chOff x="3875770" y="3388380"/>
            <a:chExt cx="414136" cy="414136"/>
          </a:xfrm>
        </p:grpSpPr>
        <p:sp>
          <p:nvSpPr>
            <p:cNvPr id="29" name="Shape 14">
              <a:extLst>
                <a:ext uri="{FF2B5EF4-FFF2-40B4-BE49-F238E27FC236}">
                  <a16:creationId xmlns:a16="http://schemas.microsoft.com/office/drawing/2014/main" id="{CB71D966-0394-43E4-003D-88D02F5427BD}"/>
                </a:ext>
              </a:extLst>
            </p:cNvPr>
            <p:cNvSpPr/>
            <p:nvPr/>
          </p:nvSpPr>
          <p:spPr>
            <a:xfrm>
              <a:off x="3875770" y="3388380"/>
              <a:ext cx="414136" cy="414136"/>
            </a:xfrm>
            <a:prstGeom prst="ellipse">
              <a:avLst/>
            </a:prstGeom>
            <a:solidFill>
              <a:schemeClr val="accent2">
                <a:alpha val="25000"/>
              </a:schemeClr>
            </a:solidFill>
            <a:ln w="12700">
              <a:solidFill>
                <a:schemeClr val="accent2"/>
              </a:solidFill>
              <a:prstDash val="solid"/>
            </a:ln>
          </p:spPr>
          <p:txBody>
            <a:bodyPr/>
            <a:lstStyle/>
            <a:p>
              <a:endParaRPr lang="en-US"/>
            </a:p>
          </p:txBody>
        </p:sp>
        <p:sp>
          <p:nvSpPr>
            <p:cNvPr id="30" name="Shape 15">
              <a:extLst>
                <a:ext uri="{FF2B5EF4-FFF2-40B4-BE49-F238E27FC236}">
                  <a16:creationId xmlns:a16="http://schemas.microsoft.com/office/drawing/2014/main" id="{FD499DA4-E1C2-562F-2D35-CAC90DC25200}"/>
                </a:ext>
              </a:extLst>
            </p:cNvPr>
            <p:cNvSpPr/>
            <p:nvPr/>
          </p:nvSpPr>
          <p:spPr>
            <a:xfrm>
              <a:off x="3967800" y="3480410"/>
              <a:ext cx="230076" cy="230076"/>
            </a:xfrm>
            <a:prstGeom prst="ellipse">
              <a:avLst/>
            </a:prstGeom>
            <a:solidFill>
              <a:schemeClr val="accent2"/>
            </a:solidFill>
            <a:ln w="19050">
              <a:solidFill>
                <a:srgbClr val="FFFFFF"/>
              </a:solidFill>
              <a:prstDash val="solid"/>
            </a:ln>
          </p:spPr>
          <p:txBody>
            <a:bodyPr/>
            <a:lstStyle/>
            <a:p>
              <a:endParaRPr lang="en-US"/>
            </a:p>
          </p:txBody>
        </p:sp>
      </p:grpSp>
      <p:sp>
        <p:nvSpPr>
          <p:cNvPr id="33" name="Shape 22">
            <a:extLst>
              <a:ext uri="{FF2B5EF4-FFF2-40B4-BE49-F238E27FC236}">
                <a16:creationId xmlns:a16="http://schemas.microsoft.com/office/drawing/2014/main" id="{528E822E-F142-0A03-4D93-AFE1730695CB}"/>
              </a:ext>
            </a:extLst>
          </p:cNvPr>
          <p:cNvSpPr/>
          <p:nvPr/>
        </p:nvSpPr>
        <p:spPr>
          <a:xfrm>
            <a:off x="6096000" y="3931484"/>
            <a:ext cx="0" cy="253083"/>
          </a:xfrm>
          <a:prstGeom prst="line">
            <a:avLst/>
          </a:prstGeom>
          <a:noFill/>
          <a:ln w="19050">
            <a:solidFill>
              <a:srgbClr val="4ECDC4">
                <a:alpha val="60000"/>
              </a:srgbClr>
            </a:solidFill>
            <a:prstDash val="solid"/>
          </a:ln>
        </p:spPr>
        <p:txBody>
          <a:bodyPr/>
          <a:lstStyle/>
          <a:p>
            <a:endParaRPr lang="en-US"/>
          </a:p>
        </p:txBody>
      </p:sp>
      <p:grpSp>
        <p:nvGrpSpPr>
          <p:cNvPr id="37" name="Group 106">
            <a:extLst>
              <a:ext uri="{FF2B5EF4-FFF2-40B4-BE49-F238E27FC236}">
                <a16:creationId xmlns:a16="http://schemas.microsoft.com/office/drawing/2014/main" id="{52081F28-A7FC-B069-9A9A-AD259070C17E}"/>
              </a:ext>
            </a:extLst>
          </p:cNvPr>
          <p:cNvGrpSpPr/>
          <p:nvPr/>
        </p:nvGrpSpPr>
        <p:grpSpPr>
          <a:xfrm>
            <a:off x="5888932" y="3994732"/>
            <a:ext cx="414136" cy="414136"/>
            <a:chOff x="5888932" y="3388380"/>
            <a:chExt cx="414136" cy="414136"/>
          </a:xfrm>
        </p:grpSpPr>
        <p:sp>
          <p:nvSpPr>
            <p:cNvPr id="35" name="Shape 23">
              <a:extLst>
                <a:ext uri="{FF2B5EF4-FFF2-40B4-BE49-F238E27FC236}">
                  <a16:creationId xmlns:a16="http://schemas.microsoft.com/office/drawing/2014/main" id="{EF8762C0-F95C-954F-F7C8-51860FAEE792}"/>
                </a:ext>
              </a:extLst>
            </p:cNvPr>
            <p:cNvSpPr/>
            <p:nvPr/>
          </p:nvSpPr>
          <p:spPr>
            <a:xfrm>
              <a:off x="5888932" y="3388380"/>
              <a:ext cx="414136" cy="414136"/>
            </a:xfrm>
            <a:prstGeom prst="ellipse">
              <a:avLst/>
            </a:prstGeom>
            <a:solidFill>
              <a:schemeClr val="accent5">
                <a:lumMod val="75000"/>
                <a:alpha val="25000"/>
              </a:schemeClr>
            </a:solidFill>
            <a:ln w="12700">
              <a:solidFill>
                <a:schemeClr val="accent5">
                  <a:lumMod val="75000"/>
                </a:schemeClr>
              </a:solidFill>
              <a:prstDash val="solid"/>
            </a:ln>
          </p:spPr>
          <p:txBody>
            <a:bodyPr/>
            <a:lstStyle/>
            <a:p>
              <a:endParaRPr lang="en-US"/>
            </a:p>
          </p:txBody>
        </p:sp>
        <p:sp>
          <p:nvSpPr>
            <p:cNvPr id="36" name="Shape 24">
              <a:extLst>
                <a:ext uri="{FF2B5EF4-FFF2-40B4-BE49-F238E27FC236}">
                  <a16:creationId xmlns:a16="http://schemas.microsoft.com/office/drawing/2014/main" id="{35CFC9DD-AF8A-9C80-DF25-08CFAE66EB88}"/>
                </a:ext>
              </a:extLst>
            </p:cNvPr>
            <p:cNvSpPr/>
            <p:nvPr/>
          </p:nvSpPr>
          <p:spPr>
            <a:xfrm>
              <a:off x="5980962" y="3480410"/>
              <a:ext cx="230076" cy="230076"/>
            </a:xfrm>
            <a:prstGeom prst="ellipse">
              <a:avLst/>
            </a:prstGeom>
            <a:solidFill>
              <a:schemeClr val="accent5">
                <a:lumMod val="75000"/>
              </a:schemeClr>
            </a:solidFill>
            <a:ln w="19050">
              <a:solidFill>
                <a:srgbClr val="FFFFFF"/>
              </a:solidFill>
              <a:prstDash val="solid"/>
            </a:ln>
          </p:spPr>
          <p:txBody>
            <a:bodyPr/>
            <a:lstStyle/>
            <a:p>
              <a:endParaRPr lang="en-US"/>
            </a:p>
          </p:txBody>
        </p:sp>
      </p:grpSp>
      <p:sp>
        <p:nvSpPr>
          <p:cNvPr id="39" name="Shape 31">
            <a:extLst>
              <a:ext uri="{FF2B5EF4-FFF2-40B4-BE49-F238E27FC236}">
                <a16:creationId xmlns:a16="http://schemas.microsoft.com/office/drawing/2014/main" id="{FD102169-1517-0B1C-EB50-2A8AC2052297}"/>
              </a:ext>
            </a:extLst>
          </p:cNvPr>
          <p:cNvSpPr/>
          <p:nvPr/>
        </p:nvSpPr>
        <p:spPr>
          <a:xfrm>
            <a:off x="8109162" y="4219053"/>
            <a:ext cx="0" cy="253083"/>
          </a:xfrm>
          <a:prstGeom prst="line">
            <a:avLst/>
          </a:prstGeom>
          <a:noFill/>
          <a:ln w="19050">
            <a:solidFill>
              <a:srgbClr val="A78BFA">
                <a:alpha val="60000"/>
              </a:srgbClr>
            </a:solidFill>
            <a:prstDash val="solid"/>
          </a:ln>
        </p:spPr>
        <p:txBody>
          <a:bodyPr/>
          <a:lstStyle/>
          <a:p>
            <a:endParaRPr lang="en-US"/>
          </a:p>
        </p:txBody>
      </p:sp>
      <p:grpSp>
        <p:nvGrpSpPr>
          <p:cNvPr id="43" name="Group 105">
            <a:extLst>
              <a:ext uri="{FF2B5EF4-FFF2-40B4-BE49-F238E27FC236}">
                <a16:creationId xmlns:a16="http://schemas.microsoft.com/office/drawing/2014/main" id="{C59BE6D8-EAB1-090A-8F3A-F8266A5FC8BE}"/>
              </a:ext>
            </a:extLst>
          </p:cNvPr>
          <p:cNvGrpSpPr/>
          <p:nvPr/>
        </p:nvGrpSpPr>
        <p:grpSpPr>
          <a:xfrm>
            <a:off x="7902094" y="3994732"/>
            <a:ext cx="414136" cy="414136"/>
            <a:chOff x="7902094" y="3388380"/>
            <a:chExt cx="414136" cy="414136"/>
          </a:xfrm>
        </p:grpSpPr>
        <p:sp>
          <p:nvSpPr>
            <p:cNvPr id="41" name="Shape 32">
              <a:extLst>
                <a:ext uri="{FF2B5EF4-FFF2-40B4-BE49-F238E27FC236}">
                  <a16:creationId xmlns:a16="http://schemas.microsoft.com/office/drawing/2014/main" id="{ED81D62E-0CB5-7C30-7696-395A1C2A884D}"/>
                </a:ext>
              </a:extLst>
            </p:cNvPr>
            <p:cNvSpPr/>
            <p:nvPr/>
          </p:nvSpPr>
          <p:spPr>
            <a:xfrm>
              <a:off x="7902094" y="3388380"/>
              <a:ext cx="414136" cy="414136"/>
            </a:xfrm>
            <a:prstGeom prst="ellipse">
              <a:avLst/>
            </a:prstGeom>
            <a:solidFill>
              <a:schemeClr val="accent4">
                <a:alpha val="25000"/>
              </a:schemeClr>
            </a:solidFill>
            <a:ln w="12700">
              <a:solidFill>
                <a:schemeClr val="accent4"/>
              </a:solidFill>
              <a:prstDash val="solid"/>
            </a:ln>
          </p:spPr>
          <p:txBody>
            <a:bodyPr/>
            <a:lstStyle/>
            <a:p>
              <a:endParaRPr lang="en-US"/>
            </a:p>
          </p:txBody>
        </p:sp>
        <p:sp>
          <p:nvSpPr>
            <p:cNvPr id="42" name="Shape 33">
              <a:extLst>
                <a:ext uri="{FF2B5EF4-FFF2-40B4-BE49-F238E27FC236}">
                  <a16:creationId xmlns:a16="http://schemas.microsoft.com/office/drawing/2014/main" id="{1EEFFEB4-42C7-9F76-9DA1-C9302AF43718}"/>
                </a:ext>
              </a:extLst>
            </p:cNvPr>
            <p:cNvSpPr/>
            <p:nvPr/>
          </p:nvSpPr>
          <p:spPr>
            <a:xfrm>
              <a:off x="7994124" y="3480410"/>
              <a:ext cx="230076" cy="230076"/>
            </a:xfrm>
            <a:prstGeom prst="ellipse">
              <a:avLst/>
            </a:prstGeom>
            <a:solidFill>
              <a:schemeClr val="accent4"/>
            </a:solidFill>
            <a:ln w="19050">
              <a:solidFill>
                <a:srgbClr val="FFFFFF"/>
              </a:solidFill>
              <a:prstDash val="solid"/>
            </a:ln>
          </p:spPr>
          <p:txBody>
            <a:bodyPr/>
            <a:lstStyle/>
            <a:p>
              <a:endParaRPr lang="en-US"/>
            </a:p>
          </p:txBody>
        </p:sp>
      </p:grpSp>
      <p:sp>
        <p:nvSpPr>
          <p:cNvPr id="45" name="Shape 40">
            <a:extLst>
              <a:ext uri="{FF2B5EF4-FFF2-40B4-BE49-F238E27FC236}">
                <a16:creationId xmlns:a16="http://schemas.microsoft.com/office/drawing/2014/main" id="{6F2F8B1F-2DA7-38DE-A5A7-1B2FEDBC64CC}"/>
              </a:ext>
            </a:extLst>
          </p:cNvPr>
          <p:cNvSpPr/>
          <p:nvPr/>
        </p:nvSpPr>
        <p:spPr>
          <a:xfrm>
            <a:off x="10122324" y="3931484"/>
            <a:ext cx="0" cy="253083"/>
          </a:xfrm>
          <a:prstGeom prst="line">
            <a:avLst/>
          </a:prstGeom>
          <a:noFill/>
          <a:ln w="19050">
            <a:solidFill>
              <a:srgbClr val="FFD700">
                <a:alpha val="60000"/>
              </a:srgbClr>
            </a:solidFill>
            <a:prstDash val="solid"/>
          </a:ln>
        </p:spPr>
        <p:txBody>
          <a:bodyPr/>
          <a:lstStyle/>
          <a:p>
            <a:endParaRPr lang="en-US"/>
          </a:p>
        </p:txBody>
      </p:sp>
      <p:grpSp>
        <p:nvGrpSpPr>
          <p:cNvPr id="49" name="Group 104">
            <a:extLst>
              <a:ext uri="{FF2B5EF4-FFF2-40B4-BE49-F238E27FC236}">
                <a16:creationId xmlns:a16="http://schemas.microsoft.com/office/drawing/2014/main" id="{33A4D3E2-2EEC-5B7B-4B2E-3BC4633BE432}"/>
              </a:ext>
            </a:extLst>
          </p:cNvPr>
          <p:cNvGrpSpPr/>
          <p:nvPr/>
        </p:nvGrpSpPr>
        <p:grpSpPr>
          <a:xfrm>
            <a:off x="9915256" y="3994732"/>
            <a:ext cx="414136" cy="414136"/>
            <a:chOff x="9915256" y="3388380"/>
            <a:chExt cx="414136" cy="414136"/>
          </a:xfrm>
        </p:grpSpPr>
        <p:sp>
          <p:nvSpPr>
            <p:cNvPr id="47" name="Shape 41">
              <a:extLst>
                <a:ext uri="{FF2B5EF4-FFF2-40B4-BE49-F238E27FC236}">
                  <a16:creationId xmlns:a16="http://schemas.microsoft.com/office/drawing/2014/main" id="{D3F19E03-8E2A-EDB4-DFE3-48BC00C7F947}"/>
                </a:ext>
              </a:extLst>
            </p:cNvPr>
            <p:cNvSpPr/>
            <p:nvPr/>
          </p:nvSpPr>
          <p:spPr>
            <a:xfrm>
              <a:off x="9915256" y="3388380"/>
              <a:ext cx="414136" cy="414136"/>
            </a:xfrm>
            <a:prstGeom prst="ellipse">
              <a:avLst/>
            </a:prstGeom>
            <a:solidFill>
              <a:schemeClr val="accent3">
                <a:alpha val="25000"/>
              </a:schemeClr>
            </a:solidFill>
            <a:ln w="12700">
              <a:solidFill>
                <a:schemeClr val="accent3"/>
              </a:solidFill>
              <a:prstDash val="solid"/>
            </a:ln>
          </p:spPr>
          <p:txBody>
            <a:bodyPr/>
            <a:lstStyle/>
            <a:p>
              <a:endParaRPr lang="en-US"/>
            </a:p>
          </p:txBody>
        </p:sp>
        <p:sp>
          <p:nvSpPr>
            <p:cNvPr id="48" name="Shape 42">
              <a:extLst>
                <a:ext uri="{FF2B5EF4-FFF2-40B4-BE49-F238E27FC236}">
                  <a16:creationId xmlns:a16="http://schemas.microsoft.com/office/drawing/2014/main" id="{9FA962BC-A26A-457D-8095-7C7A53550BE9}"/>
                </a:ext>
              </a:extLst>
            </p:cNvPr>
            <p:cNvSpPr/>
            <p:nvPr/>
          </p:nvSpPr>
          <p:spPr>
            <a:xfrm>
              <a:off x="10007286" y="3480410"/>
              <a:ext cx="230076" cy="230076"/>
            </a:xfrm>
            <a:prstGeom prst="ellipse">
              <a:avLst/>
            </a:prstGeom>
            <a:solidFill>
              <a:schemeClr val="accent3"/>
            </a:solidFill>
            <a:ln w="19050">
              <a:solidFill>
                <a:srgbClr val="FFFFFF"/>
              </a:solidFill>
              <a:prstDash val="solid"/>
            </a:ln>
          </p:spPr>
          <p:txBody>
            <a:bodyPr/>
            <a:lstStyle/>
            <a:p>
              <a:endParaRPr lang="en-US"/>
            </a:p>
          </p:txBody>
        </p:sp>
      </p:grpSp>
      <p:grpSp>
        <p:nvGrpSpPr>
          <p:cNvPr id="58" name="Group 100">
            <a:extLst>
              <a:ext uri="{FF2B5EF4-FFF2-40B4-BE49-F238E27FC236}">
                <a16:creationId xmlns:a16="http://schemas.microsoft.com/office/drawing/2014/main" id="{EA862238-3473-BD66-889F-88E1E37ACCEB}"/>
              </a:ext>
            </a:extLst>
          </p:cNvPr>
          <p:cNvGrpSpPr/>
          <p:nvPr/>
        </p:nvGrpSpPr>
        <p:grpSpPr>
          <a:xfrm>
            <a:off x="5353138" y="1975848"/>
            <a:ext cx="1634404" cy="1857831"/>
            <a:chOff x="5204456" y="1127887"/>
            <a:chExt cx="1783086" cy="2099440"/>
          </a:xfrm>
        </p:grpSpPr>
        <p:sp>
          <p:nvSpPr>
            <p:cNvPr id="51" name="Shape 7">
              <a:extLst>
                <a:ext uri="{FF2B5EF4-FFF2-40B4-BE49-F238E27FC236}">
                  <a16:creationId xmlns:a16="http://schemas.microsoft.com/office/drawing/2014/main" id="{0828232C-6CC8-11D9-A268-B10ABAB68044}"/>
                </a:ext>
              </a:extLst>
            </p:cNvPr>
            <p:cNvSpPr/>
            <p:nvPr/>
          </p:nvSpPr>
          <p:spPr>
            <a:xfrm>
              <a:off x="5204456" y="1214165"/>
              <a:ext cx="1783086" cy="2013162"/>
            </a:xfrm>
            <a:prstGeom prst="roundRect">
              <a:avLst>
                <a:gd name="adj" fmla="val 5161"/>
              </a:avLst>
            </a:prstGeom>
            <a:solidFill>
              <a:schemeClr val="tx1">
                <a:lumMod val="75000"/>
                <a:lumOff val="25000"/>
              </a:schemeClr>
            </a:solidFill>
            <a:ln w="28575">
              <a:solidFill>
                <a:schemeClr val="accent5">
                  <a:lumMod val="75000"/>
                </a:schemeClr>
              </a:solidFill>
              <a:prstDash val="solid"/>
            </a:ln>
          </p:spPr>
          <p:txBody>
            <a:bodyPr/>
            <a:lstStyle/>
            <a:p>
              <a:endParaRPr lang="en-US"/>
            </a:p>
          </p:txBody>
        </p:sp>
        <p:sp>
          <p:nvSpPr>
            <p:cNvPr id="52" name="Shape 8">
              <a:extLst>
                <a:ext uri="{FF2B5EF4-FFF2-40B4-BE49-F238E27FC236}">
                  <a16:creationId xmlns:a16="http://schemas.microsoft.com/office/drawing/2014/main" id="{1B0A4FB0-1B54-2ABA-020D-E23E44B3D3E3}"/>
                </a:ext>
              </a:extLst>
            </p:cNvPr>
            <p:cNvSpPr/>
            <p:nvPr/>
          </p:nvSpPr>
          <p:spPr>
            <a:xfrm>
              <a:off x="5204456" y="1127887"/>
              <a:ext cx="1783086" cy="155301"/>
            </a:xfrm>
            <a:prstGeom prst="rect">
              <a:avLst/>
            </a:prstGeom>
            <a:solidFill>
              <a:schemeClr val="accent5">
                <a:lumMod val="75000"/>
              </a:schemeClr>
            </a:solidFill>
            <a:ln w="28575">
              <a:solidFill>
                <a:schemeClr val="accent5">
                  <a:lumMod val="75000"/>
                </a:schemeClr>
              </a:solidFill>
              <a:prstDash val="solid"/>
            </a:ln>
          </p:spPr>
          <p:txBody>
            <a:bodyPr/>
            <a:lstStyle/>
            <a:p>
              <a:endParaRPr lang="en-US"/>
            </a:p>
          </p:txBody>
        </p:sp>
        <p:sp>
          <p:nvSpPr>
            <p:cNvPr id="53" name="Shape 9">
              <a:extLst>
                <a:ext uri="{FF2B5EF4-FFF2-40B4-BE49-F238E27FC236}">
                  <a16:creationId xmlns:a16="http://schemas.microsoft.com/office/drawing/2014/main" id="{57552A1B-C4CD-55B1-6820-82FCB9E1DE1A}"/>
                </a:ext>
              </a:extLst>
            </p:cNvPr>
            <p:cNvSpPr/>
            <p:nvPr/>
          </p:nvSpPr>
          <p:spPr>
            <a:xfrm>
              <a:off x="5785397" y="1444241"/>
              <a:ext cx="621204" cy="621204"/>
            </a:xfrm>
            <a:prstGeom prst="ellipse">
              <a:avLst/>
            </a:prstGeom>
            <a:solidFill>
              <a:schemeClr val="accent5">
                <a:lumMod val="75000"/>
                <a:alpha val="80000"/>
              </a:schemeClr>
            </a:solidFill>
            <a:ln w="12700">
              <a:solidFill>
                <a:schemeClr val="accent5">
                  <a:lumMod val="75000"/>
                </a:schemeClr>
              </a:solidFill>
              <a:prstDash val="solid"/>
            </a:ln>
          </p:spPr>
          <p:txBody>
            <a:bodyPr/>
            <a:lstStyle/>
            <a:p>
              <a:endParaRPr lang="en-US"/>
            </a:p>
          </p:txBody>
        </p:sp>
        <p:sp>
          <p:nvSpPr>
            <p:cNvPr id="54" name="Text 10">
              <a:extLst>
                <a:ext uri="{FF2B5EF4-FFF2-40B4-BE49-F238E27FC236}">
                  <a16:creationId xmlns:a16="http://schemas.microsoft.com/office/drawing/2014/main" id="{83B2C6CB-8832-8061-9849-9A5708A81CB1}"/>
                </a:ext>
              </a:extLst>
            </p:cNvPr>
            <p:cNvSpPr/>
            <p:nvPr/>
          </p:nvSpPr>
          <p:spPr>
            <a:xfrm>
              <a:off x="5204456" y="2073753"/>
              <a:ext cx="1783086" cy="276091"/>
            </a:xfrm>
            <a:prstGeom prst="rect">
              <a:avLst/>
            </a:prstGeom>
            <a:noFill/>
            <a:ln>
              <a:noFill/>
            </a:ln>
          </p:spPr>
          <p:txBody>
            <a:bodyPr wrap="square" lIns="0" tIns="0" rIns="0" bIns="0" rtlCol="0" anchor="ctr"/>
            <a:lstStyle/>
            <a:p>
              <a:pPr algn="ctr"/>
              <a:r>
                <a:rPr lang="en-US" sz="1000" b="1">
                  <a:solidFill>
                    <a:schemeClr val="accent5"/>
                  </a:solidFill>
                  <a:ea typeface="Calibri"/>
                  <a:cs typeface="Calibri"/>
                </a:rPr>
                <a:t>MAY 2025</a:t>
              </a:r>
              <a:endParaRPr lang="en-US" sz="1000">
                <a:solidFill>
                  <a:schemeClr val="accent5"/>
                </a:solidFill>
              </a:endParaRPr>
            </a:p>
          </p:txBody>
        </p:sp>
        <p:sp>
          <p:nvSpPr>
            <p:cNvPr id="55" name="Text 11">
              <a:extLst>
                <a:ext uri="{FF2B5EF4-FFF2-40B4-BE49-F238E27FC236}">
                  <a16:creationId xmlns:a16="http://schemas.microsoft.com/office/drawing/2014/main" id="{F6D1F3F1-66FE-128B-6085-3A0BBB0B17A5}"/>
                </a:ext>
              </a:extLst>
            </p:cNvPr>
            <p:cNvSpPr/>
            <p:nvPr/>
          </p:nvSpPr>
          <p:spPr>
            <a:xfrm>
              <a:off x="5204456" y="2322682"/>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CUTS REQUESTED</a:t>
              </a:r>
              <a:endParaRPr lang="en-US" sz="1400"/>
            </a:p>
          </p:txBody>
        </p:sp>
        <p:sp>
          <p:nvSpPr>
            <p:cNvPr id="56" name="Text 12">
              <a:extLst>
                <a:ext uri="{FF2B5EF4-FFF2-40B4-BE49-F238E27FC236}">
                  <a16:creationId xmlns:a16="http://schemas.microsoft.com/office/drawing/2014/main" id="{B7ACF18B-1A83-CB7A-BD0A-2FFCC0B38AB4}"/>
                </a:ext>
              </a:extLst>
            </p:cNvPr>
            <p:cNvSpPr/>
            <p:nvPr/>
          </p:nvSpPr>
          <p:spPr>
            <a:xfrm>
              <a:off x="5296486" y="2594619"/>
              <a:ext cx="1599026" cy="483159"/>
            </a:xfrm>
            <a:prstGeom prst="rect">
              <a:avLst/>
            </a:prstGeom>
            <a:noFill/>
            <a:ln>
              <a:noFill/>
            </a:ln>
          </p:spPr>
          <p:txBody>
            <a:bodyPr wrap="square" lIns="0" tIns="0" rIns="0" bIns="0" rtlCol="0" anchor="ctr"/>
            <a:lstStyle/>
            <a:p>
              <a:pPr algn="ctr"/>
              <a:r>
                <a:rPr lang="en-US" sz="1000">
                  <a:solidFill>
                    <a:schemeClr val="accent5">
                      <a:lumMod val="60000"/>
                      <a:lumOff val="40000"/>
                    </a:schemeClr>
                  </a:solidFill>
                  <a:ea typeface="Calibri"/>
                  <a:cs typeface="Calibri"/>
                </a:rPr>
                <a:t>Presidential budget asks for 60% reduction </a:t>
              </a:r>
              <a:endParaRPr lang="fr-FR"/>
            </a:p>
          </p:txBody>
        </p:sp>
        <p:pic>
          <p:nvPicPr>
            <p:cNvPr id="57" name="Image 2" descr="preencoded.png">
              <a:extLst>
                <a:ext uri="{FF2B5EF4-FFF2-40B4-BE49-F238E27FC236}">
                  <a16:creationId xmlns:a16="http://schemas.microsoft.com/office/drawing/2014/main" id="{C9F2839C-31C9-A6DB-D5DE-C1C8553C7CA5}"/>
                </a:ext>
              </a:extLst>
            </p:cNvPr>
            <p:cNvPicPr>
              <a:picLocks noChangeAspect="1"/>
            </p:cNvPicPr>
            <p:nvPr/>
          </p:nvPicPr>
          <p:blipFill>
            <a:blip r:embed="rId5"/>
            <a:stretch>
              <a:fillRect/>
            </a:stretch>
          </p:blipFill>
          <p:spPr>
            <a:xfrm>
              <a:off x="5913119" y="1571963"/>
              <a:ext cx="365760" cy="365760"/>
            </a:xfrm>
            <a:prstGeom prst="rect">
              <a:avLst/>
            </a:prstGeom>
          </p:spPr>
        </p:pic>
      </p:grpSp>
      <p:grpSp>
        <p:nvGrpSpPr>
          <p:cNvPr id="67" name="Group 101">
            <a:extLst>
              <a:ext uri="{FF2B5EF4-FFF2-40B4-BE49-F238E27FC236}">
                <a16:creationId xmlns:a16="http://schemas.microsoft.com/office/drawing/2014/main" id="{14DF17CC-37A7-9722-B238-39F029DA6CE2}"/>
              </a:ext>
            </a:extLst>
          </p:cNvPr>
          <p:cNvGrpSpPr/>
          <p:nvPr/>
        </p:nvGrpSpPr>
        <p:grpSpPr>
          <a:xfrm>
            <a:off x="9453805" y="1975848"/>
            <a:ext cx="1560062" cy="1857831"/>
            <a:chOff x="9230781" y="1127887"/>
            <a:chExt cx="1783086" cy="2099440"/>
          </a:xfrm>
        </p:grpSpPr>
        <p:sp>
          <p:nvSpPr>
            <p:cNvPr id="60" name="Shape 7">
              <a:extLst>
                <a:ext uri="{FF2B5EF4-FFF2-40B4-BE49-F238E27FC236}">
                  <a16:creationId xmlns:a16="http://schemas.microsoft.com/office/drawing/2014/main" id="{0B63F0F2-825C-25F2-C44C-89394DAB9F1C}"/>
                </a:ext>
              </a:extLst>
            </p:cNvPr>
            <p:cNvSpPr/>
            <p:nvPr/>
          </p:nvSpPr>
          <p:spPr>
            <a:xfrm>
              <a:off x="9230781" y="1214165"/>
              <a:ext cx="1783086" cy="2013162"/>
            </a:xfrm>
            <a:prstGeom prst="roundRect">
              <a:avLst>
                <a:gd name="adj" fmla="val 5161"/>
              </a:avLst>
            </a:prstGeom>
            <a:solidFill>
              <a:schemeClr val="tx1">
                <a:lumMod val="75000"/>
                <a:lumOff val="25000"/>
              </a:schemeClr>
            </a:solidFill>
            <a:ln w="28575">
              <a:solidFill>
                <a:schemeClr val="accent3"/>
              </a:solidFill>
              <a:prstDash val="solid"/>
            </a:ln>
          </p:spPr>
          <p:txBody>
            <a:bodyPr/>
            <a:lstStyle/>
            <a:p>
              <a:endParaRPr lang="en-US"/>
            </a:p>
          </p:txBody>
        </p:sp>
        <p:sp>
          <p:nvSpPr>
            <p:cNvPr id="61" name="Shape 8">
              <a:extLst>
                <a:ext uri="{FF2B5EF4-FFF2-40B4-BE49-F238E27FC236}">
                  <a16:creationId xmlns:a16="http://schemas.microsoft.com/office/drawing/2014/main" id="{3EC94AB6-81C9-0229-F940-B88E928DD797}"/>
                </a:ext>
              </a:extLst>
            </p:cNvPr>
            <p:cNvSpPr/>
            <p:nvPr/>
          </p:nvSpPr>
          <p:spPr>
            <a:xfrm>
              <a:off x="9230781" y="1127887"/>
              <a:ext cx="1783086" cy="155301"/>
            </a:xfrm>
            <a:prstGeom prst="rect">
              <a:avLst/>
            </a:prstGeom>
            <a:solidFill>
              <a:schemeClr val="accent3"/>
            </a:solidFill>
            <a:ln w="28575">
              <a:solidFill>
                <a:schemeClr val="accent3"/>
              </a:solidFill>
              <a:prstDash val="solid"/>
            </a:ln>
          </p:spPr>
          <p:txBody>
            <a:bodyPr/>
            <a:lstStyle/>
            <a:p>
              <a:endParaRPr lang="en-US"/>
            </a:p>
          </p:txBody>
        </p:sp>
        <p:sp>
          <p:nvSpPr>
            <p:cNvPr id="62" name="Shape 9">
              <a:extLst>
                <a:ext uri="{FF2B5EF4-FFF2-40B4-BE49-F238E27FC236}">
                  <a16:creationId xmlns:a16="http://schemas.microsoft.com/office/drawing/2014/main" id="{96A11383-0212-513B-1DF0-48ADFD485CDA}"/>
                </a:ext>
              </a:extLst>
            </p:cNvPr>
            <p:cNvSpPr/>
            <p:nvPr/>
          </p:nvSpPr>
          <p:spPr>
            <a:xfrm>
              <a:off x="9811722" y="1444241"/>
              <a:ext cx="621204" cy="621204"/>
            </a:xfrm>
            <a:prstGeom prst="ellipse">
              <a:avLst/>
            </a:prstGeom>
            <a:solidFill>
              <a:schemeClr val="accent3">
                <a:alpha val="80000"/>
              </a:schemeClr>
            </a:solidFill>
            <a:ln w="12700">
              <a:solidFill>
                <a:schemeClr val="accent3"/>
              </a:solidFill>
              <a:prstDash val="solid"/>
            </a:ln>
          </p:spPr>
          <p:txBody>
            <a:bodyPr/>
            <a:lstStyle/>
            <a:p>
              <a:endParaRPr lang="en-US"/>
            </a:p>
          </p:txBody>
        </p:sp>
        <p:sp>
          <p:nvSpPr>
            <p:cNvPr id="63" name="Text 10">
              <a:extLst>
                <a:ext uri="{FF2B5EF4-FFF2-40B4-BE49-F238E27FC236}">
                  <a16:creationId xmlns:a16="http://schemas.microsoft.com/office/drawing/2014/main" id="{47F8337E-B9E5-1F56-A092-0334121D725D}"/>
                </a:ext>
              </a:extLst>
            </p:cNvPr>
            <p:cNvSpPr/>
            <p:nvPr/>
          </p:nvSpPr>
          <p:spPr>
            <a:xfrm>
              <a:off x="9230781" y="2073753"/>
              <a:ext cx="1783086" cy="276091"/>
            </a:xfrm>
            <a:prstGeom prst="rect">
              <a:avLst/>
            </a:prstGeom>
            <a:noFill/>
            <a:ln>
              <a:noFill/>
            </a:ln>
          </p:spPr>
          <p:txBody>
            <a:bodyPr wrap="square" lIns="0" tIns="0" rIns="0" bIns="0" rtlCol="0" anchor="ctr"/>
            <a:lstStyle/>
            <a:p>
              <a:pPr marL="0" indent="0" algn="ctr">
                <a:buNone/>
              </a:pPr>
              <a:r>
                <a:rPr lang="en-US" sz="1000" b="1">
                  <a:solidFill>
                    <a:schemeClr val="accent3"/>
                  </a:solidFill>
                  <a:ea typeface="Calibri"/>
                  <a:cs typeface="Calibri"/>
                </a:rPr>
                <a:t>FEB 2026</a:t>
              </a:r>
              <a:endParaRPr lang="en-US" sz="1000">
                <a:solidFill>
                  <a:schemeClr val="accent3"/>
                </a:solidFill>
                <a:ea typeface="Calibri"/>
                <a:cs typeface="Calibri"/>
              </a:endParaRPr>
            </a:p>
          </p:txBody>
        </p:sp>
        <p:sp>
          <p:nvSpPr>
            <p:cNvPr id="64" name="Text 11">
              <a:extLst>
                <a:ext uri="{FF2B5EF4-FFF2-40B4-BE49-F238E27FC236}">
                  <a16:creationId xmlns:a16="http://schemas.microsoft.com/office/drawing/2014/main" id="{2539EBA5-98FC-6AAA-CB11-FC44BA0EC76E}"/>
                </a:ext>
              </a:extLst>
            </p:cNvPr>
            <p:cNvSpPr/>
            <p:nvPr/>
          </p:nvSpPr>
          <p:spPr>
            <a:xfrm>
              <a:off x="9230781" y="2322682"/>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BUDGET ADOPTED</a:t>
              </a:r>
              <a:endParaRPr lang="en-US" sz="1400"/>
            </a:p>
          </p:txBody>
        </p:sp>
        <p:sp>
          <p:nvSpPr>
            <p:cNvPr id="65" name="Text 12">
              <a:extLst>
                <a:ext uri="{FF2B5EF4-FFF2-40B4-BE49-F238E27FC236}">
                  <a16:creationId xmlns:a16="http://schemas.microsoft.com/office/drawing/2014/main" id="{24E2C758-1344-7F54-F8EF-86388A9BBEF2}"/>
                </a:ext>
              </a:extLst>
            </p:cNvPr>
            <p:cNvSpPr/>
            <p:nvPr/>
          </p:nvSpPr>
          <p:spPr>
            <a:xfrm>
              <a:off x="9322811" y="2594619"/>
              <a:ext cx="1599026" cy="483159"/>
            </a:xfrm>
            <a:prstGeom prst="rect">
              <a:avLst/>
            </a:prstGeom>
            <a:noFill/>
            <a:ln>
              <a:noFill/>
            </a:ln>
          </p:spPr>
          <p:txBody>
            <a:bodyPr wrap="square" lIns="0" tIns="0" rIns="0" bIns="0" rtlCol="0" anchor="ctr"/>
            <a:lstStyle/>
            <a:p>
              <a:pPr algn="ctr"/>
              <a:r>
                <a:rPr lang="en-US" sz="1000">
                  <a:solidFill>
                    <a:schemeClr val="accent3">
                      <a:lumMod val="40000"/>
                      <a:lumOff val="60000"/>
                    </a:schemeClr>
                  </a:solidFill>
                  <a:ea typeface="Calibri"/>
                  <a:cs typeface="Calibri"/>
                </a:rPr>
                <a:t>Budget &amp; priorities largely unchanged</a:t>
              </a:r>
              <a:endParaRPr lang="fr-FR">
                <a:solidFill>
                  <a:schemeClr val="accent3">
                    <a:lumMod val="40000"/>
                    <a:lumOff val="60000"/>
                  </a:schemeClr>
                </a:solidFill>
              </a:endParaRPr>
            </a:p>
          </p:txBody>
        </p:sp>
        <p:pic>
          <p:nvPicPr>
            <p:cNvPr id="66" name="Image 4" descr="preencoded.png">
              <a:extLst>
                <a:ext uri="{FF2B5EF4-FFF2-40B4-BE49-F238E27FC236}">
                  <a16:creationId xmlns:a16="http://schemas.microsoft.com/office/drawing/2014/main" id="{DD59968F-C60F-C3DC-16A8-F2ADF17BC98E}"/>
                </a:ext>
              </a:extLst>
            </p:cNvPr>
            <p:cNvPicPr>
              <a:picLocks noChangeAspect="1"/>
            </p:cNvPicPr>
            <p:nvPr/>
          </p:nvPicPr>
          <p:blipFill>
            <a:blip r:embed="rId6"/>
            <a:stretch>
              <a:fillRect/>
            </a:stretch>
          </p:blipFill>
          <p:spPr>
            <a:xfrm>
              <a:off x="9939444" y="1571963"/>
              <a:ext cx="365760" cy="365760"/>
            </a:xfrm>
            <a:prstGeom prst="rect">
              <a:avLst/>
            </a:prstGeom>
          </p:spPr>
        </p:pic>
      </p:grpSp>
      <p:grpSp>
        <p:nvGrpSpPr>
          <p:cNvPr id="76" name="Group 102">
            <a:extLst>
              <a:ext uri="{FF2B5EF4-FFF2-40B4-BE49-F238E27FC236}">
                <a16:creationId xmlns:a16="http://schemas.microsoft.com/office/drawing/2014/main" id="{DACD65EB-84BC-8B25-77B9-61A5D0DF5740}"/>
              </a:ext>
            </a:extLst>
          </p:cNvPr>
          <p:cNvGrpSpPr/>
          <p:nvPr/>
        </p:nvGrpSpPr>
        <p:grpSpPr>
          <a:xfrm>
            <a:off x="3191295" y="4569922"/>
            <a:ext cx="1597233" cy="1811367"/>
            <a:chOff x="3191295" y="3963569"/>
            <a:chExt cx="1783086" cy="2099440"/>
          </a:xfrm>
        </p:grpSpPr>
        <p:sp>
          <p:nvSpPr>
            <p:cNvPr id="69" name="Shape 7">
              <a:extLst>
                <a:ext uri="{FF2B5EF4-FFF2-40B4-BE49-F238E27FC236}">
                  <a16:creationId xmlns:a16="http://schemas.microsoft.com/office/drawing/2014/main" id="{E08AAB08-F1CA-A60D-F9F0-5E15105A1665}"/>
                </a:ext>
              </a:extLst>
            </p:cNvPr>
            <p:cNvSpPr/>
            <p:nvPr/>
          </p:nvSpPr>
          <p:spPr>
            <a:xfrm>
              <a:off x="3191295" y="4049847"/>
              <a:ext cx="1783086" cy="2013162"/>
            </a:xfrm>
            <a:prstGeom prst="roundRect">
              <a:avLst>
                <a:gd name="adj" fmla="val 5161"/>
              </a:avLst>
            </a:prstGeom>
            <a:solidFill>
              <a:schemeClr val="tx1">
                <a:lumMod val="75000"/>
                <a:lumOff val="25000"/>
              </a:schemeClr>
            </a:solidFill>
            <a:ln w="28575">
              <a:solidFill>
                <a:schemeClr val="accent2"/>
              </a:solidFill>
              <a:prstDash val="solid"/>
            </a:ln>
          </p:spPr>
          <p:txBody>
            <a:bodyPr/>
            <a:lstStyle/>
            <a:p>
              <a:endParaRPr lang="en-US"/>
            </a:p>
          </p:txBody>
        </p:sp>
        <p:sp>
          <p:nvSpPr>
            <p:cNvPr id="70" name="Shape 8">
              <a:extLst>
                <a:ext uri="{FF2B5EF4-FFF2-40B4-BE49-F238E27FC236}">
                  <a16:creationId xmlns:a16="http://schemas.microsoft.com/office/drawing/2014/main" id="{D6D1EF32-7E52-51C9-EAA7-CD4C6E66959A}"/>
                </a:ext>
              </a:extLst>
            </p:cNvPr>
            <p:cNvSpPr/>
            <p:nvPr/>
          </p:nvSpPr>
          <p:spPr>
            <a:xfrm>
              <a:off x="3191295" y="3963569"/>
              <a:ext cx="1783086" cy="155301"/>
            </a:xfrm>
            <a:prstGeom prst="rect">
              <a:avLst/>
            </a:prstGeom>
            <a:solidFill>
              <a:schemeClr val="accent2"/>
            </a:solidFill>
            <a:ln w="28575">
              <a:solidFill>
                <a:schemeClr val="accent2"/>
              </a:solidFill>
              <a:prstDash val="solid"/>
            </a:ln>
          </p:spPr>
          <p:txBody>
            <a:bodyPr/>
            <a:lstStyle/>
            <a:p>
              <a:endParaRPr lang="en-US"/>
            </a:p>
          </p:txBody>
        </p:sp>
        <p:sp>
          <p:nvSpPr>
            <p:cNvPr id="71" name="Shape 9">
              <a:extLst>
                <a:ext uri="{FF2B5EF4-FFF2-40B4-BE49-F238E27FC236}">
                  <a16:creationId xmlns:a16="http://schemas.microsoft.com/office/drawing/2014/main" id="{2F432753-9518-5C4D-9A40-6501B238ABBC}"/>
                </a:ext>
              </a:extLst>
            </p:cNvPr>
            <p:cNvSpPr/>
            <p:nvPr/>
          </p:nvSpPr>
          <p:spPr>
            <a:xfrm>
              <a:off x="3772236" y="4279923"/>
              <a:ext cx="621204" cy="621204"/>
            </a:xfrm>
            <a:prstGeom prst="ellipse">
              <a:avLst/>
            </a:prstGeom>
            <a:solidFill>
              <a:schemeClr val="accent2">
                <a:alpha val="80000"/>
              </a:schemeClr>
            </a:solidFill>
            <a:ln w="12700">
              <a:solidFill>
                <a:schemeClr val="accent2"/>
              </a:solidFill>
              <a:prstDash val="solid"/>
            </a:ln>
          </p:spPr>
          <p:txBody>
            <a:bodyPr/>
            <a:lstStyle/>
            <a:p>
              <a:endParaRPr lang="en-US"/>
            </a:p>
          </p:txBody>
        </p:sp>
        <p:sp>
          <p:nvSpPr>
            <p:cNvPr id="72" name="Text 10">
              <a:extLst>
                <a:ext uri="{FF2B5EF4-FFF2-40B4-BE49-F238E27FC236}">
                  <a16:creationId xmlns:a16="http://schemas.microsoft.com/office/drawing/2014/main" id="{F47A333D-BF9A-BCA1-8FF8-313CEAEC241E}"/>
                </a:ext>
              </a:extLst>
            </p:cNvPr>
            <p:cNvSpPr/>
            <p:nvPr/>
          </p:nvSpPr>
          <p:spPr>
            <a:xfrm>
              <a:off x="3191295" y="4909435"/>
              <a:ext cx="1783086" cy="276091"/>
            </a:xfrm>
            <a:prstGeom prst="rect">
              <a:avLst/>
            </a:prstGeom>
            <a:noFill/>
            <a:ln>
              <a:noFill/>
            </a:ln>
          </p:spPr>
          <p:txBody>
            <a:bodyPr wrap="square" lIns="0" tIns="0" rIns="0" bIns="0" rtlCol="0" anchor="ctr"/>
            <a:lstStyle/>
            <a:p>
              <a:pPr algn="ctr"/>
              <a:r>
                <a:rPr lang="en-US" sz="1000" b="1">
                  <a:solidFill>
                    <a:schemeClr val="accent2"/>
                  </a:solidFill>
                  <a:ea typeface="Calibri"/>
                  <a:cs typeface="Calibri"/>
                </a:rPr>
                <a:t>JAN 2025</a:t>
              </a:r>
              <a:endParaRPr lang="en-US" sz="1000">
                <a:solidFill>
                  <a:schemeClr val="accent2"/>
                </a:solidFill>
              </a:endParaRPr>
            </a:p>
          </p:txBody>
        </p:sp>
        <p:sp>
          <p:nvSpPr>
            <p:cNvPr id="73" name="Text 11">
              <a:extLst>
                <a:ext uri="{FF2B5EF4-FFF2-40B4-BE49-F238E27FC236}">
                  <a16:creationId xmlns:a16="http://schemas.microsoft.com/office/drawing/2014/main" id="{F8A7D149-A297-8410-BD8F-480C8A5D3459}"/>
                </a:ext>
              </a:extLst>
            </p:cNvPr>
            <p:cNvSpPr/>
            <p:nvPr/>
          </p:nvSpPr>
          <p:spPr>
            <a:xfrm>
              <a:off x="3191295" y="5158364"/>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WIITHDRAWAL WHO</a:t>
              </a:r>
              <a:endParaRPr lang="en-US" sz="1400"/>
            </a:p>
          </p:txBody>
        </p:sp>
        <p:sp>
          <p:nvSpPr>
            <p:cNvPr id="74" name="Text 12">
              <a:extLst>
                <a:ext uri="{FF2B5EF4-FFF2-40B4-BE49-F238E27FC236}">
                  <a16:creationId xmlns:a16="http://schemas.microsoft.com/office/drawing/2014/main" id="{FB382E94-53AB-88AF-AF24-CC6E431525BE}"/>
                </a:ext>
              </a:extLst>
            </p:cNvPr>
            <p:cNvSpPr/>
            <p:nvPr/>
          </p:nvSpPr>
          <p:spPr>
            <a:xfrm>
              <a:off x="3283325" y="5430301"/>
              <a:ext cx="1599026" cy="483159"/>
            </a:xfrm>
            <a:prstGeom prst="rect">
              <a:avLst/>
            </a:prstGeom>
            <a:noFill/>
            <a:ln>
              <a:noFill/>
            </a:ln>
          </p:spPr>
          <p:txBody>
            <a:bodyPr wrap="square" lIns="0" tIns="0" rIns="0" bIns="0" rtlCol="0" anchor="ctr"/>
            <a:lstStyle/>
            <a:p>
              <a:pPr algn="ctr"/>
              <a:r>
                <a:rPr lang="en-US" sz="1000">
                  <a:solidFill>
                    <a:schemeClr val="accent2">
                      <a:lumMod val="40000"/>
                      <a:lumOff val="60000"/>
                    </a:schemeClr>
                  </a:solidFill>
                  <a:ea typeface="Calibri"/>
                  <a:cs typeface="Calibri"/>
                </a:rPr>
                <a:t>Official request to leave the organization (effective 2026)</a:t>
              </a:r>
              <a:endParaRPr lang="en-US" sz="1000">
                <a:solidFill>
                  <a:schemeClr val="accent2">
                    <a:lumMod val="40000"/>
                    <a:lumOff val="60000"/>
                  </a:schemeClr>
                </a:solidFill>
                <a:ea typeface="Calibri" pitchFamily="34" charset="-122"/>
                <a:cs typeface="Calibri" pitchFamily="34" charset="-120"/>
              </a:endParaRPr>
            </a:p>
          </p:txBody>
        </p:sp>
        <p:pic>
          <p:nvPicPr>
            <p:cNvPr id="75" name="Image 1" descr="preencoded.png">
              <a:extLst>
                <a:ext uri="{FF2B5EF4-FFF2-40B4-BE49-F238E27FC236}">
                  <a16:creationId xmlns:a16="http://schemas.microsoft.com/office/drawing/2014/main" id="{E76B32CB-32A7-34CD-D169-EA7C6B67118B}"/>
                </a:ext>
              </a:extLst>
            </p:cNvPr>
            <p:cNvPicPr>
              <a:picLocks noChangeAspect="1"/>
            </p:cNvPicPr>
            <p:nvPr/>
          </p:nvPicPr>
          <p:blipFill>
            <a:blip r:embed="rId7"/>
            <a:stretch>
              <a:fillRect/>
            </a:stretch>
          </p:blipFill>
          <p:spPr>
            <a:xfrm>
              <a:off x="3899958" y="4407645"/>
              <a:ext cx="365760" cy="365760"/>
            </a:xfrm>
            <a:prstGeom prst="rect">
              <a:avLst/>
            </a:prstGeom>
          </p:spPr>
        </p:pic>
      </p:grpSp>
      <p:grpSp>
        <p:nvGrpSpPr>
          <p:cNvPr id="85" name="Group 103">
            <a:extLst>
              <a:ext uri="{FF2B5EF4-FFF2-40B4-BE49-F238E27FC236}">
                <a16:creationId xmlns:a16="http://schemas.microsoft.com/office/drawing/2014/main" id="{BEA722CF-DD15-B7A9-7069-290B80004727}"/>
              </a:ext>
            </a:extLst>
          </p:cNvPr>
          <p:cNvGrpSpPr/>
          <p:nvPr/>
        </p:nvGrpSpPr>
        <p:grpSpPr>
          <a:xfrm>
            <a:off x="7403472" y="4569922"/>
            <a:ext cx="1597233" cy="1737026"/>
            <a:chOff x="7217619" y="3963569"/>
            <a:chExt cx="1783086" cy="2099440"/>
          </a:xfrm>
        </p:grpSpPr>
        <p:sp>
          <p:nvSpPr>
            <p:cNvPr id="78" name="Shape 7">
              <a:extLst>
                <a:ext uri="{FF2B5EF4-FFF2-40B4-BE49-F238E27FC236}">
                  <a16:creationId xmlns:a16="http://schemas.microsoft.com/office/drawing/2014/main" id="{6160F818-FC11-823D-003D-72DBE7027095}"/>
                </a:ext>
              </a:extLst>
            </p:cNvPr>
            <p:cNvSpPr/>
            <p:nvPr/>
          </p:nvSpPr>
          <p:spPr>
            <a:xfrm>
              <a:off x="7217619" y="4049847"/>
              <a:ext cx="1783086" cy="2013162"/>
            </a:xfrm>
            <a:prstGeom prst="roundRect">
              <a:avLst>
                <a:gd name="adj" fmla="val 5161"/>
              </a:avLst>
            </a:prstGeom>
            <a:solidFill>
              <a:schemeClr val="tx1">
                <a:lumMod val="75000"/>
                <a:lumOff val="25000"/>
              </a:schemeClr>
            </a:solidFill>
            <a:ln w="28575">
              <a:solidFill>
                <a:schemeClr val="accent4"/>
              </a:solidFill>
              <a:prstDash val="solid"/>
            </a:ln>
          </p:spPr>
          <p:txBody>
            <a:bodyPr/>
            <a:lstStyle/>
            <a:p>
              <a:endParaRPr lang="en-US"/>
            </a:p>
          </p:txBody>
        </p:sp>
        <p:sp>
          <p:nvSpPr>
            <p:cNvPr id="79" name="Shape 8">
              <a:extLst>
                <a:ext uri="{FF2B5EF4-FFF2-40B4-BE49-F238E27FC236}">
                  <a16:creationId xmlns:a16="http://schemas.microsoft.com/office/drawing/2014/main" id="{4D3C4B91-06D7-0D20-592A-CE5D341017A9}"/>
                </a:ext>
              </a:extLst>
            </p:cNvPr>
            <p:cNvSpPr/>
            <p:nvPr/>
          </p:nvSpPr>
          <p:spPr>
            <a:xfrm>
              <a:off x="7217619" y="3963569"/>
              <a:ext cx="1783086" cy="155301"/>
            </a:xfrm>
            <a:prstGeom prst="rect">
              <a:avLst/>
            </a:prstGeom>
            <a:solidFill>
              <a:schemeClr val="accent4"/>
            </a:solidFill>
            <a:ln w="28575">
              <a:solidFill>
                <a:schemeClr val="accent4"/>
              </a:solidFill>
              <a:prstDash val="solid"/>
            </a:ln>
          </p:spPr>
          <p:txBody>
            <a:bodyPr/>
            <a:lstStyle/>
            <a:p>
              <a:endParaRPr lang="en-US"/>
            </a:p>
          </p:txBody>
        </p:sp>
        <p:sp>
          <p:nvSpPr>
            <p:cNvPr id="80" name="Shape 9">
              <a:extLst>
                <a:ext uri="{FF2B5EF4-FFF2-40B4-BE49-F238E27FC236}">
                  <a16:creationId xmlns:a16="http://schemas.microsoft.com/office/drawing/2014/main" id="{04CA4399-D5B0-35F1-CF02-D8349781741E}"/>
                </a:ext>
              </a:extLst>
            </p:cNvPr>
            <p:cNvSpPr/>
            <p:nvPr/>
          </p:nvSpPr>
          <p:spPr>
            <a:xfrm>
              <a:off x="7798560" y="4279923"/>
              <a:ext cx="621204" cy="621204"/>
            </a:xfrm>
            <a:prstGeom prst="ellipse">
              <a:avLst/>
            </a:prstGeom>
            <a:solidFill>
              <a:schemeClr val="accent4">
                <a:alpha val="80000"/>
              </a:schemeClr>
            </a:solidFill>
            <a:ln w="12700">
              <a:solidFill>
                <a:schemeClr val="accent4"/>
              </a:solidFill>
              <a:prstDash val="solid"/>
            </a:ln>
          </p:spPr>
          <p:txBody>
            <a:bodyPr/>
            <a:lstStyle/>
            <a:p>
              <a:endParaRPr lang="en-US"/>
            </a:p>
          </p:txBody>
        </p:sp>
        <p:sp>
          <p:nvSpPr>
            <p:cNvPr id="81" name="Text 10">
              <a:extLst>
                <a:ext uri="{FF2B5EF4-FFF2-40B4-BE49-F238E27FC236}">
                  <a16:creationId xmlns:a16="http://schemas.microsoft.com/office/drawing/2014/main" id="{FA49095F-AA91-1698-535E-288E61B26B1E}"/>
                </a:ext>
              </a:extLst>
            </p:cNvPr>
            <p:cNvSpPr/>
            <p:nvPr/>
          </p:nvSpPr>
          <p:spPr>
            <a:xfrm>
              <a:off x="7217619" y="4909435"/>
              <a:ext cx="1783086" cy="276091"/>
            </a:xfrm>
            <a:prstGeom prst="rect">
              <a:avLst/>
            </a:prstGeom>
            <a:noFill/>
            <a:ln>
              <a:noFill/>
            </a:ln>
          </p:spPr>
          <p:txBody>
            <a:bodyPr wrap="square" lIns="0" tIns="0" rIns="0" bIns="0" rtlCol="0" anchor="ctr"/>
            <a:lstStyle/>
            <a:p>
              <a:pPr algn="ctr"/>
              <a:r>
                <a:rPr lang="en-US" sz="1000" b="1">
                  <a:solidFill>
                    <a:schemeClr val="accent4"/>
                  </a:solidFill>
                  <a:ea typeface="Calibri"/>
                  <a:cs typeface="Calibri"/>
                </a:rPr>
                <a:t>SEP 2025</a:t>
              </a:r>
              <a:endParaRPr lang="en-US" sz="1000">
                <a:solidFill>
                  <a:schemeClr val="accent4"/>
                </a:solidFill>
              </a:endParaRPr>
            </a:p>
          </p:txBody>
        </p:sp>
        <p:sp>
          <p:nvSpPr>
            <p:cNvPr id="82" name="Text 11">
              <a:extLst>
                <a:ext uri="{FF2B5EF4-FFF2-40B4-BE49-F238E27FC236}">
                  <a16:creationId xmlns:a16="http://schemas.microsoft.com/office/drawing/2014/main" id="{F635184B-1AB5-C409-C2D6-D3AB65F0B286}"/>
                </a:ext>
              </a:extLst>
            </p:cNvPr>
            <p:cNvSpPr/>
            <p:nvPr/>
          </p:nvSpPr>
          <p:spPr>
            <a:xfrm>
              <a:off x="7217619" y="5158364"/>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NEW POLICY</a:t>
              </a:r>
              <a:endParaRPr lang="en-US" sz="1400"/>
            </a:p>
          </p:txBody>
        </p:sp>
        <p:sp>
          <p:nvSpPr>
            <p:cNvPr id="83" name="Text 12">
              <a:extLst>
                <a:ext uri="{FF2B5EF4-FFF2-40B4-BE49-F238E27FC236}">
                  <a16:creationId xmlns:a16="http://schemas.microsoft.com/office/drawing/2014/main" id="{546B3844-A956-AD9A-72F8-276B1B34A6D2}"/>
                </a:ext>
              </a:extLst>
            </p:cNvPr>
            <p:cNvSpPr/>
            <p:nvPr/>
          </p:nvSpPr>
          <p:spPr>
            <a:xfrm>
              <a:off x="7309649" y="5430301"/>
              <a:ext cx="1599026" cy="483159"/>
            </a:xfrm>
            <a:prstGeom prst="rect">
              <a:avLst/>
            </a:prstGeom>
            <a:noFill/>
            <a:ln>
              <a:noFill/>
            </a:ln>
          </p:spPr>
          <p:txBody>
            <a:bodyPr wrap="square" lIns="0" tIns="0" rIns="0" bIns="0" rtlCol="0" anchor="ctr"/>
            <a:lstStyle/>
            <a:p>
              <a:pPr algn="ctr"/>
              <a:r>
                <a:rPr lang="en-US" sz="1000">
                  <a:solidFill>
                    <a:schemeClr val="accent4">
                      <a:lumMod val="40000"/>
                      <a:lumOff val="60000"/>
                    </a:schemeClr>
                  </a:solidFill>
                  <a:ea typeface="Calibri"/>
                  <a:cs typeface="Calibri"/>
                </a:rPr>
                <a:t>Publication of the America First Global Health Strategy</a:t>
              </a:r>
              <a:endParaRPr lang="fr-FR"/>
            </a:p>
          </p:txBody>
        </p:sp>
        <p:pic>
          <p:nvPicPr>
            <p:cNvPr id="84" name="Image 3" descr="preencoded.png">
              <a:extLst>
                <a:ext uri="{FF2B5EF4-FFF2-40B4-BE49-F238E27FC236}">
                  <a16:creationId xmlns:a16="http://schemas.microsoft.com/office/drawing/2014/main" id="{8C41482C-D521-9FAF-A3D0-01E298A4BDC7}"/>
                </a:ext>
              </a:extLst>
            </p:cNvPr>
            <p:cNvPicPr>
              <a:picLocks noChangeAspect="1"/>
            </p:cNvPicPr>
            <p:nvPr/>
          </p:nvPicPr>
          <p:blipFill>
            <a:blip r:embed="rId8"/>
            <a:stretch>
              <a:fillRect/>
            </a:stretch>
          </p:blipFill>
          <p:spPr>
            <a:xfrm>
              <a:off x="7926282" y="4407645"/>
              <a:ext cx="365760" cy="365760"/>
            </a:xfrm>
            <a:prstGeom prst="rect">
              <a:avLst/>
            </a:prstGeom>
          </p:spPr>
        </p:pic>
      </p:grpSp>
    </p:spTree>
    <p:extLst>
      <p:ext uri="{BB962C8B-B14F-4D97-AF65-F5344CB8AC3E}">
        <p14:creationId xmlns:p14="http://schemas.microsoft.com/office/powerpoint/2010/main" val="1807745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352A9-AC1F-DDA2-B27C-570D1DAEF98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8688D30-438F-50B3-B19D-B6458DB51C4E}"/>
              </a:ext>
            </a:extLst>
          </p:cNvPr>
          <p:cNvSpPr>
            <a:spLocks noGrp="1"/>
          </p:cNvSpPr>
          <p:nvPr>
            <p:ph type="title"/>
          </p:nvPr>
        </p:nvSpPr>
        <p:spPr/>
        <p:txBody>
          <a:bodyPr>
            <a:normAutofit/>
          </a:bodyPr>
          <a:lstStyle/>
          <a:p>
            <a:r>
              <a:rPr lang="fr-BE">
                <a:ea typeface="+mn-lt"/>
                <a:cs typeface="+mn-lt"/>
              </a:rPr>
              <a:t>America First Global </a:t>
            </a:r>
            <a:r>
              <a:rPr lang="fr-BE" err="1">
                <a:ea typeface="+mn-lt"/>
                <a:cs typeface="+mn-lt"/>
              </a:rPr>
              <a:t>Health</a:t>
            </a:r>
            <a:r>
              <a:rPr lang="fr-BE">
                <a:ea typeface="+mn-lt"/>
                <a:cs typeface="+mn-lt"/>
              </a:rPr>
              <a:t> </a:t>
            </a:r>
            <a:r>
              <a:rPr lang="fr-BE" err="1">
                <a:ea typeface="+mn-lt"/>
                <a:cs typeface="+mn-lt"/>
              </a:rPr>
              <a:t>Strategy</a:t>
            </a:r>
            <a:r>
              <a:rPr lang="fr-BE">
                <a:ea typeface="+mn-lt"/>
                <a:cs typeface="+mn-lt"/>
              </a:rPr>
              <a:t>: a paradigm shift</a:t>
            </a:r>
            <a:endParaRPr lang="fr-BE">
              <a:ea typeface="Calibri"/>
              <a:cs typeface="Calibri"/>
            </a:endParaRPr>
          </a:p>
        </p:txBody>
      </p:sp>
      <p:graphicFrame>
        <p:nvGraphicFramePr>
          <p:cNvPr id="6" name="Tableau 5">
            <a:extLst>
              <a:ext uri="{FF2B5EF4-FFF2-40B4-BE49-F238E27FC236}">
                <a16:creationId xmlns:a16="http://schemas.microsoft.com/office/drawing/2014/main" id="{B6A53D3C-13E3-12C7-88A9-0EC60CB29B81}"/>
              </a:ext>
            </a:extLst>
          </p:cNvPr>
          <p:cNvGraphicFramePr>
            <a:graphicFrameLocks noGrp="1"/>
          </p:cNvGraphicFramePr>
          <p:nvPr/>
        </p:nvGraphicFramePr>
        <p:xfrm>
          <a:off x="861536" y="4486815"/>
          <a:ext cx="2401973" cy="1937288"/>
        </p:xfrm>
        <a:graphic>
          <a:graphicData uri="http://schemas.openxmlformats.org/drawingml/2006/table">
            <a:tbl>
              <a:tblPr firstRow="1" bandRow="1">
                <a:tableStyleId>{5C22544A-7EE6-4342-B048-85BDC9FD1C3A}</a:tableStyleId>
              </a:tblPr>
              <a:tblGrid>
                <a:gridCol w="2401973">
                  <a:extLst>
                    <a:ext uri="{9D8B030D-6E8A-4147-A177-3AD203B41FA5}">
                      <a16:colId xmlns:a16="http://schemas.microsoft.com/office/drawing/2014/main" val="3633052537"/>
                    </a:ext>
                  </a:extLst>
                </a:gridCol>
              </a:tblGrid>
              <a:tr h="213359">
                <a:tc>
                  <a:txBody>
                    <a:bodyPr/>
                    <a:lstStyle/>
                    <a:p>
                      <a:endParaRPr lang="fr-FR" sz="800"/>
                    </a:p>
                  </a:txBody>
                  <a:tcPr>
                    <a:lnL w="0">
                      <a:noFill/>
                    </a:lnL>
                    <a:lnR w="0">
                      <a:noFill/>
                    </a:lnR>
                    <a:lnT w="0">
                      <a:noFill/>
                    </a:lnT>
                    <a:lnB w="0">
                      <a:noFill/>
                    </a:lnB>
                  </a:tcPr>
                </a:tc>
                <a:extLst>
                  <a:ext uri="{0D108BD9-81ED-4DB2-BD59-A6C34878D82A}">
                    <a16:rowId xmlns:a16="http://schemas.microsoft.com/office/drawing/2014/main" val="3387427376"/>
                  </a:ext>
                </a:extLst>
              </a:tr>
              <a:tr h="1723928">
                <a:tc>
                  <a:txBody>
                    <a:bodyPr/>
                    <a:lstStyle/>
                    <a:p>
                      <a:endParaRPr lang="fr-FR" sz="1400" b="1"/>
                    </a:p>
                    <a:p>
                      <a:pPr lvl="0">
                        <a:buNone/>
                      </a:pPr>
                      <a:r>
                        <a:rPr lang="fr-FR" sz="2800" b="1" err="1"/>
                        <a:t>Governments</a:t>
                      </a:r>
                      <a:endParaRPr lang="fr-FR" err="1"/>
                    </a:p>
                    <a:p>
                      <a:pPr lvl="0">
                        <a:buNone/>
                      </a:pPr>
                      <a:endParaRPr lang="fr-FR" sz="1400" i="1"/>
                    </a:p>
                    <a:p>
                      <a:pPr lvl="0" algn="l">
                        <a:lnSpc>
                          <a:spcPct val="100000"/>
                        </a:lnSpc>
                        <a:spcBef>
                          <a:spcPts val="0"/>
                        </a:spcBef>
                        <a:spcAft>
                          <a:spcPts val="0"/>
                        </a:spcAft>
                        <a:buNone/>
                      </a:pPr>
                      <a:r>
                        <a:rPr lang="fr-FR" sz="1400" b="0" i="1" u="none" strike="noStrike" noProof="0" err="1">
                          <a:latin typeface="Calibri"/>
                          <a:ea typeface="Calibri"/>
                          <a:cs typeface="Calibri"/>
                        </a:rPr>
                        <a:t>Bilateral</a:t>
                      </a:r>
                      <a:r>
                        <a:rPr lang="fr-FR" sz="1400" b="0" i="1" u="none" strike="noStrike" noProof="0">
                          <a:latin typeface="Calibri"/>
                          <a:ea typeface="Calibri"/>
                          <a:cs typeface="Calibri"/>
                        </a:rPr>
                        <a:t> </a:t>
                      </a:r>
                      <a:r>
                        <a:rPr lang="fr-FR" sz="1400" b="0" i="1" u="none" strike="noStrike" noProof="0" err="1">
                          <a:latin typeface="Calibri"/>
                          <a:ea typeface="Calibri"/>
                          <a:cs typeface="Calibri"/>
                        </a:rPr>
                        <a:t>agreements</a:t>
                      </a:r>
                      <a:r>
                        <a:rPr lang="fr-FR" sz="1400" b="0" i="1" u="none" strike="noStrike" noProof="0">
                          <a:latin typeface="Calibri"/>
                          <a:ea typeface="Calibri"/>
                          <a:cs typeface="Calibri"/>
                        </a:rPr>
                        <a:t> to </a:t>
                      </a:r>
                      <a:r>
                        <a:rPr lang="fr-FR" sz="1400" b="0" i="1" u="none" strike="noStrike" noProof="0" err="1">
                          <a:latin typeface="Calibri"/>
                          <a:ea typeface="Calibri"/>
                          <a:cs typeface="Calibri"/>
                        </a:rPr>
                        <a:t>be</a:t>
                      </a:r>
                      <a:r>
                        <a:rPr lang="fr-FR" sz="1400" b="0" i="1" u="none" strike="noStrike" noProof="0">
                          <a:latin typeface="Calibri"/>
                          <a:ea typeface="Calibri"/>
                          <a:cs typeface="Calibri"/>
                        </a:rPr>
                        <a:t> </a:t>
                      </a:r>
                      <a:r>
                        <a:rPr lang="fr-FR" sz="1400" b="0" i="1" u="none" strike="noStrike" noProof="0" err="1">
                          <a:latin typeface="Calibri"/>
                          <a:ea typeface="Calibri"/>
                          <a:cs typeface="Calibri"/>
                        </a:rPr>
                        <a:t>signed</a:t>
                      </a:r>
                      <a:r>
                        <a:rPr lang="fr-FR" sz="1400" b="0" i="1" u="none" strike="noStrike" noProof="0">
                          <a:latin typeface="Calibri"/>
                          <a:ea typeface="Calibri"/>
                          <a:cs typeface="Calibri"/>
                        </a:rPr>
                        <a:t> by April 2026 </a:t>
                      </a:r>
                      <a:r>
                        <a:rPr lang="fr-FR" sz="1400" b="0" i="1" u="none" strike="noStrike" noProof="0" err="1">
                          <a:latin typeface="Calibri"/>
                          <a:ea typeface="Calibri"/>
                          <a:cs typeface="Calibri"/>
                        </a:rPr>
                        <a:t>with</a:t>
                      </a:r>
                      <a:r>
                        <a:rPr lang="fr-FR" sz="1400" b="0" i="1" u="none" strike="noStrike" noProof="0">
                          <a:latin typeface="Calibri"/>
                          <a:ea typeface="Calibri"/>
                          <a:cs typeface="Calibri"/>
                        </a:rPr>
                        <a:t> </a:t>
                      </a:r>
                      <a:r>
                        <a:rPr lang="fr-FR" sz="1400" b="0" i="1" u="none" strike="noStrike" noProof="0" err="1">
                          <a:latin typeface="Calibri"/>
                          <a:ea typeface="Calibri"/>
                          <a:cs typeface="Calibri"/>
                        </a:rPr>
                        <a:t>co-funding</a:t>
                      </a:r>
                      <a:r>
                        <a:rPr lang="fr-FR" sz="1400" b="0" i="1" u="none" strike="noStrike" noProof="0">
                          <a:latin typeface="Calibri"/>
                          <a:ea typeface="Calibri"/>
                          <a:cs typeface="Calibri"/>
                        </a:rPr>
                        <a:t> </a:t>
                      </a:r>
                      <a:r>
                        <a:rPr lang="fr-FR" sz="1400" b="0" i="1" u="none" strike="noStrike" noProof="0" err="1">
                          <a:latin typeface="Calibri"/>
                          <a:ea typeface="Calibri"/>
                          <a:cs typeface="Calibri"/>
                        </a:rPr>
                        <a:t>targets</a:t>
                      </a:r>
                      <a:endParaRPr lang="fr-FR" i="1"/>
                    </a:p>
                  </a:txBody>
                  <a:tcPr>
                    <a:lnL w="0">
                      <a:noFill/>
                    </a:lnL>
                    <a:lnR w="0">
                      <a:noFill/>
                    </a:lnR>
                    <a:lnT w="0">
                      <a:noFill/>
                    </a:lnT>
                    <a:lnB w="0">
                      <a:noFill/>
                    </a:lnB>
                    <a:solidFill>
                      <a:schemeClr val="bg1">
                        <a:lumMod val="95000"/>
                      </a:schemeClr>
                    </a:solidFill>
                  </a:tcPr>
                </a:tc>
                <a:extLst>
                  <a:ext uri="{0D108BD9-81ED-4DB2-BD59-A6C34878D82A}">
                    <a16:rowId xmlns:a16="http://schemas.microsoft.com/office/drawing/2014/main" val="2237186436"/>
                  </a:ext>
                </a:extLst>
              </a:tr>
            </a:tbl>
          </a:graphicData>
        </a:graphic>
      </p:graphicFrame>
      <p:graphicFrame>
        <p:nvGraphicFramePr>
          <p:cNvPr id="8" name="Tableau 7">
            <a:extLst>
              <a:ext uri="{FF2B5EF4-FFF2-40B4-BE49-F238E27FC236}">
                <a16:creationId xmlns:a16="http://schemas.microsoft.com/office/drawing/2014/main" id="{A7705265-E907-13EF-AC9D-4AB7E867BF38}"/>
              </a:ext>
            </a:extLst>
          </p:cNvPr>
          <p:cNvGraphicFramePr>
            <a:graphicFrameLocks noGrp="1"/>
          </p:cNvGraphicFramePr>
          <p:nvPr/>
        </p:nvGraphicFramePr>
        <p:xfrm>
          <a:off x="4158455" y="4486815"/>
          <a:ext cx="2401973" cy="1937288"/>
        </p:xfrm>
        <a:graphic>
          <a:graphicData uri="http://schemas.openxmlformats.org/drawingml/2006/table">
            <a:tbl>
              <a:tblPr firstRow="1" bandRow="1">
                <a:tableStyleId>{5C22544A-7EE6-4342-B048-85BDC9FD1C3A}</a:tableStyleId>
              </a:tblPr>
              <a:tblGrid>
                <a:gridCol w="2401973">
                  <a:extLst>
                    <a:ext uri="{9D8B030D-6E8A-4147-A177-3AD203B41FA5}">
                      <a16:colId xmlns:a16="http://schemas.microsoft.com/office/drawing/2014/main" val="3633052537"/>
                    </a:ext>
                  </a:extLst>
                </a:gridCol>
              </a:tblGrid>
              <a:tr h="213359">
                <a:tc>
                  <a:txBody>
                    <a:bodyPr/>
                    <a:lstStyle/>
                    <a:p>
                      <a:endParaRPr lang="fr-FR" sz="800"/>
                    </a:p>
                  </a:txBody>
                  <a:tcPr>
                    <a:lnL w="0">
                      <a:noFill/>
                    </a:lnL>
                    <a:lnR w="0">
                      <a:noFill/>
                    </a:lnR>
                    <a:lnT w="0">
                      <a:noFill/>
                    </a:lnT>
                    <a:lnB w="0">
                      <a:noFill/>
                    </a:lnB>
                  </a:tcPr>
                </a:tc>
                <a:extLst>
                  <a:ext uri="{0D108BD9-81ED-4DB2-BD59-A6C34878D82A}">
                    <a16:rowId xmlns:a16="http://schemas.microsoft.com/office/drawing/2014/main" val="3387427376"/>
                  </a:ext>
                </a:extLst>
              </a:tr>
              <a:tr h="1723928">
                <a:tc>
                  <a:txBody>
                    <a:bodyPr/>
                    <a:lstStyle/>
                    <a:p>
                      <a:endParaRPr lang="fr-FR" sz="1400" b="1"/>
                    </a:p>
                    <a:p>
                      <a:pPr lvl="0">
                        <a:buNone/>
                      </a:pPr>
                      <a:r>
                        <a:rPr lang="fr-FR" sz="2800" b="1" err="1"/>
                        <a:t>Private</a:t>
                      </a:r>
                      <a:r>
                        <a:rPr lang="fr-FR" sz="2800" b="1"/>
                        <a:t> </a:t>
                      </a:r>
                      <a:r>
                        <a:rPr lang="fr-FR" sz="2800" b="1" err="1"/>
                        <a:t>sector</a:t>
                      </a:r>
                      <a:endParaRPr lang="fr-FR" err="1"/>
                    </a:p>
                    <a:p>
                      <a:pPr lvl="0">
                        <a:buNone/>
                      </a:pPr>
                      <a:endParaRPr lang="fr-FR" sz="1400" i="1"/>
                    </a:p>
                    <a:p>
                      <a:pPr lvl="0" algn="l">
                        <a:lnSpc>
                          <a:spcPct val="100000"/>
                        </a:lnSpc>
                        <a:spcBef>
                          <a:spcPts val="0"/>
                        </a:spcBef>
                        <a:spcAft>
                          <a:spcPts val="0"/>
                        </a:spcAft>
                        <a:buNone/>
                      </a:pPr>
                      <a:r>
                        <a:rPr lang="fr-FR" sz="1400" b="0" i="1" u="none" strike="noStrike" noProof="0"/>
                        <a:t>Support American </a:t>
                      </a:r>
                      <a:r>
                        <a:rPr lang="fr-FR" sz="1400" b="0" i="1" u="none" strike="noStrike" noProof="0" err="1"/>
                        <a:t>companies</a:t>
                      </a:r>
                      <a:r>
                        <a:rPr lang="fr-FR" sz="1400" b="0" i="1" u="none" strike="noStrike" noProof="0"/>
                        <a:t> and innovations to expand in </a:t>
                      </a:r>
                      <a:r>
                        <a:rPr lang="fr-FR" sz="1400" b="0" i="1" u="none" strike="noStrike" noProof="0" err="1"/>
                        <a:t>LMICs</a:t>
                      </a:r>
                      <a:endParaRPr lang="fr-FR" i="1" err="1"/>
                    </a:p>
                  </a:txBody>
                  <a:tcPr>
                    <a:lnL w="0">
                      <a:noFill/>
                    </a:lnL>
                    <a:lnR w="0">
                      <a:noFill/>
                    </a:lnR>
                    <a:lnT w="0">
                      <a:noFill/>
                    </a:lnT>
                    <a:lnB w="0">
                      <a:noFill/>
                    </a:lnB>
                    <a:solidFill>
                      <a:schemeClr val="bg1">
                        <a:lumMod val="95000"/>
                      </a:schemeClr>
                    </a:solidFill>
                  </a:tcPr>
                </a:tc>
                <a:extLst>
                  <a:ext uri="{0D108BD9-81ED-4DB2-BD59-A6C34878D82A}">
                    <a16:rowId xmlns:a16="http://schemas.microsoft.com/office/drawing/2014/main" val="2237186436"/>
                  </a:ext>
                </a:extLst>
              </a:tr>
            </a:tbl>
          </a:graphicData>
        </a:graphic>
      </p:graphicFrame>
      <p:graphicFrame>
        <p:nvGraphicFramePr>
          <p:cNvPr id="9" name="Tableau 8">
            <a:extLst>
              <a:ext uri="{FF2B5EF4-FFF2-40B4-BE49-F238E27FC236}">
                <a16:creationId xmlns:a16="http://schemas.microsoft.com/office/drawing/2014/main" id="{198CF382-7583-6B82-E336-D8F167BFCED7}"/>
              </a:ext>
            </a:extLst>
          </p:cNvPr>
          <p:cNvGraphicFramePr>
            <a:graphicFrameLocks noGrp="1"/>
          </p:cNvGraphicFramePr>
          <p:nvPr/>
        </p:nvGraphicFramePr>
        <p:xfrm>
          <a:off x="7455375" y="4451255"/>
          <a:ext cx="2401973" cy="2011680"/>
        </p:xfrm>
        <a:graphic>
          <a:graphicData uri="http://schemas.openxmlformats.org/drawingml/2006/table">
            <a:tbl>
              <a:tblPr firstRow="1" bandRow="1">
                <a:tableStyleId>{5C22544A-7EE6-4342-B048-85BDC9FD1C3A}</a:tableStyleId>
              </a:tblPr>
              <a:tblGrid>
                <a:gridCol w="2401973">
                  <a:extLst>
                    <a:ext uri="{9D8B030D-6E8A-4147-A177-3AD203B41FA5}">
                      <a16:colId xmlns:a16="http://schemas.microsoft.com/office/drawing/2014/main" val="3633052537"/>
                    </a:ext>
                  </a:extLst>
                </a:gridCol>
              </a:tblGrid>
              <a:tr h="213359">
                <a:tc>
                  <a:txBody>
                    <a:bodyPr/>
                    <a:lstStyle/>
                    <a:p>
                      <a:endParaRPr lang="fr-FR" sz="800"/>
                    </a:p>
                  </a:txBody>
                  <a:tcPr>
                    <a:lnL w="0">
                      <a:noFill/>
                    </a:lnL>
                    <a:lnR w="0">
                      <a:noFill/>
                    </a:lnR>
                    <a:lnT w="0">
                      <a:noFill/>
                    </a:lnT>
                    <a:lnB w="0">
                      <a:noFill/>
                    </a:lnB>
                  </a:tcPr>
                </a:tc>
                <a:extLst>
                  <a:ext uri="{0D108BD9-81ED-4DB2-BD59-A6C34878D82A}">
                    <a16:rowId xmlns:a16="http://schemas.microsoft.com/office/drawing/2014/main" val="3387427376"/>
                  </a:ext>
                </a:extLst>
              </a:tr>
              <a:tr h="1723928">
                <a:tc>
                  <a:txBody>
                    <a:bodyPr/>
                    <a:lstStyle/>
                    <a:p>
                      <a:endParaRPr lang="fr-FR" sz="1400" b="1"/>
                    </a:p>
                    <a:p>
                      <a:pPr lvl="0">
                        <a:buNone/>
                      </a:pPr>
                      <a:r>
                        <a:rPr lang="fr-FR" sz="2800" b="1"/>
                        <a:t>Faith-</a:t>
                      </a:r>
                      <a:r>
                        <a:rPr lang="fr-FR" sz="2800" b="1" err="1"/>
                        <a:t>based</a:t>
                      </a:r>
                      <a:r>
                        <a:rPr lang="fr-FR" sz="2800" b="1"/>
                        <a:t> </a:t>
                      </a:r>
                      <a:r>
                        <a:rPr lang="fr-FR" sz="2800" b="1" err="1"/>
                        <a:t>organizations</a:t>
                      </a:r>
                      <a:endParaRPr lang="fr-FR" err="1"/>
                    </a:p>
                    <a:p>
                      <a:pPr lvl="0">
                        <a:buNone/>
                      </a:pPr>
                      <a:endParaRPr lang="fr-FR" sz="1400" i="1"/>
                    </a:p>
                    <a:p>
                      <a:pPr lvl="0" algn="l">
                        <a:lnSpc>
                          <a:spcPct val="100000"/>
                        </a:lnSpc>
                        <a:spcBef>
                          <a:spcPts val="0"/>
                        </a:spcBef>
                        <a:spcAft>
                          <a:spcPts val="0"/>
                        </a:spcAft>
                        <a:buNone/>
                      </a:pPr>
                      <a:r>
                        <a:rPr lang="fr-FR" sz="1400" b="0" i="1" u="none" strike="noStrike" noProof="0" err="1">
                          <a:latin typeface="Calibri"/>
                          <a:ea typeface="Calibri"/>
                          <a:cs typeface="Calibri"/>
                        </a:rPr>
                        <a:t>Preferred</a:t>
                      </a:r>
                      <a:r>
                        <a:rPr lang="fr-FR" sz="1400" b="0" i="1" u="none" strike="noStrike" noProof="0">
                          <a:latin typeface="Calibri"/>
                          <a:ea typeface="Calibri"/>
                          <a:cs typeface="Calibri"/>
                        </a:rPr>
                        <a:t> </a:t>
                      </a:r>
                      <a:r>
                        <a:rPr lang="fr-FR" sz="1400" b="0" i="1" u="none" strike="noStrike" noProof="0" err="1">
                          <a:latin typeface="Calibri"/>
                          <a:ea typeface="Calibri"/>
                          <a:cs typeface="Calibri"/>
                        </a:rPr>
                        <a:t>implementing</a:t>
                      </a:r>
                      <a:r>
                        <a:rPr lang="fr-FR" sz="1400" b="0" i="1" u="none" strike="noStrike" noProof="0">
                          <a:latin typeface="Calibri"/>
                          <a:ea typeface="Calibri"/>
                          <a:cs typeface="Calibri"/>
                        </a:rPr>
                        <a:t> </a:t>
                      </a:r>
                      <a:r>
                        <a:rPr lang="fr-FR" sz="1400" b="0" i="1" u="none" strike="noStrike" noProof="0" err="1">
                          <a:latin typeface="Calibri"/>
                          <a:ea typeface="Calibri"/>
                          <a:cs typeface="Calibri"/>
                        </a:rPr>
                        <a:t>partner</a:t>
                      </a:r>
                      <a:endParaRPr lang="fr-FR"/>
                    </a:p>
                  </a:txBody>
                  <a:tcPr>
                    <a:lnL w="0">
                      <a:noFill/>
                    </a:lnL>
                    <a:lnR w="0">
                      <a:noFill/>
                    </a:lnR>
                    <a:lnT w="0">
                      <a:noFill/>
                    </a:lnT>
                    <a:lnB w="0">
                      <a:noFill/>
                    </a:lnB>
                    <a:solidFill>
                      <a:schemeClr val="bg1">
                        <a:lumMod val="95000"/>
                      </a:schemeClr>
                    </a:solidFill>
                  </a:tcPr>
                </a:tc>
                <a:extLst>
                  <a:ext uri="{0D108BD9-81ED-4DB2-BD59-A6C34878D82A}">
                    <a16:rowId xmlns:a16="http://schemas.microsoft.com/office/drawing/2014/main" val="2237186436"/>
                  </a:ext>
                </a:extLst>
              </a:tr>
            </a:tbl>
          </a:graphicData>
        </a:graphic>
      </p:graphicFrame>
      <p:sp>
        <p:nvSpPr>
          <p:cNvPr id="10" name="ZoneTexte 9">
            <a:extLst>
              <a:ext uri="{FF2B5EF4-FFF2-40B4-BE49-F238E27FC236}">
                <a16:creationId xmlns:a16="http://schemas.microsoft.com/office/drawing/2014/main" id="{6DB07486-2139-DB30-35D8-6CD033C5EE3F}"/>
              </a:ext>
            </a:extLst>
          </p:cNvPr>
          <p:cNvSpPr txBox="1"/>
          <p:nvPr/>
        </p:nvSpPr>
        <p:spPr>
          <a:xfrm>
            <a:off x="863600" y="3992880"/>
            <a:ext cx="512064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b="1">
                <a:solidFill>
                  <a:srgbClr val="FF0000"/>
                </a:solidFill>
                <a:ea typeface="Calibri"/>
                <a:cs typeface="Calibri"/>
              </a:rPr>
              <a:t>MAIN PARTNERS FOR DELIVERY</a:t>
            </a:r>
          </a:p>
        </p:txBody>
      </p:sp>
      <p:sp>
        <p:nvSpPr>
          <p:cNvPr id="12" name="TextBox 4">
            <a:extLst>
              <a:ext uri="{FF2B5EF4-FFF2-40B4-BE49-F238E27FC236}">
                <a16:creationId xmlns:a16="http://schemas.microsoft.com/office/drawing/2014/main" id="{872D9EB5-5495-AD25-9CAC-CC382C5CFF3B}"/>
              </a:ext>
            </a:extLst>
          </p:cNvPr>
          <p:cNvSpPr txBox="1"/>
          <p:nvPr/>
        </p:nvSpPr>
        <p:spPr>
          <a:xfrm>
            <a:off x="0" y="6612709"/>
            <a:ext cx="12122679" cy="215444"/>
          </a:xfrm>
          <a:prstGeom prst="rect">
            <a:avLst/>
          </a:prstGeom>
          <a:noFill/>
        </p:spPr>
        <p:txBody>
          <a:bodyPr wrap="square" lIns="91440" tIns="45720" rIns="91440" bIns="45720" rtlCol="0" anchor="t">
            <a:spAutoFit/>
          </a:bodyPr>
          <a:lstStyle/>
          <a:p>
            <a:r>
              <a:rPr lang="en-US" sz="800"/>
              <a:t>Source: </a:t>
            </a:r>
            <a:r>
              <a:rPr lang="en-US" sz="800">
                <a:ea typeface="+mn-lt"/>
                <a:cs typeface="+mn-lt"/>
                <a:hlinkClick r:id="rId3"/>
              </a:rPr>
              <a:t>America First Global Health Strategy - United States Department of State</a:t>
            </a:r>
            <a:r>
              <a:rPr lang="en-US" sz="800">
                <a:ea typeface="+mn-lt"/>
                <a:cs typeface="+mn-lt"/>
              </a:rPr>
              <a:t>;</a:t>
            </a:r>
            <a:r>
              <a:rPr lang="fr-FR" sz="800">
                <a:ea typeface="+mn-lt"/>
                <a:cs typeface="+mn-lt"/>
              </a:rPr>
              <a:t> </a:t>
            </a:r>
            <a:r>
              <a:rPr lang="fr-FR" sz="800" err="1">
                <a:ea typeface="+mn-lt"/>
                <a:cs typeface="+mn-lt"/>
                <a:hlinkClick r:id="rId4"/>
              </a:rPr>
              <a:t>Protecting</a:t>
            </a:r>
            <a:r>
              <a:rPr lang="fr-FR" sz="800">
                <a:ea typeface="+mn-lt"/>
                <a:cs typeface="+mn-lt"/>
                <a:hlinkClick r:id="rId4"/>
              </a:rPr>
              <a:t> global </a:t>
            </a:r>
            <a:r>
              <a:rPr lang="fr-FR" sz="800" err="1">
                <a:ea typeface="+mn-lt"/>
                <a:cs typeface="+mn-lt"/>
                <a:hlinkClick r:id="rId4"/>
              </a:rPr>
              <a:t>health</a:t>
            </a:r>
            <a:r>
              <a:rPr lang="fr-FR" sz="800">
                <a:ea typeface="+mn-lt"/>
                <a:cs typeface="+mn-lt"/>
                <a:hlinkClick r:id="rId4"/>
              </a:rPr>
              <a:t> in the </a:t>
            </a:r>
            <a:r>
              <a:rPr lang="fr-FR" sz="800" err="1">
                <a:ea typeface="+mn-lt"/>
                <a:cs typeface="+mn-lt"/>
                <a:hlinkClick r:id="rId4"/>
              </a:rPr>
              <a:t>era</a:t>
            </a:r>
            <a:r>
              <a:rPr lang="fr-FR" sz="800">
                <a:ea typeface="+mn-lt"/>
                <a:cs typeface="+mn-lt"/>
                <a:hlinkClick r:id="rId4"/>
              </a:rPr>
              <a:t> of the America First </a:t>
            </a:r>
            <a:r>
              <a:rPr lang="fr-FR" sz="800" err="1">
                <a:ea typeface="+mn-lt"/>
                <a:cs typeface="+mn-lt"/>
                <a:hlinkClick r:id="rId4"/>
              </a:rPr>
              <a:t>Strategy</a:t>
            </a:r>
            <a:r>
              <a:rPr lang="fr-FR" sz="800">
                <a:ea typeface="+mn-lt"/>
                <a:cs typeface="+mn-lt"/>
                <a:hlinkClick r:id="rId4"/>
              </a:rPr>
              <a:t> - The Lancet Global </a:t>
            </a:r>
            <a:r>
              <a:rPr lang="fr-FR" sz="800" err="1">
                <a:ea typeface="+mn-lt"/>
                <a:cs typeface="+mn-lt"/>
                <a:hlinkClick r:id="rId4"/>
              </a:rPr>
              <a:t>Health</a:t>
            </a:r>
            <a:endParaRPr lang="fr-FR" sz="800" err="1">
              <a:ea typeface="+mn-lt"/>
              <a:cs typeface="+mn-lt"/>
            </a:endParaRPr>
          </a:p>
        </p:txBody>
      </p:sp>
      <p:sp>
        <p:nvSpPr>
          <p:cNvPr id="13" name="ZoneTexte 12">
            <a:extLst>
              <a:ext uri="{FF2B5EF4-FFF2-40B4-BE49-F238E27FC236}">
                <a16:creationId xmlns:a16="http://schemas.microsoft.com/office/drawing/2014/main" id="{0D069C4E-BC97-CDFC-D525-E8A48FB0A714}"/>
              </a:ext>
            </a:extLst>
          </p:cNvPr>
          <p:cNvSpPr txBox="1"/>
          <p:nvPr/>
        </p:nvSpPr>
        <p:spPr>
          <a:xfrm>
            <a:off x="995679" y="2143760"/>
            <a:ext cx="51206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a:ea typeface="Calibri"/>
                <a:cs typeface="Calibri"/>
              </a:rPr>
              <a:t>New </a:t>
            </a:r>
            <a:r>
              <a:rPr lang="fr-FR" b="1" err="1">
                <a:ea typeface="Calibri"/>
                <a:cs typeface="Calibri"/>
              </a:rPr>
              <a:t>policy</a:t>
            </a:r>
            <a:r>
              <a:rPr lang="fr-FR" b="1">
                <a:ea typeface="Calibri"/>
                <a:cs typeface="Calibri"/>
              </a:rPr>
              <a:t> basis</a:t>
            </a:r>
            <a:r>
              <a:rPr lang="fr-FR">
                <a:ea typeface="Calibri"/>
                <a:cs typeface="Calibri"/>
              </a:rPr>
              <a:t> for the US Global </a:t>
            </a:r>
            <a:r>
              <a:rPr lang="fr-FR" err="1">
                <a:ea typeface="Calibri"/>
                <a:cs typeface="Calibri"/>
              </a:rPr>
              <a:t>Health</a:t>
            </a:r>
            <a:r>
              <a:rPr lang="fr-FR">
                <a:ea typeface="Calibri"/>
                <a:cs typeface="Calibri"/>
              </a:rPr>
              <a:t> </a:t>
            </a:r>
            <a:r>
              <a:rPr lang="fr-FR" err="1">
                <a:ea typeface="Calibri"/>
                <a:cs typeface="Calibri"/>
              </a:rPr>
              <a:t>financing</a:t>
            </a:r>
            <a:endParaRPr lang="fr-FR">
              <a:ea typeface="Calibri"/>
              <a:cs typeface="Calibri"/>
            </a:endParaRPr>
          </a:p>
        </p:txBody>
      </p:sp>
      <p:sp>
        <p:nvSpPr>
          <p:cNvPr id="14" name="ZoneTexte 13">
            <a:extLst>
              <a:ext uri="{FF2B5EF4-FFF2-40B4-BE49-F238E27FC236}">
                <a16:creationId xmlns:a16="http://schemas.microsoft.com/office/drawing/2014/main" id="{80D99206-79AD-2A61-38D4-A3DF7F0478DA}"/>
              </a:ext>
            </a:extLst>
          </p:cNvPr>
          <p:cNvSpPr txBox="1"/>
          <p:nvPr/>
        </p:nvSpPr>
        <p:spPr>
          <a:xfrm>
            <a:off x="6664958" y="1940560"/>
            <a:ext cx="53441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err="1">
                <a:ea typeface="+mn-lt"/>
                <a:cs typeface="+mn-lt"/>
              </a:rPr>
              <a:t>Health</a:t>
            </a:r>
            <a:r>
              <a:rPr lang="fr-FR">
                <a:ea typeface="+mn-lt"/>
                <a:cs typeface="+mn-lt"/>
              </a:rPr>
              <a:t> </a:t>
            </a:r>
            <a:r>
              <a:rPr lang="fr-FR" err="1">
                <a:ea typeface="+mn-lt"/>
                <a:cs typeface="+mn-lt"/>
              </a:rPr>
              <a:t>cooperation</a:t>
            </a:r>
            <a:r>
              <a:rPr lang="fr-FR">
                <a:ea typeface="+mn-lt"/>
                <a:cs typeface="+mn-lt"/>
              </a:rPr>
              <a:t> </a:t>
            </a:r>
            <a:r>
              <a:rPr lang="fr-FR" err="1">
                <a:ea typeface="+mn-lt"/>
                <a:cs typeface="+mn-lt"/>
              </a:rPr>
              <a:t>is</a:t>
            </a:r>
            <a:r>
              <a:rPr lang="fr-FR">
                <a:ea typeface="+mn-lt"/>
                <a:cs typeface="+mn-lt"/>
              </a:rPr>
              <a:t> </a:t>
            </a:r>
            <a:r>
              <a:rPr lang="fr-FR" err="1">
                <a:ea typeface="+mn-lt"/>
                <a:cs typeface="+mn-lt"/>
              </a:rPr>
              <a:t>explicitly</a:t>
            </a:r>
            <a:r>
              <a:rPr lang="fr-FR">
                <a:ea typeface="+mn-lt"/>
                <a:cs typeface="+mn-lt"/>
              </a:rPr>
              <a:t> </a:t>
            </a:r>
            <a:r>
              <a:rPr lang="fr-FR" b="1" err="1">
                <a:ea typeface="+mn-lt"/>
                <a:cs typeface="+mn-lt"/>
              </a:rPr>
              <a:t>subordinated</a:t>
            </a:r>
            <a:r>
              <a:rPr lang="fr-FR" b="1">
                <a:ea typeface="+mn-lt"/>
                <a:cs typeface="+mn-lt"/>
              </a:rPr>
              <a:t> to </a:t>
            </a:r>
            <a:r>
              <a:rPr lang="fr-FR" b="1" err="1">
                <a:ea typeface="+mn-lt"/>
                <a:cs typeface="+mn-lt"/>
              </a:rPr>
              <a:t>geopolitical</a:t>
            </a:r>
            <a:r>
              <a:rPr lang="fr-FR" b="1">
                <a:ea typeface="+mn-lt"/>
                <a:cs typeface="+mn-lt"/>
              </a:rPr>
              <a:t> &amp; commercial</a:t>
            </a:r>
            <a:r>
              <a:rPr lang="fr-FR">
                <a:ea typeface="+mn-lt"/>
                <a:cs typeface="+mn-lt"/>
              </a:rPr>
              <a:t> </a:t>
            </a:r>
            <a:r>
              <a:rPr lang="fr-FR" err="1">
                <a:ea typeface="+mn-lt"/>
                <a:cs typeface="+mn-lt"/>
              </a:rPr>
              <a:t>interests</a:t>
            </a:r>
            <a:r>
              <a:rPr lang="fr-FR">
                <a:ea typeface="+mn-lt"/>
                <a:cs typeface="+mn-lt"/>
              </a:rPr>
              <a:t> </a:t>
            </a:r>
            <a:r>
              <a:rPr lang="fr-FR" sz="1200">
                <a:ea typeface="+mn-lt"/>
                <a:cs typeface="+mn-lt"/>
              </a:rPr>
              <a:t>(e.g. </a:t>
            </a:r>
            <a:r>
              <a:rPr lang="fr-FR" sz="1200" err="1">
                <a:ea typeface="+mn-lt"/>
                <a:cs typeface="+mn-lt"/>
              </a:rPr>
              <a:t>Pillar</a:t>
            </a:r>
            <a:r>
              <a:rPr lang="fr-FR" sz="1200">
                <a:ea typeface="+mn-lt"/>
                <a:cs typeface="+mn-lt"/>
              </a:rPr>
              <a:t> 2: Leveraging Global </a:t>
            </a:r>
            <a:r>
              <a:rPr lang="fr-FR" sz="1200" err="1">
                <a:ea typeface="+mn-lt"/>
                <a:cs typeface="+mn-lt"/>
              </a:rPr>
              <a:t>Health</a:t>
            </a:r>
            <a:r>
              <a:rPr lang="fr-FR" sz="1200">
                <a:ea typeface="+mn-lt"/>
                <a:cs typeface="+mn-lt"/>
              </a:rPr>
              <a:t> leadership to </a:t>
            </a:r>
            <a:r>
              <a:rPr lang="fr-FR" sz="1200" err="1">
                <a:ea typeface="+mn-lt"/>
                <a:cs typeface="+mn-lt"/>
              </a:rPr>
              <a:t>compete</a:t>
            </a:r>
            <a:r>
              <a:rPr lang="fr-FR" sz="1200">
                <a:ea typeface="+mn-lt"/>
                <a:cs typeface="+mn-lt"/>
              </a:rPr>
              <a:t> </a:t>
            </a:r>
            <a:r>
              <a:rPr lang="fr-FR" sz="1200" err="1">
                <a:ea typeface="+mn-lt"/>
                <a:cs typeface="+mn-lt"/>
              </a:rPr>
              <a:t>with</a:t>
            </a:r>
            <a:r>
              <a:rPr lang="fr-FR" sz="1200">
                <a:ea typeface="+mn-lt"/>
                <a:cs typeface="+mn-lt"/>
              </a:rPr>
              <a:t> China)</a:t>
            </a:r>
            <a:endParaRPr lang="fr-FR" sz="1200">
              <a:ea typeface="Calibri"/>
              <a:cs typeface="Calibri"/>
            </a:endParaRPr>
          </a:p>
        </p:txBody>
      </p:sp>
      <p:sp>
        <p:nvSpPr>
          <p:cNvPr id="16" name="ZoneTexte 15">
            <a:extLst>
              <a:ext uri="{FF2B5EF4-FFF2-40B4-BE49-F238E27FC236}">
                <a16:creationId xmlns:a16="http://schemas.microsoft.com/office/drawing/2014/main" id="{C1D95F35-47C6-A20A-643B-FAB7E0A656F9}"/>
              </a:ext>
            </a:extLst>
          </p:cNvPr>
          <p:cNvSpPr txBox="1"/>
          <p:nvPr/>
        </p:nvSpPr>
        <p:spPr>
          <a:xfrm>
            <a:off x="1148077" y="2865120"/>
            <a:ext cx="470408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Strong focus on </a:t>
            </a:r>
            <a:r>
              <a:rPr lang="fr-FR" b="1" err="1">
                <a:ea typeface="Calibri"/>
                <a:cs typeface="Calibri"/>
              </a:rPr>
              <a:t>outbreak</a:t>
            </a:r>
            <a:r>
              <a:rPr lang="fr-FR" b="1">
                <a:ea typeface="Calibri"/>
                <a:cs typeface="Calibri"/>
              </a:rPr>
              <a:t> surveillance and </a:t>
            </a:r>
            <a:r>
              <a:rPr lang="fr-FR" b="1" err="1">
                <a:ea typeface="Calibri"/>
                <a:cs typeface="Calibri"/>
              </a:rPr>
              <a:t>response</a:t>
            </a:r>
            <a:r>
              <a:rPr lang="fr-FR" b="1">
                <a:ea typeface="Calibri"/>
                <a:cs typeface="Calibri"/>
              </a:rPr>
              <a:t> </a:t>
            </a:r>
            <a:r>
              <a:rPr lang="fr-FR">
                <a:ea typeface="Calibri"/>
                <a:cs typeface="Calibri"/>
              </a:rPr>
              <a:t>to </a:t>
            </a:r>
            <a:r>
              <a:rPr lang="fr-FR" err="1">
                <a:ea typeface="Calibri"/>
                <a:cs typeface="Calibri"/>
              </a:rPr>
              <a:t>make</a:t>
            </a:r>
            <a:r>
              <a:rPr lang="fr-FR">
                <a:ea typeface="Calibri"/>
                <a:cs typeface="Calibri"/>
              </a:rPr>
              <a:t> the US </a:t>
            </a:r>
            <a:r>
              <a:rPr lang="fr-FR" err="1">
                <a:ea typeface="Calibri"/>
                <a:cs typeface="Calibri"/>
              </a:rPr>
              <a:t>safer</a:t>
            </a:r>
            <a:endParaRPr lang="fr-FR">
              <a:ea typeface="Calibri"/>
              <a:cs typeface="Calibri"/>
            </a:endParaRPr>
          </a:p>
        </p:txBody>
      </p:sp>
      <p:sp>
        <p:nvSpPr>
          <p:cNvPr id="17" name="ZoneTexte 16">
            <a:extLst>
              <a:ext uri="{FF2B5EF4-FFF2-40B4-BE49-F238E27FC236}">
                <a16:creationId xmlns:a16="http://schemas.microsoft.com/office/drawing/2014/main" id="{CE44E721-3DF4-8D3A-C2C0-B99ACC266AE2}"/>
              </a:ext>
            </a:extLst>
          </p:cNvPr>
          <p:cNvSpPr txBox="1"/>
          <p:nvPr/>
        </p:nvSpPr>
        <p:spPr>
          <a:xfrm>
            <a:off x="6664957" y="3108960"/>
            <a:ext cx="4826000" cy="6538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Calibri"/>
                <a:cs typeface="Calibri"/>
              </a:rPr>
              <a:t>Global </a:t>
            </a:r>
            <a:r>
              <a:rPr lang="fr-FR" err="1">
                <a:ea typeface="Calibri"/>
                <a:cs typeface="Calibri"/>
              </a:rPr>
              <a:t>Health</a:t>
            </a:r>
            <a:r>
              <a:rPr lang="fr-FR">
                <a:ea typeface="Calibri"/>
                <a:cs typeface="Calibri"/>
              </a:rPr>
              <a:t> as a lever for </a:t>
            </a:r>
            <a:r>
              <a:rPr lang="fr-FR" b="1">
                <a:ea typeface="Calibri"/>
                <a:cs typeface="Calibri"/>
              </a:rPr>
              <a:t>US </a:t>
            </a:r>
            <a:r>
              <a:rPr lang="fr-FR" b="1" err="1">
                <a:ea typeface="Calibri"/>
                <a:cs typeface="Calibri"/>
              </a:rPr>
              <a:t>healthcare</a:t>
            </a:r>
            <a:r>
              <a:rPr lang="fr-FR" b="1">
                <a:ea typeface="Calibri"/>
                <a:cs typeface="Calibri"/>
              </a:rPr>
              <a:t> </a:t>
            </a:r>
            <a:r>
              <a:rPr lang="fr-FR" b="1" err="1">
                <a:ea typeface="Calibri"/>
                <a:cs typeface="Calibri"/>
              </a:rPr>
              <a:t>industry</a:t>
            </a:r>
            <a:r>
              <a:rPr lang="fr-FR">
                <a:ea typeface="Calibri"/>
                <a:cs typeface="Calibri"/>
              </a:rPr>
              <a:t> </a:t>
            </a:r>
          </a:p>
        </p:txBody>
      </p:sp>
      <p:pic>
        <p:nvPicPr>
          <p:cNvPr id="19" name="Graphique 18" descr="TVA avec un remplissage uni">
            <a:extLst>
              <a:ext uri="{FF2B5EF4-FFF2-40B4-BE49-F238E27FC236}">
                <a16:creationId xmlns:a16="http://schemas.microsoft.com/office/drawing/2014/main" id="{F1953B0F-AF41-77BD-6EA5-19BDDBB49A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49035" y="3226435"/>
            <a:ext cx="416560" cy="416560"/>
          </a:xfrm>
          <a:prstGeom prst="rect">
            <a:avLst/>
          </a:prstGeom>
        </p:spPr>
      </p:pic>
      <p:pic>
        <p:nvPicPr>
          <p:cNvPr id="20" name="Graphique 19" descr="Globe terrestre : Amériques avec un remplissage uni">
            <a:extLst>
              <a:ext uri="{FF2B5EF4-FFF2-40B4-BE49-F238E27FC236}">
                <a16:creationId xmlns:a16="http://schemas.microsoft.com/office/drawing/2014/main" id="{02D7C443-8574-43A5-773D-1E01267E6D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49670" y="2221230"/>
            <a:ext cx="416560" cy="416560"/>
          </a:xfrm>
          <a:prstGeom prst="rect">
            <a:avLst/>
          </a:prstGeom>
        </p:spPr>
      </p:pic>
      <p:pic>
        <p:nvPicPr>
          <p:cNvPr id="21" name="Graphique 20" descr="Covid-19 avec un remplissage uni">
            <a:extLst>
              <a:ext uri="{FF2B5EF4-FFF2-40B4-BE49-F238E27FC236}">
                <a16:creationId xmlns:a16="http://schemas.microsoft.com/office/drawing/2014/main" id="{CD9A5F09-DB2B-8E96-236E-F7251A7830C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2145" y="3014345"/>
            <a:ext cx="416560" cy="416560"/>
          </a:xfrm>
          <a:prstGeom prst="rect">
            <a:avLst/>
          </a:prstGeom>
        </p:spPr>
      </p:pic>
      <p:pic>
        <p:nvPicPr>
          <p:cNvPr id="22" name="Graphique 21" descr="Livre fermé avec un remplissage uni">
            <a:extLst>
              <a:ext uri="{FF2B5EF4-FFF2-40B4-BE49-F238E27FC236}">
                <a16:creationId xmlns:a16="http://schemas.microsoft.com/office/drawing/2014/main" id="{BC17797B-F8C9-744C-801C-3B92034F25A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22300" y="2120900"/>
            <a:ext cx="416560" cy="416560"/>
          </a:xfrm>
          <a:prstGeom prst="rect">
            <a:avLst/>
          </a:prstGeom>
        </p:spPr>
      </p:pic>
    </p:spTree>
    <p:extLst>
      <p:ext uri="{BB962C8B-B14F-4D97-AF65-F5344CB8AC3E}">
        <p14:creationId xmlns:p14="http://schemas.microsoft.com/office/powerpoint/2010/main" val="2799589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112CC-316D-9D39-6B94-1D3214C8AAA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FF36740-4E2F-6B9F-43DD-10E1ACA3E8AF}"/>
              </a:ext>
            </a:extLst>
          </p:cNvPr>
          <p:cNvSpPr>
            <a:spLocks noGrp="1"/>
          </p:cNvSpPr>
          <p:nvPr>
            <p:ph type="title"/>
          </p:nvPr>
        </p:nvSpPr>
        <p:spPr/>
        <p:txBody>
          <a:bodyPr>
            <a:normAutofit/>
          </a:bodyPr>
          <a:lstStyle/>
          <a:p>
            <a:r>
              <a:rPr lang="fr-BE" dirty="0" err="1">
                <a:ea typeface="Calibri"/>
                <a:cs typeface="Calibri"/>
              </a:rPr>
              <a:t>Despite</a:t>
            </a:r>
            <a:r>
              <a:rPr lang="fr-BE" dirty="0">
                <a:ea typeface="Calibri"/>
                <a:cs typeface="Calibri"/>
              </a:rPr>
              <a:t> the new </a:t>
            </a:r>
            <a:r>
              <a:rPr lang="fr-BE" dirty="0" err="1">
                <a:ea typeface="Calibri"/>
                <a:cs typeface="Calibri"/>
              </a:rPr>
              <a:t>strategy</a:t>
            </a:r>
            <a:r>
              <a:rPr lang="fr-BE" dirty="0">
                <a:ea typeface="Calibri"/>
                <a:cs typeface="Calibri"/>
              </a:rPr>
              <a:t>, </a:t>
            </a:r>
            <a:r>
              <a:rPr lang="fr-BE" dirty="0" err="1">
                <a:ea typeface="Calibri"/>
                <a:cs typeface="Calibri"/>
              </a:rPr>
              <a:t>some</a:t>
            </a:r>
            <a:r>
              <a:rPr lang="fr-BE" dirty="0">
                <a:ea typeface="Calibri"/>
                <a:cs typeface="Calibri"/>
              </a:rPr>
              <a:t> </a:t>
            </a:r>
            <a:r>
              <a:rPr lang="fr-BE" dirty="0" err="1">
                <a:ea typeface="Calibri"/>
                <a:cs typeface="Calibri"/>
              </a:rPr>
              <a:t>multilateral</a:t>
            </a:r>
            <a:r>
              <a:rPr lang="fr-BE" dirty="0">
                <a:ea typeface="Calibri"/>
                <a:cs typeface="Calibri"/>
              </a:rPr>
              <a:t> </a:t>
            </a:r>
            <a:r>
              <a:rPr lang="fr-BE" dirty="0" err="1">
                <a:ea typeface="Calibri"/>
                <a:cs typeface="Calibri"/>
              </a:rPr>
              <a:t>financing</a:t>
            </a:r>
            <a:r>
              <a:rPr lang="fr-BE" dirty="0">
                <a:ea typeface="Calibri"/>
                <a:cs typeface="Calibri"/>
              </a:rPr>
              <a:t> </a:t>
            </a:r>
            <a:r>
              <a:rPr lang="fr-BE" dirty="0" err="1">
                <a:ea typeface="Calibri"/>
                <a:cs typeface="Calibri"/>
              </a:rPr>
              <a:t>remains</a:t>
            </a:r>
            <a:endParaRPr lang="fr-BE" dirty="0">
              <a:ea typeface="Calibri"/>
              <a:cs typeface="Calibri"/>
            </a:endParaRPr>
          </a:p>
        </p:txBody>
      </p:sp>
      <p:sp>
        <p:nvSpPr>
          <p:cNvPr id="7" name="ZoneTexte 1">
            <a:extLst>
              <a:ext uri="{FF2B5EF4-FFF2-40B4-BE49-F238E27FC236}">
                <a16:creationId xmlns:a16="http://schemas.microsoft.com/office/drawing/2014/main" id="{023D6D1A-5C8B-49F0-F97A-A0B4B5811AB1}"/>
              </a:ext>
            </a:extLst>
          </p:cNvPr>
          <p:cNvSpPr txBox="1"/>
          <p:nvPr/>
        </p:nvSpPr>
        <p:spPr>
          <a:xfrm>
            <a:off x="5292" y="6629664"/>
            <a:ext cx="7450666"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Calibri"/>
                <a:ea typeface="Calibri"/>
                <a:cs typeface="Arial"/>
              </a:rPr>
              <a:t>Source: </a:t>
            </a:r>
            <a:r>
              <a:rPr kumimoji="0" lang="fr-FR" sz="900" b="0" i="0" u="none" strike="noStrike" kern="1200" cap="none" spc="0" normalizeH="0" baseline="0" noProof="0">
                <a:ln>
                  <a:noFill/>
                </a:ln>
                <a:solidFill>
                  <a:prstClr val="black"/>
                </a:solidFill>
                <a:effectLst/>
                <a:uLnTx/>
                <a:uFillTx/>
                <a:latin typeface="Calibri"/>
                <a:ea typeface="Calibri"/>
                <a:cs typeface="Calibri"/>
                <a:hlinkClick r:id="rId3"/>
              </a:rPr>
              <a:t>Just the Numbers: The Impact of US International Family Planning Assistance, 2024 | </a:t>
            </a:r>
            <a:r>
              <a:rPr kumimoji="0" lang="fr-FR" sz="900" b="0" i="0" u="none" strike="noStrike" kern="1200" cap="none" spc="0" normalizeH="0" baseline="0" noProof="0" err="1">
                <a:ln>
                  <a:noFill/>
                </a:ln>
                <a:solidFill>
                  <a:prstClr val="black"/>
                </a:solidFill>
                <a:effectLst/>
                <a:uLnTx/>
                <a:uFillTx/>
                <a:latin typeface="Calibri"/>
                <a:ea typeface="Calibri"/>
                <a:cs typeface="Calibri"/>
                <a:hlinkClick r:id="rId3"/>
              </a:rPr>
              <a:t>Guttmacher</a:t>
            </a:r>
            <a:r>
              <a:rPr kumimoji="0" lang="fr-FR" sz="900" b="0" i="0" u="none" strike="noStrike" kern="1200" cap="none" spc="0" normalizeH="0" baseline="0" noProof="0">
                <a:ln>
                  <a:noFill/>
                </a:ln>
                <a:solidFill>
                  <a:prstClr val="black"/>
                </a:solidFill>
                <a:effectLst/>
                <a:uLnTx/>
                <a:uFillTx/>
                <a:latin typeface="Calibri"/>
                <a:ea typeface="Calibri"/>
                <a:cs typeface="Calibri"/>
                <a:hlinkClick r:id="rId3"/>
              </a:rPr>
              <a:t> Institute</a:t>
            </a:r>
            <a:endParaRPr kumimoji="0" lang="fr-FR" sz="900" b="0" i="0" u="none" strike="noStrike" kern="1200" cap="none" spc="0" normalizeH="0" baseline="0" noProof="0">
              <a:ln>
                <a:noFill/>
              </a:ln>
              <a:solidFill>
                <a:prstClr val="black"/>
              </a:solidFill>
              <a:effectLst/>
              <a:uLnTx/>
              <a:uFillTx/>
              <a:latin typeface="Calibri"/>
              <a:ea typeface="Calibri"/>
              <a:cs typeface="Calibri"/>
            </a:endParaRPr>
          </a:p>
        </p:txBody>
      </p:sp>
      <p:graphicFrame>
        <p:nvGraphicFramePr>
          <p:cNvPr id="3" name="Tableau 2">
            <a:extLst>
              <a:ext uri="{FF2B5EF4-FFF2-40B4-BE49-F238E27FC236}">
                <a16:creationId xmlns:a16="http://schemas.microsoft.com/office/drawing/2014/main" id="{8C377149-7CEC-2278-E644-AD7AEEC6DFA1}"/>
              </a:ext>
            </a:extLst>
          </p:cNvPr>
          <p:cNvGraphicFramePr>
            <a:graphicFrameLocks noGrp="1"/>
          </p:cNvGraphicFramePr>
          <p:nvPr/>
        </p:nvGraphicFramePr>
        <p:xfrm>
          <a:off x="953077" y="2791815"/>
          <a:ext cx="4384622" cy="2703503"/>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58223174"/>
                    </a:ext>
                  </a:extLst>
                </a:gridCol>
                <a:gridCol w="2098622">
                  <a:extLst>
                    <a:ext uri="{9D8B030D-6E8A-4147-A177-3AD203B41FA5}">
                      <a16:colId xmlns:a16="http://schemas.microsoft.com/office/drawing/2014/main" val="582184582"/>
                    </a:ext>
                  </a:extLst>
                </a:gridCol>
              </a:tblGrid>
              <a:tr h="579120">
                <a:tc>
                  <a:txBody>
                    <a:bodyPr/>
                    <a:lstStyle/>
                    <a:p>
                      <a:r>
                        <a:rPr lang="fr-FR" err="1"/>
                        <a:t>Organization</a:t>
                      </a:r>
                    </a:p>
                  </a:txBody>
                  <a:tcPr/>
                </a:tc>
                <a:tc>
                  <a:txBody>
                    <a:bodyPr/>
                    <a:lstStyle/>
                    <a:p>
                      <a:r>
                        <a:rPr lang="fr-FR"/>
                        <a:t>Contribution</a:t>
                      </a:r>
                    </a:p>
                    <a:p>
                      <a:pPr lvl="0">
                        <a:buNone/>
                      </a:pPr>
                      <a:r>
                        <a:rPr lang="fr-FR" sz="1400" b="0"/>
                        <a:t>(2026, million USD)</a:t>
                      </a:r>
                    </a:p>
                  </a:txBody>
                  <a:tcPr/>
                </a:tc>
                <a:extLst>
                  <a:ext uri="{0D108BD9-81ED-4DB2-BD59-A6C34878D82A}">
                    <a16:rowId xmlns:a16="http://schemas.microsoft.com/office/drawing/2014/main" val="1735538308"/>
                  </a:ext>
                </a:extLst>
              </a:tr>
              <a:tr h="372522">
                <a:tc>
                  <a:txBody>
                    <a:bodyPr/>
                    <a:lstStyle/>
                    <a:p>
                      <a:r>
                        <a:rPr lang="fr-FR"/>
                        <a:t>Global </a:t>
                      </a:r>
                      <a:r>
                        <a:rPr lang="fr-FR" err="1"/>
                        <a:t>Fund</a:t>
                      </a:r>
                    </a:p>
                  </a:txBody>
                  <a:tcPr/>
                </a:tc>
                <a:tc>
                  <a:txBody>
                    <a:bodyPr/>
                    <a:lstStyle/>
                    <a:p>
                      <a:r>
                        <a:rPr lang="fr-FR"/>
                        <a:t>1250</a:t>
                      </a:r>
                    </a:p>
                  </a:txBody>
                  <a:tcPr/>
                </a:tc>
                <a:extLst>
                  <a:ext uri="{0D108BD9-81ED-4DB2-BD59-A6C34878D82A}">
                    <a16:rowId xmlns:a16="http://schemas.microsoft.com/office/drawing/2014/main" val="463714817"/>
                  </a:ext>
                </a:extLst>
              </a:tr>
              <a:tr h="372522">
                <a:tc>
                  <a:txBody>
                    <a:bodyPr/>
                    <a:lstStyle/>
                    <a:p>
                      <a:r>
                        <a:rPr lang="fr-FR" err="1"/>
                        <a:t>Gavi</a:t>
                      </a:r>
                    </a:p>
                  </a:txBody>
                  <a:tcPr/>
                </a:tc>
                <a:tc>
                  <a:txBody>
                    <a:bodyPr/>
                    <a:lstStyle/>
                    <a:p>
                      <a:r>
                        <a:rPr lang="fr-FR"/>
                        <a:t>300</a:t>
                      </a:r>
                    </a:p>
                  </a:txBody>
                  <a:tcPr/>
                </a:tc>
                <a:extLst>
                  <a:ext uri="{0D108BD9-81ED-4DB2-BD59-A6C34878D82A}">
                    <a16:rowId xmlns:a16="http://schemas.microsoft.com/office/drawing/2014/main" val="2751266794"/>
                  </a:ext>
                </a:extLst>
              </a:tr>
              <a:tr h="372522">
                <a:tc>
                  <a:txBody>
                    <a:bodyPr/>
                    <a:lstStyle/>
                    <a:p>
                      <a:r>
                        <a:rPr lang="fr-FR"/>
                        <a:t>UNAIDS</a:t>
                      </a:r>
                    </a:p>
                  </a:txBody>
                  <a:tcPr/>
                </a:tc>
                <a:tc>
                  <a:txBody>
                    <a:bodyPr/>
                    <a:lstStyle/>
                    <a:p>
                      <a:r>
                        <a:rPr lang="fr-FR"/>
                        <a:t>45</a:t>
                      </a:r>
                    </a:p>
                  </a:txBody>
                  <a:tcPr/>
                </a:tc>
                <a:extLst>
                  <a:ext uri="{0D108BD9-81ED-4DB2-BD59-A6C34878D82A}">
                    <a16:rowId xmlns:a16="http://schemas.microsoft.com/office/drawing/2014/main" val="13703278"/>
                  </a:ext>
                </a:extLst>
              </a:tr>
              <a:tr h="372522">
                <a:tc>
                  <a:txBody>
                    <a:bodyPr/>
                    <a:lstStyle/>
                    <a:p>
                      <a:r>
                        <a:rPr lang="fr-FR"/>
                        <a:t>UNFPA</a:t>
                      </a:r>
                    </a:p>
                  </a:txBody>
                  <a:tcPr/>
                </a:tc>
                <a:tc>
                  <a:txBody>
                    <a:bodyPr/>
                    <a:lstStyle/>
                    <a:p>
                      <a:r>
                        <a:rPr lang="fr-FR"/>
                        <a:t>32</a:t>
                      </a:r>
                    </a:p>
                  </a:txBody>
                  <a:tcPr/>
                </a:tc>
                <a:extLst>
                  <a:ext uri="{0D108BD9-81ED-4DB2-BD59-A6C34878D82A}">
                    <a16:rowId xmlns:a16="http://schemas.microsoft.com/office/drawing/2014/main" val="1034856568"/>
                  </a:ext>
                </a:extLst>
              </a:tr>
              <a:tr h="634295">
                <a:tc>
                  <a:txBody>
                    <a:bodyPr/>
                    <a:lstStyle/>
                    <a:p>
                      <a:r>
                        <a:rPr lang="fr-FR"/>
                        <a:t>Global TB Drug Facility</a:t>
                      </a:r>
                    </a:p>
                  </a:txBody>
                  <a:tcPr/>
                </a:tc>
                <a:tc>
                  <a:txBody>
                    <a:bodyPr/>
                    <a:lstStyle/>
                    <a:p>
                      <a:r>
                        <a:rPr lang="fr-FR"/>
                        <a:t>14</a:t>
                      </a:r>
                    </a:p>
                  </a:txBody>
                  <a:tcPr/>
                </a:tc>
                <a:extLst>
                  <a:ext uri="{0D108BD9-81ED-4DB2-BD59-A6C34878D82A}">
                    <a16:rowId xmlns:a16="http://schemas.microsoft.com/office/drawing/2014/main" val="4148338581"/>
                  </a:ext>
                </a:extLst>
              </a:tr>
            </a:tbl>
          </a:graphicData>
        </a:graphic>
      </p:graphicFrame>
      <p:sp>
        <p:nvSpPr>
          <p:cNvPr id="4" name="ZoneTexte 3">
            <a:extLst>
              <a:ext uri="{FF2B5EF4-FFF2-40B4-BE49-F238E27FC236}">
                <a16:creationId xmlns:a16="http://schemas.microsoft.com/office/drawing/2014/main" id="{968C4B49-8C7D-10EE-AFC9-3F54917C0347}"/>
              </a:ext>
            </a:extLst>
          </p:cNvPr>
          <p:cNvSpPr txBox="1"/>
          <p:nvPr/>
        </p:nvSpPr>
        <p:spPr>
          <a:xfrm>
            <a:off x="6120161" y="2281911"/>
            <a:ext cx="5566317" cy="39395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025"/>
              </a:lnSpc>
            </a:pPr>
            <a:r>
              <a:rPr lang="fr-FR" b="1">
                <a:ea typeface="Calibri"/>
                <a:cs typeface="Calibri"/>
              </a:rPr>
              <a:t>UNFPA</a:t>
            </a:r>
            <a:endParaRPr lang="fr-FR">
              <a:ea typeface="Calibri"/>
              <a:cs typeface="Calibri"/>
            </a:endParaRPr>
          </a:p>
          <a:p>
            <a:pPr>
              <a:lnSpc>
                <a:spcPts val="2025"/>
              </a:lnSpc>
            </a:pPr>
            <a:r>
              <a:rPr lang="fr-FR" err="1">
                <a:ea typeface="Calibri"/>
                <a:cs typeface="Calibri"/>
              </a:rPr>
              <a:t>Funding</a:t>
            </a:r>
            <a:r>
              <a:rPr lang="fr-FR">
                <a:ea typeface="Calibri"/>
                <a:cs typeface="Calibri"/>
              </a:rPr>
              <a:t> </a:t>
            </a:r>
            <a:r>
              <a:rPr lang="fr-FR" err="1">
                <a:ea typeface="Calibri"/>
                <a:cs typeface="Calibri"/>
              </a:rPr>
              <a:t>maintained</a:t>
            </a:r>
            <a:r>
              <a:rPr lang="fr-FR">
                <a:ea typeface="Calibri"/>
                <a:cs typeface="Calibri"/>
              </a:rPr>
              <a:t> ($32m) </a:t>
            </a:r>
            <a:r>
              <a:rPr lang="fr-FR" err="1">
                <a:ea typeface="Calibri"/>
                <a:cs typeface="Calibri"/>
              </a:rPr>
              <a:t>with</a:t>
            </a:r>
            <a:r>
              <a:rPr lang="fr-FR">
                <a:ea typeface="Calibri"/>
                <a:cs typeface="Calibri"/>
              </a:rPr>
              <a:t> conditions:</a:t>
            </a:r>
            <a:endParaRPr lang="en-US">
              <a:ea typeface="Calibri"/>
              <a:cs typeface="Calibri"/>
            </a:endParaRPr>
          </a:p>
          <a:p>
            <a:pPr marL="285750" indent="-285750">
              <a:lnSpc>
                <a:spcPts val="2025"/>
              </a:lnSpc>
              <a:buFont typeface="Arial,Sans-Serif"/>
              <a:buChar char="•"/>
            </a:pPr>
            <a:r>
              <a:rPr lang="en-US">
                <a:ea typeface="Calibri"/>
                <a:cs typeface="Calibri"/>
              </a:rPr>
              <a:t>Funds to be maintained in a separate account</a:t>
            </a:r>
          </a:p>
          <a:p>
            <a:pPr marL="285750" indent="-285750">
              <a:lnSpc>
                <a:spcPts val="2025"/>
              </a:lnSpc>
              <a:buFont typeface="Arial,Sans-Serif"/>
              <a:buChar char="•"/>
            </a:pPr>
            <a:r>
              <a:rPr lang="en-US">
                <a:ea typeface="Calibri"/>
                <a:cs typeface="Calibri"/>
              </a:rPr>
              <a:t>Amount of funds spent on </a:t>
            </a:r>
            <a:r>
              <a:rPr lang="en-US" err="1">
                <a:ea typeface="Calibri"/>
                <a:cs typeface="Calibri"/>
              </a:rPr>
              <a:t>programme</a:t>
            </a:r>
            <a:r>
              <a:rPr lang="en-US">
                <a:ea typeface="Calibri"/>
                <a:cs typeface="Calibri"/>
              </a:rPr>
              <a:t> in China to be deducted from the US </a:t>
            </a:r>
            <a:r>
              <a:rPr lang="en-US" err="1">
                <a:ea typeface="Calibri"/>
                <a:cs typeface="Calibri"/>
              </a:rPr>
              <a:t>conttribution</a:t>
            </a:r>
            <a:r>
              <a:rPr lang="en-US">
                <a:ea typeface="Calibri"/>
                <a:cs typeface="Calibri"/>
              </a:rPr>
              <a:t> ("dollar-for-dollar </a:t>
            </a:r>
            <a:r>
              <a:rPr lang="en-US" err="1">
                <a:ea typeface="Calibri"/>
                <a:cs typeface="Calibri"/>
              </a:rPr>
              <a:t>witholding</a:t>
            </a:r>
            <a:r>
              <a:rPr lang="en-US">
                <a:ea typeface="Calibri"/>
                <a:cs typeface="Calibri"/>
              </a:rPr>
              <a:t>")</a:t>
            </a:r>
          </a:p>
          <a:p>
            <a:pPr marL="285750" indent="-285750">
              <a:lnSpc>
                <a:spcPts val="2025"/>
              </a:lnSpc>
              <a:buFont typeface="Arial,Sans-Serif"/>
              <a:buChar char="•"/>
            </a:pPr>
            <a:r>
              <a:rPr lang="en-US">
                <a:ea typeface="Calibri"/>
                <a:cs typeface="Calibri"/>
              </a:rPr>
              <a:t>UNFPA does not fund abortions</a:t>
            </a:r>
          </a:p>
          <a:p>
            <a:pPr>
              <a:lnSpc>
                <a:spcPts val="2025"/>
              </a:lnSpc>
            </a:pPr>
            <a:endParaRPr lang="fr-FR" b="1">
              <a:ea typeface="Calibri"/>
              <a:cs typeface="Calibri"/>
            </a:endParaRPr>
          </a:p>
          <a:p>
            <a:pPr>
              <a:lnSpc>
                <a:spcPts val="2025"/>
              </a:lnSpc>
            </a:pPr>
            <a:r>
              <a:rPr lang="fr-FR" b="1">
                <a:ea typeface="Calibri"/>
                <a:cs typeface="Calibri"/>
              </a:rPr>
              <a:t>UNICEF  </a:t>
            </a:r>
            <a:endParaRPr lang="fr-FR">
              <a:ea typeface="Calibri"/>
              <a:cs typeface="Calibri"/>
            </a:endParaRPr>
          </a:p>
          <a:p>
            <a:pPr>
              <a:lnSpc>
                <a:spcPts val="2025"/>
              </a:lnSpc>
            </a:pPr>
            <a:r>
              <a:rPr lang="fr-FR" err="1">
                <a:ea typeface="Calibri"/>
                <a:cs typeface="Calibri"/>
              </a:rPr>
              <a:t>Funding</a:t>
            </a:r>
            <a:r>
              <a:rPr lang="fr-FR">
                <a:ea typeface="Calibri"/>
                <a:cs typeface="Calibri"/>
              </a:rPr>
              <a:t> </a:t>
            </a:r>
            <a:r>
              <a:rPr lang="fr-FR" err="1">
                <a:ea typeface="Calibri"/>
                <a:cs typeface="Calibri"/>
              </a:rPr>
              <a:t>cancelled</a:t>
            </a:r>
            <a:r>
              <a:rPr lang="fr-FR">
                <a:ea typeface="Calibri"/>
                <a:cs typeface="Calibri"/>
              </a:rPr>
              <a:t>  ($142m in 2025)</a:t>
            </a:r>
          </a:p>
          <a:p>
            <a:pPr>
              <a:lnSpc>
                <a:spcPts val="2025"/>
              </a:lnSpc>
            </a:pPr>
            <a:endParaRPr lang="fr-FR">
              <a:ea typeface="Calibri"/>
              <a:cs typeface="Calibri"/>
            </a:endParaRPr>
          </a:p>
          <a:p>
            <a:pPr>
              <a:lnSpc>
                <a:spcPts val="2025"/>
              </a:lnSpc>
            </a:pPr>
            <a:r>
              <a:rPr lang="fr-FR" b="1">
                <a:ea typeface="Calibri"/>
                <a:cs typeface="Calibri"/>
              </a:rPr>
              <a:t>WHO</a:t>
            </a:r>
          </a:p>
          <a:p>
            <a:pPr>
              <a:lnSpc>
                <a:spcPts val="2025"/>
              </a:lnSpc>
            </a:pPr>
            <a:r>
              <a:rPr lang="fr-FR" err="1">
                <a:ea typeface="Calibri"/>
                <a:cs typeface="Calibri"/>
              </a:rPr>
              <a:t>Formal</a:t>
            </a:r>
            <a:r>
              <a:rPr lang="fr-FR">
                <a:ea typeface="Calibri"/>
                <a:cs typeface="Calibri"/>
              </a:rPr>
              <a:t> </a:t>
            </a:r>
            <a:r>
              <a:rPr lang="fr-FR" err="1">
                <a:ea typeface="Calibri"/>
                <a:cs typeface="Calibri"/>
              </a:rPr>
              <a:t>withdrawal</a:t>
            </a:r>
            <a:r>
              <a:rPr lang="fr-FR">
                <a:ea typeface="Calibri"/>
                <a:cs typeface="Calibri"/>
              </a:rPr>
              <a:t> in Jan 2026</a:t>
            </a:r>
          </a:p>
          <a:p>
            <a:pPr>
              <a:lnSpc>
                <a:spcPts val="2025"/>
              </a:lnSpc>
            </a:pPr>
            <a:endParaRPr lang="fr-FR">
              <a:ea typeface="Calibri"/>
              <a:cs typeface="Calibri"/>
            </a:endParaRPr>
          </a:p>
          <a:p>
            <a:pPr>
              <a:lnSpc>
                <a:spcPts val="2025"/>
              </a:lnSpc>
            </a:pPr>
            <a:endParaRPr lang="fr-FR"/>
          </a:p>
        </p:txBody>
      </p:sp>
      <p:sp>
        <p:nvSpPr>
          <p:cNvPr id="6" name="ZoneTexte 5">
            <a:extLst>
              <a:ext uri="{FF2B5EF4-FFF2-40B4-BE49-F238E27FC236}">
                <a16:creationId xmlns:a16="http://schemas.microsoft.com/office/drawing/2014/main" id="{A4B48C6D-3453-28F0-5815-1F4D2A4881F1}"/>
              </a:ext>
            </a:extLst>
          </p:cNvPr>
          <p:cNvSpPr txBox="1"/>
          <p:nvPr/>
        </p:nvSpPr>
        <p:spPr>
          <a:xfrm>
            <a:off x="1799302" y="2064489"/>
            <a:ext cx="27602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400" b="1" dirty="0">
                <a:solidFill>
                  <a:schemeClr val="tx1">
                    <a:lumMod val="49000"/>
                  </a:schemeClr>
                </a:solidFill>
                <a:cs typeface="Arial"/>
              </a:rPr>
              <a:t>US contributions to Global </a:t>
            </a:r>
            <a:r>
              <a:rPr lang="fr-FR" sz="1400" b="1" dirty="0" err="1">
                <a:solidFill>
                  <a:schemeClr val="tx1">
                    <a:lumMod val="49000"/>
                  </a:schemeClr>
                </a:solidFill>
                <a:cs typeface="Arial"/>
              </a:rPr>
              <a:t>Health</a:t>
            </a:r>
            <a:r>
              <a:rPr lang="fr-FR" sz="1400" b="1" dirty="0">
                <a:solidFill>
                  <a:schemeClr val="tx1">
                    <a:lumMod val="49000"/>
                  </a:schemeClr>
                </a:solidFill>
                <a:cs typeface="Arial"/>
              </a:rPr>
              <a:t> initiatives &amp; </a:t>
            </a:r>
            <a:r>
              <a:rPr lang="fr-FR" sz="1400" b="1" dirty="0" err="1">
                <a:solidFill>
                  <a:schemeClr val="tx1">
                    <a:lumMod val="49000"/>
                  </a:schemeClr>
                </a:solidFill>
                <a:cs typeface="Arial"/>
              </a:rPr>
              <a:t>organizations</a:t>
            </a:r>
            <a:r>
              <a:rPr lang="fr-FR" sz="1400" b="1" dirty="0">
                <a:solidFill>
                  <a:schemeClr val="tx1">
                    <a:lumMod val="49000"/>
                  </a:schemeClr>
                </a:solidFill>
                <a:cs typeface="Arial"/>
              </a:rPr>
              <a:t> in 2026</a:t>
            </a:r>
            <a:endParaRPr lang="fr-FR" sz="1400" b="1" dirty="0">
              <a:solidFill>
                <a:schemeClr val="tx1">
                  <a:lumMod val="49000"/>
                </a:schemeClr>
              </a:solidFill>
              <a:ea typeface="Calibri"/>
              <a:cs typeface="Arial"/>
            </a:endParaRPr>
          </a:p>
        </p:txBody>
      </p:sp>
    </p:spTree>
    <p:extLst>
      <p:ext uri="{BB962C8B-B14F-4D97-AF65-F5344CB8AC3E}">
        <p14:creationId xmlns:p14="http://schemas.microsoft.com/office/powerpoint/2010/main" val="1120096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21128-6B3F-87A2-D83A-5B6CA12BDB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66267B-1247-EA62-3DE1-2C344FDC2B8E}"/>
              </a:ext>
            </a:extLst>
          </p:cNvPr>
          <p:cNvSpPr>
            <a:spLocks noGrp="1"/>
          </p:cNvSpPr>
          <p:nvPr>
            <p:ph type="title"/>
          </p:nvPr>
        </p:nvSpPr>
        <p:spPr/>
        <p:txBody>
          <a:bodyPr>
            <a:normAutofit/>
          </a:bodyPr>
          <a:lstStyle/>
          <a:p>
            <a:r>
              <a:rPr lang="fr-BE">
                <a:ea typeface="+mn-lt"/>
                <a:cs typeface="+mn-lt"/>
              </a:rPr>
              <a:t>Over 20 global </a:t>
            </a:r>
            <a:r>
              <a:rPr lang="fr-BE" err="1">
                <a:ea typeface="+mn-lt"/>
                <a:cs typeface="+mn-lt"/>
              </a:rPr>
              <a:t>health</a:t>
            </a:r>
            <a:r>
              <a:rPr lang="fr-BE">
                <a:ea typeface="+mn-lt"/>
                <a:cs typeface="+mn-lt"/>
              </a:rPr>
              <a:t> </a:t>
            </a:r>
            <a:r>
              <a:rPr lang="fr-BE" err="1">
                <a:ea typeface="+mn-lt"/>
                <a:cs typeface="+mn-lt"/>
              </a:rPr>
              <a:t>MoUs</a:t>
            </a:r>
            <a:r>
              <a:rPr lang="fr-BE">
                <a:ea typeface="+mn-lt"/>
                <a:cs typeface="+mn-lt"/>
              </a:rPr>
              <a:t> </a:t>
            </a:r>
            <a:r>
              <a:rPr lang="fr-BE" err="1">
                <a:ea typeface="+mn-lt"/>
                <a:cs typeface="+mn-lt"/>
              </a:rPr>
              <a:t>signed</a:t>
            </a:r>
            <a:r>
              <a:rPr lang="fr-BE">
                <a:ea typeface="+mn-lt"/>
                <a:cs typeface="+mn-lt"/>
              </a:rPr>
              <a:t> </a:t>
            </a:r>
            <a:r>
              <a:rPr lang="fr-BE" err="1">
                <a:ea typeface="+mn-lt"/>
                <a:cs typeface="+mn-lt"/>
              </a:rPr>
              <a:t>with</a:t>
            </a:r>
            <a:r>
              <a:rPr lang="fr-BE">
                <a:ea typeface="+mn-lt"/>
                <a:cs typeface="+mn-lt"/>
              </a:rPr>
              <a:t> </a:t>
            </a:r>
            <a:r>
              <a:rPr lang="fr-BE" err="1">
                <a:ea typeface="+mn-lt"/>
                <a:cs typeface="+mn-lt"/>
              </a:rPr>
              <a:t>African</a:t>
            </a:r>
            <a:r>
              <a:rPr lang="fr-BE">
                <a:ea typeface="+mn-lt"/>
                <a:cs typeface="+mn-lt"/>
              </a:rPr>
              <a:t> countries </a:t>
            </a:r>
            <a:endParaRPr lang="fr-FR"/>
          </a:p>
        </p:txBody>
      </p:sp>
      <p:sp>
        <p:nvSpPr>
          <p:cNvPr id="19" name="ZoneTexte 18">
            <a:extLst>
              <a:ext uri="{FF2B5EF4-FFF2-40B4-BE49-F238E27FC236}">
                <a16:creationId xmlns:a16="http://schemas.microsoft.com/office/drawing/2014/main" id="{DE12D3BF-3EC1-61DC-024D-6B10A041C109}"/>
              </a:ext>
            </a:extLst>
          </p:cNvPr>
          <p:cNvSpPr txBox="1"/>
          <p:nvPr/>
        </p:nvSpPr>
        <p:spPr>
          <a:xfrm>
            <a:off x="8407400" y="1270000"/>
            <a:ext cx="247903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200" b="1">
                <a:solidFill>
                  <a:schemeClr val="tx1">
                    <a:lumMod val="49000"/>
                  </a:schemeClr>
                </a:solidFill>
                <a:cs typeface="Arial"/>
              </a:rPr>
              <a:t>US Global </a:t>
            </a:r>
            <a:r>
              <a:rPr lang="fr-FR" sz="1200" b="1" err="1">
                <a:solidFill>
                  <a:schemeClr val="tx1">
                    <a:lumMod val="49000"/>
                  </a:schemeClr>
                </a:solidFill>
                <a:cs typeface="Arial"/>
              </a:rPr>
              <a:t>Health</a:t>
            </a:r>
            <a:r>
              <a:rPr lang="fr-FR" sz="1200" b="1">
                <a:solidFill>
                  <a:schemeClr val="tx1">
                    <a:lumMod val="49000"/>
                  </a:schemeClr>
                </a:solidFill>
                <a:cs typeface="Arial"/>
              </a:rPr>
              <a:t> </a:t>
            </a:r>
            <a:r>
              <a:rPr lang="fr-FR" sz="1200" b="1" err="1">
                <a:solidFill>
                  <a:schemeClr val="tx1">
                    <a:lumMod val="49000"/>
                  </a:schemeClr>
                </a:solidFill>
                <a:cs typeface="Arial"/>
              </a:rPr>
              <a:t>Bilateral</a:t>
            </a:r>
            <a:r>
              <a:rPr lang="fr-FR" sz="1200" b="1">
                <a:solidFill>
                  <a:schemeClr val="tx1">
                    <a:lumMod val="49000"/>
                  </a:schemeClr>
                </a:solidFill>
                <a:cs typeface="Arial"/>
              </a:rPr>
              <a:t> </a:t>
            </a:r>
            <a:r>
              <a:rPr lang="fr-FR" sz="1200" b="1" err="1">
                <a:solidFill>
                  <a:schemeClr val="tx1">
                    <a:lumMod val="49000"/>
                  </a:schemeClr>
                </a:solidFill>
                <a:cs typeface="Arial"/>
              </a:rPr>
              <a:t>MoUs</a:t>
            </a:r>
            <a:r>
              <a:rPr lang="fr-FR" sz="1200" b="1">
                <a:solidFill>
                  <a:schemeClr val="tx1">
                    <a:lumMod val="49000"/>
                  </a:schemeClr>
                </a:solidFill>
                <a:cs typeface="Arial"/>
              </a:rPr>
              <a:t> (2026-2030)</a:t>
            </a:r>
            <a:endParaRPr lang="fr-FR">
              <a:solidFill>
                <a:schemeClr val="tx1">
                  <a:lumMod val="49000"/>
                </a:schemeClr>
              </a:solidFill>
            </a:endParaRPr>
          </a:p>
          <a:p>
            <a:pPr algn="ctr"/>
            <a:r>
              <a:rPr lang="fr-FR" sz="1200" i="1">
                <a:solidFill>
                  <a:schemeClr val="tx1">
                    <a:lumMod val="49000"/>
                  </a:schemeClr>
                </a:solidFill>
                <a:cs typeface="Arial"/>
              </a:rPr>
              <a:t>As of 13th March 2026</a:t>
            </a:r>
            <a:endParaRPr lang="fr-FR" sz="1200" i="1">
              <a:solidFill>
                <a:schemeClr val="tx1">
                  <a:lumMod val="49000"/>
                </a:schemeClr>
              </a:solidFill>
              <a:ea typeface="Calibri"/>
              <a:cs typeface="Arial"/>
            </a:endParaRPr>
          </a:p>
        </p:txBody>
      </p:sp>
      <p:sp>
        <p:nvSpPr>
          <p:cNvPr id="23" name="ZoneTexte 22">
            <a:extLst>
              <a:ext uri="{FF2B5EF4-FFF2-40B4-BE49-F238E27FC236}">
                <a16:creationId xmlns:a16="http://schemas.microsoft.com/office/drawing/2014/main" id="{2B0CC0B5-D2BC-50A4-937B-FC0AA08019FB}"/>
              </a:ext>
            </a:extLst>
          </p:cNvPr>
          <p:cNvSpPr txBox="1"/>
          <p:nvPr/>
        </p:nvSpPr>
        <p:spPr>
          <a:xfrm>
            <a:off x="805180" y="1923585"/>
            <a:ext cx="632627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latin typeface="Calibri"/>
                <a:ea typeface="Calibri"/>
                <a:cs typeface="Calibri"/>
              </a:rPr>
              <a:t>As of 13th March, </a:t>
            </a:r>
            <a:r>
              <a:rPr lang="fr-FR" b="1" dirty="0">
                <a:latin typeface="Calibri"/>
                <a:ea typeface="Calibri"/>
                <a:cs typeface="Calibri"/>
              </a:rPr>
              <a:t>26 </a:t>
            </a:r>
            <a:r>
              <a:rPr lang="fr-FR" b="1" dirty="0" err="1">
                <a:latin typeface="Calibri"/>
                <a:ea typeface="Calibri"/>
                <a:cs typeface="Calibri"/>
              </a:rPr>
              <a:t>MoUs</a:t>
            </a:r>
            <a:r>
              <a:rPr lang="fr-FR" b="1" dirty="0">
                <a:latin typeface="Calibri"/>
                <a:ea typeface="Calibri"/>
                <a:cs typeface="Calibri"/>
              </a:rPr>
              <a:t> </a:t>
            </a:r>
            <a:r>
              <a:rPr lang="fr-FR" dirty="0">
                <a:latin typeface="Calibri"/>
                <a:ea typeface="Calibri"/>
                <a:cs typeface="Calibri"/>
              </a:rPr>
              <a:t>(G2G) have been </a:t>
            </a:r>
            <a:r>
              <a:rPr lang="fr-FR" dirty="0" err="1">
                <a:latin typeface="Calibri"/>
                <a:ea typeface="Calibri"/>
                <a:cs typeface="Calibri"/>
              </a:rPr>
              <a:t>signed</a:t>
            </a:r>
            <a:r>
              <a:rPr lang="fr-FR" dirty="0">
                <a:latin typeface="Calibri"/>
                <a:ea typeface="Calibri"/>
                <a:cs typeface="Calibri"/>
              </a:rPr>
              <a:t> of </a:t>
            </a:r>
            <a:r>
              <a:rPr lang="fr-FR" dirty="0" err="1">
                <a:latin typeface="Calibri"/>
                <a:ea typeface="Calibri"/>
                <a:cs typeface="Calibri"/>
              </a:rPr>
              <a:t>which</a:t>
            </a:r>
            <a:r>
              <a:rPr lang="fr-FR" dirty="0">
                <a:latin typeface="Calibri"/>
                <a:ea typeface="Calibri"/>
                <a:cs typeface="Calibri"/>
              </a:rPr>
              <a:t>:</a:t>
            </a:r>
          </a:p>
          <a:p>
            <a:pPr marL="285750" indent="-285750">
              <a:buFont typeface="Arial"/>
              <a:buChar char="•"/>
            </a:pPr>
            <a:r>
              <a:rPr lang="fr-FR" dirty="0">
                <a:latin typeface="Calibri"/>
                <a:ea typeface="Calibri"/>
                <a:cs typeface="Calibri"/>
              </a:rPr>
              <a:t>21 </a:t>
            </a:r>
            <a:r>
              <a:rPr lang="fr-FR" dirty="0" err="1">
                <a:latin typeface="Calibri"/>
                <a:ea typeface="Calibri"/>
                <a:cs typeface="Calibri"/>
              </a:rPr>
              <a:t>with</a:t>
            </a:r>
            <a:r>
              <a:rPr lang="fr-FR" dirty="0">
                <a:latin typeface="Calibri"/>
                <a:ea typeface="Calibri"/>
                <a:cs typeface="Calibri"/>
              </a:rPr>
              <a:t> </a:t>
            </a:r>
            <a:r>
              <a:rPr lang="fr-FR" dirty="0" err="1">
                <a:latin typeface="Calibri"/>
                <a:ea typeface="Calibri"/>
                <a:cs typeface="Calibri"/>
              </a:rPr>
              <a:t>African</a:t>
            </a:r>
            <a:r>
              <a:rPr lang="fr-FR" dirty="0">
                <a:latin typeface="Calibri"/>
                <a:ea typeface="Calibri"/>
                <a:cs typeface="Calibri"/>
              </a:rPr>
              <a:t> countries </a:t>
            </a:r>
          </a:p>
          <a:p>
            <a:pPr marL="285750" indent="-285750">
              <a:buFont typeface="Arial"/>
              <a:buChar char="•"/>
            </a:pPr>
            <a:r>
              <a:rPr lang="fr-FR" dirty="0">
                <a:latin typeface="Calibri"/>
                <a:ea typeface="Calibri"/>
                <a:cs typeface="Calibri"/>
              </a:rPr>
              <a:t>5 </a:t>
            </a:r>
            <a:r>
              <a:rPr lang="fr-FR" dirty="0" err="1">
                <a:latin typeface="Calibri"/>
                <a:ea typeface="Calibri"/>
                <a:cs typeface="Calibri"/>
              </a:rPr>
              <a:t>with</a:t>
            </a:r>
            <a:r>
              <a:rPr lang="fr-FR" dirty="0">
                <a:latin typeface="Calibri"/>
                <a:ea typeface="Calibri"/>
                <a:cs typeface="Calibri"/>
              </a:rPr>
              <a:t> Carib</a:t>
            </a:r>
            <a:r>
              <a:rPr lang="fr-FR" dirty="0">
                <a:solidFill>
                  <a:srgbClr val="000000"/>
                </a:solidFill>
                <a:highlight>
                  <a:srgbClr val="FFFFFF"/>
                </a:highlight>
                <a:latin typeface="Calibri"/>
                <a:ea typeface="Calibri"/>
                <a:cs typeface="Calibri"/>
              </a:rPr>
              <a:t>bea</a:t>
            </a:r>
            <a:r>
              <a:rPr lang="fr-FR" dirty="0">
                <a:latin typeface="Calibri"/>
                <a:ea typeface="Calibri"/>
                <a:cs typeface="Calibri"/>
              </a:rPr>
              <a:t>n countries</a:t>
            </a:r>
          </a:p>
          <a:p>
            <a:r>
              <a:rPr lang="fr-FR" dirty="0">
                <a:solidFill>
                  <a:schemeClr val="accent1"/>
                </a:solidFill>
                <a:latin typeface="Calibri"/>
                <a:ea typeface="Calibri"/>
                <a:cs typeface="Calibri"/>
              </a:rPr>
              <a:t>Most are not </a:t>
            </a:r>
            <a:r>
              <a:rPr lang="fr-FR" dirty="0" err="1">
                <a:solidFill>
                  <a:schemeClr val="accent1"/>
                </a:solidFill>
                <a:latin typeface="Calibri"/>
                <a:ea typeface="Calibri"/>
                <a:cs typeface="Calibri"/>
              </a:rPr>
              <a:t>publicly</a:t>
            </a:r>
            <a:r>
              <a:rPr lang="fr-FR" dirty="0">
                <a:solidFill>
                  <a:schemeClr val="accent1"/>
                </a:solidFill>
                <a:latin typeface="Calibri"/>
                <a:ea typeface="Calibri"/>
                <a:cs typeface="Calibri"/>
              </a:rPr>
              <a:t> </a:t>
            </a:r>
            <a:r>
              <a:rPr lang="fr-FR" dirty="0" err="1">
                <a:solidFill>
                  <a:schemeClr val="accent1"/>
                </a:solidFill>
                <a:latin typeface="Calibri"/>
                <a:ea typeface="Calibri"/>
                <a:cs typeface="Calibri"/>
              </a:rPr>
              <a:t>available</a:t>
            </a:r>
            <a:endParaRPr lang="fr-FR">
              <a:solidFill>
                <a:schemeClr val="accent1"/>
              </a:solidFill>
              <a:latin typeface="Calibri"/>
              <a:ea typeface="Calibri"/>
              <a:cs typeface="Calibri"/>
            </a:endParaRPr>
          </a:p>
          <a:p>
            <a:endParaRPr lang="fr-FR" dirty="0">
              <a:latin typeface="Calibri"/>
              <a:ea typeface="Calibri"/>
              <a:cs typeface="Calibri"/>
            </a:endParaRPr>
          </a:p>
          <a:p>
            <a:endParaRPr lang="fr-FR" dirty="0">
              <a:latin typeface="Calibri"/>
              <a:ea typeface="Calibri"/>
              <a:cs typeface="Calibri"/>
            </a:endParaRPr>
          </a:p>
          <a:p>
            <a:r>
              <a:rPr lang="fr-FR" dirty="0" err="1">
                <a:latin typeface="Calibri"/>
                <a:ea typeface="Calibri"/>
                <a:cs typeface="Calibri"/>
              </a:rPr>
              <a:t>Activities</a:t>
            </a:r>
            <a:r>
              <a:rPr lang="fr-FR" dirty="0">
                <a:latin typeface="Calibri"/>
                <a:ea typeface="Calibri"/>
                <a:cs typeface="Calibri"/>
              </a:rPr>
              <a:t> are set to </a:t>
            </a:r>
            <a:r>
              <a:rPr lang="fr-FR" b="1" dirty="0" err="1">
                <a:latin typeface="Calibri"/>
                <a:ea typeface="Calibri"/>
                <a:cs typeface="Calibri"/>
              </a:rPr>
              <a:t>begin</a:t>
            </a:r>
            <a:r>
              <a:rPr lang="fr-FR" b="1" dirty="0">
                <a:latin typeface="Calibri"/>
                <a:ea typeface="Calibri"/>
                <a:cs typeface="Calibri"/>
              </a:rPr>
              <a:t> by 1st April 2026</a:t>
            </a:r>
            <a:endParaRPr lang="fr-FR"/>
          </a:p>
          <a:p>
            <a:pPr marL="171450" indent="-171450">
              <a:buFont typeface="Arial"/>
              <a:buChar char="•"/>
            </a:pPr>
            <a:r>
              <a:rPr lang="fr-FR" dirty="0" err="1">
                <a:latin typeface="Calibri"/>
                <a:ea typeface="Calibri"/>
                <a:cs typeface="Calibri"/>
              </a:rPr>
              <a:t>Implementation</a:t>
            </a:r>
            <a:r>
              <a:rPr lang="fr-FR" dirty="0">
                <a:latin typeface="Calibri"/>
                <a:ea typeface="Calibri"/>
                <a:cs typeface="Calibri"/>
              </a:rPr>
              <a:t> plans due </a:t>
            </a:r>
            <a:r>
              <a:rPr lang="fr-FR" dirty="0" err="1">
                <a:latin typeface="Calibri"/>
                <a:ea typeface="Calibri"/>
                <a:cs typeface="Calibri"/>
              </a:rPr>
              <a:t>within</a:t>
            </a:r>
            <a:r>
              <a:rPr lang="fr-FR" dirty="0">
                <a:latin typeface="Calibri"/>
                <a:ea typeface="Calibri"/>
                <a:cs typeface="Calibri"/>
              </a:rPr>
              <a:t> 90 </a:t>
            </a:r>
            <a:r>
              <a:rPr lang="fr-FR" dirty="0" err="1">
                <a:latin typeface="Calibri"/>
                <a:ea typeface="Calibri"/>
                <a:cs typeface="Calibri"/>
              </a:rPr>
              <a:t>days</a:t>
            </a:r>
            <a:r>
              <a:rPr lang="fr-FR" dirty="0">
                <a:latin typeface="Calibri"/>
                <a:ea typeface="Calibri"/>
                <a:cs typeface="Calibri"/>
              </a:rPr>
              <a:t> of </a:t>
            </a:r>
            <a:r>
              <a:rPr lang="fr-FR" dirty="0" err="1">
                <a:latin typeface="Calibri"/>
                <a:ea typeface="Calibri"/>
                <a:cs typeface="Calibri"/>
              </a:rPr>
              <a:t>MoU</a:t>
            </a:r>
            <a:r>
              <a:rPr lang="fr-FR" dirty="0">
                <a:latin typeface="Calibri"/>
                <a:ea typeface="Calibri"/>
                <a:cs typeface="Calibri"/>
              </a:rPr>
              <a:t> signature</a:t>
            </a:r>
          </a:p>
          <a:p>
            <a:pPr marL="171450" indent="-171450">
              <a:buFont typeface="Arial"/>
              <a:buChar char="•"/>
            </a:pPr>
            <a:r>
              <a:rPr lang="fr-FR" dirty="0" err="1">
                <a:latin typeface="Calibri"/>
                <a:ea typeface="Calibri"/>
                <a:cs typeface="Calibri"/>
              </a:rPr>
              <a:t>Contracts</a:t>
            </a:r>
            <a:r>
              <a:rPr lang="fr-FR" dirty="0">
                <a:latin typeface="Calibri"/>
                <a:ea typeface="Calibri"/>
                <a:cs typeface="Calibri"/>
              </a:rPr>
              <a:t> to run </a:t>
            </a:r>
            <a:r>
              <a:rPr lang="fr-FR" u="sng" dirty="0" err="1">
                <a:latin typeface="Calibri"/>
                <a:ea typeface="Calibri"/>
                <a:cs typeface="Calibri"/>
              </a:rPr>
              <a:t>until</a:t>
            </a:r>
            <a:r>
              <a:rPr lang="fr-FR" u="sng" dirty="0">
                <a:latin typeface="Calibri"/>
                <a:ea typeface="Calibri"/>
                <a:cs typeface="Calibri"/>
              </a:rPr>
              <a:t> 2030</a:t>
            </a:r>
          </a:p>
          <a:p>
            <a:pPr marL="171450" indent="-171450">
              <a:buFont typeface="Arial"/>
              <a:buChar char="•"/>
            </a:pPr>
            <a:endParaRPr lang="fr-FR" u="sng" dirty="0">
              <a:latin typeface="Calibri"/>
              <a:ea typeface="Calibri"/>
              <a:cs typeface="Calibri"/>
            </a:endParaRPr>
          </a:p>
          <a:p>
            <a:r>
              <a:rPr lang="fr-FR" dirty="0" err="1">
                <a:latin typeface="Calibri"/>
                <a:ea typeface="Calibri"/>
                <a:cs typeface="Calibri"/>
              </a:rPr>
              <a:t>Concerns</a:t>
            </a:r>
            <a:r>
              <a:rPr lang="fr-FR" dirty="0">
                <a:latin typeface="Calibri"/>
                <a:ea typeface="Calibri"/>
                <a:cs typeface="Calibri"/>
              </a:rPr>
              <a:t> about:</a:t>
            </a:r>
          </a:p>
          <a:p>
            <a:pPr marL="171450" indent="-171450">
              <a:buFont typeface="Arial"/>
              <a:buChar char="•"/>
            </a:pPr>
            <a:r>
              <a:rPr lang="fr-FR" dirty="0" err="1">
                <a:latin typeface="Calibri"/>
                <a:ea typeface="Calibri"/>
                <a:cs typeface="Calibri"/>
              </a:rPr>
              <a:t>Conditionalities</a:t>
            </a:r>
            <a:r>
              <a:rPr lang="fr-FR" dirty="0">
                <a:latin typeface="Calibri"/>
                <a:ea typeface="Calibri"/>
                <a:cs typeface="Calibri"/>
              </a:rPr>
              <a:t> – </a:t>
            </a:r>
            <a:r>
              <a:rPr lang="fr-FR" dirty="0" err="1">
                <a:latin typeface="Calibri"/>
                <a:ea typeface="Calibri"/>
                <a:cs typeface="Calibri"/>
              </a:rPr>
              <a:t>MoUs</a:t>
            </a:r>
            <a:r>
              <a:rPr lang="fr-FR" dirty="0">
                <a:latin typeface="Calibri"/>
                <a:ea typeface="Calibri"/>
                <a:cs typeface="Calibri"/>
              </a:rPr>
              <a:t> </a:t>
            </a:r>
            <a:r>
              <a:rPr lang="fr-FR" dirty="0" err="1">
                <a:latin typeface="Calibri"/>
                <a:ea typeface="Calibri"/>
                <a:cs typeface="Calibri"/>
              </a:rPr>
              <a:t>tied</a:t>
            </a:r>
            <a:r>
              <a:rPr lang="fr-FR" dirty="0">
                <a:latin typeface="Calibri"/>
                <a:ea typeface="Calibri"/>
                <a:cs typeface="Calibri"/>
              </a:rPr>
              <a:t> to commercial </a:t>
            </a:r>
            <a:r>
              <a:rPr lang="fr-FR" dirty="0" err="1">
                <a:latin typeface="Calibri"/>
                <a:ea typeface="Calibri"/>
                <a:cs typeface="Calibri"/>
              </a:rPr>
              <a:t>agreements</a:t>
            </a:r>
            <a:r>
              <a:rPr lang="fr-FR" dirty="0">
                <a:latin typeface="Calibri"/>
                <a:ea typeface="Calibri"/>
                <a:cs typeface="Calibri"/>
              </a:rPr>
              <a:t> (</a:t>
            </a:r>
            <a:r>
              <a:rPr lang="fr-FR" dirty="0" err="1">
                <a:latin typeface="Calibri"/>
                <a:ea typeface="Calibri"/>
                <a:cs typeface="Calibri"/>
              </a:rPr>
              <a:t>especially</a:t>
            </a:r>
            <a:r>
              <a:rPr lang="fr-FR" dirty="0">
                <a:latin typeface="Calibri"/>
                <a:ea typeface="Calibri"/>
                <a:cs typeface="Calibri"/>
              </a:rPr>
              <a:t> </a:t>
            </a:r>
            <a:r>
              <a:rPr lang="fr-FR" dirty="0" err="1">
                <a:latin typeface="Calibri"/>
                <a:ea typeface="Calibri"/>
                <a:cs typeface="Calibri"/>
              </a:rPr>
              <a:t>around</a:t>
            </a:r>
            <a:r>
              <a:rPr lang="fr-FR" dirty="0">
                <a:latin typeface="Calibri"/>
                <a:ea typeface="Calibri"/>
                <a:cs typeface="Calibri"/>
              </a:rPr>
              <a:t> </a:t>
            </a:r>
            <a:r>
              <a:rPr lang="fr-FR" dirty="0" err="1">
                <a:latin typeface="Calibri"/>
                <a:ea typeface="Calibri"/>
                <a:cs typeface="Calibri"/>
              </a:rPr>
              <a:t>mining</a:t>
            </a:r>
            <a:r>
              <a:rPr lang="fr-FR" dirty="0">
                <a:latin typeface="Calibri"/>
                <a:ea typeface="Calibri"/>
                <a:cs typeface="Calibri"/>
              </a:rPr>
              <a:t>)</a:t>
            </a:r>
          </a:p>
          <a:p>
            <a:pPr marL="171450" indent="-171450">
              <a:buFont typeface="Arial"/>
              <a:buChar char="•"/>
            </a:pPr>
            <a:r>
              <a:rPr lang="fr-FR" dirty="0">
                <a:latin typeface="Calibri"/>
                <a:ea typeface="Calibri"/>
                <a:cs typeface="Calibri"/>
              </a:rPr>
              <a:t>Data sharing provisions and </a:t>
            </a:r>
            <a:r>
              <a:rPr lang="fr-FR" dirty="0" err="1">
                <a:latin typeface="Calibri"/>
                <a:ea typeface="Calibri"/>
                <a:cs typeface="Calibri"/>
              </a:rPr>
              <a:t>sovereignty</a:t>
            </a:r>
            <a:endParaRPr lang="fr-FR" dirty="0">
              <a:latin typeface="Calibri"/>
              <a:ea typeface="Calibri"/>
              <a:cs typeface="Calibri"/>
            </a:endParaRPr>
          </a:p>
        </p:txBody>
      </p:sp>
      <p:sp>
        <p:nvSpPr>
          <p:cNvPr id="25" name="ZoneTexte 24">
            <a:extLst>
              <a:ext uri="{FF2B5EF4-FFF2-40B4-BE49-F238E27FC236}">
                <a16:creationId xmlns:a16="http://schemas.microsoft.com/office/drawing/2014/main" id="{8ABB5FCF-DB7D-DAA8-F03A-CAA353AAAC8F}"/>
              </a:ext>
            </a:extLst>
          </p:cNvPr>
          <p:cNvSpPr txBox="1"/>
          <p:nvPr/>
        </p:nvSpPr>
        <p:spPr>
          <a:xfrm>
            <a:off x="0" y="6614160"/>
            <a:ext cx="796544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a:cs typeface="Arial"/>
              </a:rPr>
              <a:t>Source: </a:t>
            </a:r>
            <a:r>
              <a:rPr lang="fr-FR" sz="1000">
                <a:ea typeface="+mn-lt"/>
                <a:cs typeface="+mn-lt"/>
                <a:hlinkClick r:id="rId3"/>
              </a:rPr>
              <a:t>KFF Tracker: America First MOU </a:t>
            </a:r>
            <a:r>
              <a:rPr lang="fr-FR" sz="1000" err="1">
                <a:ea typeface="+mn-lt"/>
                <a:cs typeface="+mn-lt"/>
                <a:hlinkClick r:id="rId3"/>
              </a:rPr>
              <a:t>Bilateral</a:t>
            </a:r>
            <a:r>
              <a:rPr lang="fr-FR" sz="1000">
                <a:ea typeface="+mn-lt"/>
                <a:cs typeface="+mn-lt"/>
                <a:hlinkClick r:id="rId3"/>
              </a:rPr>
              <a:t> Global </a:t>
            </a:r>
            <a:r>
              <a:rPr lang="fr-FR" sz="1000" err="1">
                <a:ea typeface="+mn-lt"/>
                <a:cs typeface="+mn-lt"/>
                <a:hlinkClick r:id="rId3"/>
              </a:rPr>
              <a:t>Health</a:t>
            </a:r>
            <a:r>
              <a:rPr lang="fr-FR" sz="1000">
                <a:ea typeface="+mn-lt"/>
                <a:cs typeface="+mn-lt"/>
                <a:hlinkClick r:id="rId3"/>
              </a:rPr>
              <a:t> </a:t>
            </a:r>
            <a:r>
              <a:rPr lang="fr-FR" sz="1000" err="1">
                <a:ea typeface="+mn-lt"/>
                <a:cs typeface="+mn-lt"/>
                <a:hlinkClick r:id="rId3"/>
              </a:rPr>
              <a:t>Agreements</a:t>
            </a:r>
            <a:r>
              <a:rPr lang="fr-FR" sz="1000">
                <a:ea typeface="+mn-lt"/>
                <a:cs typeface="+mn-lt"/>
                <a:hlinkClick r:id="rId3"/>
              </a:rPr>
              <a:t> | KFF</a:t>
            </a:r>
            <a:r>
              <a:rPr lang="fr-FR" sz="1000">
                <a:ea typeface="+mn-lt"/>
                <a:cs typeface="+mn-lt"/>
              </a:rPr>
              <a:t> </a:t>
            </a:r>
            <a:endParaRPr lang="fr-FR" sz="1000">
              <a:cs typeface="Arial"/>
            </a:endParaRPr>
          </a:p>
        </p:txBody>
      </p:sp>
      <p:grpSp>
        <p:nvGrpSpPr>
          <p:cNvPr id="28" name="Groupe 27">
            <a:extLst>
              <a:ext uri="{FF2B5EF4-FFF2-40B4-BE49-F238E27FC236}">
                <a16:creationId xmlns:a16="http://schemas.microsoft.com/office/drawing/2014/main" id="{B7F3F200-398A-93A9-02AC-53B30EACA8CE}"/>
              </a:ext>
            </a:extLst>
          </p:cNvPr>
          <p:cNvGrpSpPr/>
          <p:nvPr/>
        </p:nvGrpSpPr>
        <p:grpSpPr>
          <a:xfrm>
            <a:off x="7518400" y="2072640"/>
            <a:ext cx="4144963" cy="3917633"/>
            <a:chOff x="7518400" y="2072640"/>
            <a:chExt cx="4144963" cy="3917633"/>
          </a:xfrm>
        </p:grpSpPr>
        <p:pic>
          <p:nvPicPr>
            <p:cNvPr id="26" name="Image 25" descr="Une image contenant carte&#10;&#10;Le contenu généré par l’IA peut être incorrect.">
              <a:extLst>
                <a:ext uri="{FF2B5EF4-FFF2-40B4-BE49-F238E27FC236}">
                  <a16:creationId xmlns:a16="http://schemas.microsoft.com/office/drawing/2014/main" id="{70116A26-B331-1F4E-04C9-D64211F6280E}"/>
                </a:ext>
              </a:extLst>
            </p:cNvPr>
            <p:cNvPicPr>
              <a:picLocks noChangeAspect="1"/>
            </p:cNvPicPr>
            <p:nvPr/>
          </p:nvPicPr>
          <p:blipFill>
            <a:blip r:embed="rId4"/>
            <a:stretch>
              <a:fillRect/>
            </a:stretch>
          </p:blipFill>
          <p:spPr>
            <a:xfrm>
              <a:off x="7620318" y="2097088"/>
              <a:ext cx="4043045" cy="3893185"/>
            </a:xfrm>
            <a:prstGeom prst="rect">
              <a:avLst/>
            </a:prstGeom>
          </p:spPr>
        </p:pic>
        <p:grpSp>
          <p:nvGrpSpPr>
            <p:cNvPr id="17" name="Groupe 16">
              <a:extLst>
                <a:ext uri="{FF2B5EF4-FFF2-40B4-BE49-F238E27FC236}">
                  <a16:creationId xmlns:a16="http://schemas.microsoft.com/office/drawing/2014/main" id="{C0B9559E-B692-B848-3915-EFDEA624D631}"/>
                </a:ext>
              </a:extLst>
            </p:cNvPr>
            <p:cNvGrpSpPr/>
            <p:nvPr/>
          </p:nvGrpSpPr>
          <p:grpSpPr>
            <a:xfrm>
              <a:off x="7635240" y="4856480"/>
              <a:ext cx="1544318" cy="764679"/>
              <a:chOff x="4714240" y="4165600"/>
              <a:chExt cx="1544318" cy="764679"/>
            </a:xfrm>
          </p:grpSpPr>
          <p:sp>
            <p:nvSpPr>
              <p:cNvPr id="11" name="Ellipse 10">
                <a:extLst>
                  <a:ext uri="{FF2B5EF4-FFF2-40B4-BE49-F238E27FC236}">
                    <a16:creationId xmlns:a16="http://schemas.microsoft.com/office/drawing/2014/main" id="{B208542C-BD6D-E669-1BC1-21D679ED4E0B}"/>
                  </a:ext>
                </a:extLst>
              </p:cNvPr>
              <p:cNvSpPr/>
              <p:nvPr/>
            </p:nvSpPr>
            <p:spPr>
              <a:xfrm>
                <a:off x="4714240" y="4226560"/>
                <a:ext cx="152400" cy="152400"/>
              </a:xfrm>
              <a:prstGeom prst="ellipse">
                <a:avLst/>
              </a:prstGeom>
              <a:solidFill>
                <a:srgbClr val="DAFCFE"/>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7622A658-D734-4AC0-AF57-82053034CAD8}"/>
                  </a:ext>
                </a:extLst>
              </p:cNvPr>
              <p:cNvSpPr/>
              <p:nvPr/>
            </p:nvSpPr>
            <p:spPr>
              <a:xfrm>
                <a:off x="4714240" y="4460239"/>
                <a:ext cx="152400" cy="152400"/>
              </a:xfrm>
              <a:prstGeom prst="ellipse">
                <a:avLst/>
              </a:prstGeom>
              <a:solidFill>
                <a:srgbClr val="3FA9B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80AAD9B8-C9D5-8986-86AD-F60132F6B991}"/>
                  </a:ext>
                </a:extLst>
              </p:cNvPr>
              <p:cNvSpPr/>
              <p:nvPr/>
            </p:nvSpPr>
            <p:spPr>
              <a:xfrm>
                <a:off x="4714240" y="4714239"/>
                <a:ext cx="152400" cy="152400"/>
              </a:xfrm>
              <a:prstGeom prst="ellipse">
                <a:avLst/>
              </a:prstGeom>
              <a:solidFill>
                <a:srgbClr val="002B3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2C0403D2-FB26-4594-6D47-20CFEAE3355D}"/>
                  </a:ext>
                </a:extLst>
              </p:cNvPr>
              <p:cNvSpPr txBox="1"/>
              <p:nvPr/>
            </p:nvSpPr>
            <p:spPr>
              <a:xfrm>
                <a:off x="4846319" y="4165600"/>
                <a:ext cx="124968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a:solidFill>
                      <a:schemeClr val="tx1">
                        <a:lumMod val="49000"/>
                      </a:schemeClr>
                    </a:solidFill>
                    <a:cs typeface="Arial"/>
                  </a:rPr>
                  <a:t>$0-500 million</a:t>
                </a:r>
                <a:endParaRPr lang="fr-FR" sz="1200">
                  <a:solidFill>
                    <a:schemeClr val="tx1">
                      <a:lumMod val="49000"/>
                    </a:schemeClr>
                  </a:solidFill>
                </a:endParaRPr>
              </a:p>
            </p:txBody>
          </p:sp>
          <p:sp>
            <p:nvSpPr>
              <p:cNvPr id="15" name="ZoneTexte 14">
                <a:extLst>
                  <a:ext uri="{FF2B5EF4-FFF2-40B4-BE49-F238E27FC236}">
                    <a16:creationId xmlns:a16="http://schemas.microsoft.com/office/drawing/2014/main" id="{71A93914-1FDC-B6FE-B9FE-93990F75417A}"/>
                  </a:ext>
                </a:extLst>
              </p:cNvPr>
              <p:cNvSpPr txBox="1"/>
              <p:nvPr/>
            </p:nvSpPr>
            <p:spPr>
              <a:xfrm>
                <a:off x="4846318" y="4409440"/>
                <a:ext cx="141224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a:solidFill>
                      <a:schemeClr val="tx1">
                        <a:lumMod val="49000"/>
                      </a:schemeClr>
                    </a:solidFill>
                    <a:cs typeface="Arial"/>
                  </a:rPr>
                  <a:t>$500-1000 million</a:t>
                </a:r>
              </a:p>
            </p:txBody>
          </p:sp>
          <p:sp>
            <p:nvSpPr>
              <p:cNvPr id="16" name="ZoneTexte 15">
                <a:extLst>
                  <a:ext uri="{FF2B5EF4-FFF2-40B4-BE49-F238E27FC236}">
                    <a16:creationId xmlns:a16="http://schemas.microsoft.com/office/drawing/2014/main" id="{8F2C31D2-A643-D443-04D9-F1FA738593A8}"/>
                  </a:ext>
                </a:extLst>
              </p:cNvPr>
              <p:cNvSpPr txBox="1"/>
              <p:nvPr/>
            </p:nvSpPr>
            <p:spPr>
              <a:xfrm>
                <a:off x="4846318" y="4653280"/>
                <a:ext cx="124968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a:solidFill>
                      <a:schemeClr val="tx1">
                        <a:lumMod val="49000"/>
                      </a:schemeClr>
                    </a:solidFill>
                    <a:cs typeface="Arial"/>
                  </a:rPr>
                  <a:t>$1 billion +</a:t>
                </a:r>
                <a:endParaRPr lang="fr-FR" sz="1200">
                  <a:solidFill>
                    <a:schemeClr val="tx1">
                      <a:lumMod val="49000"/>
                    </a:schemeClr>
                  </a:solidFill>
                </a:endParaRPr>
              </a:p>
            </p:txBody>
          </p:sp>
        </p:grpSp>
        <p:sp>
          <p:nvSpPr>
            <p:cNvPr id="21" name="ZoneTexte 20">
              <a:extLst>
                <a:ext uri="{FF2B5EF4-FFF2-40B4-BE49-F238E27FC236}">
                  <a16:creationId xmlns:a16="http://schemas.microsoft.com/office/drawing/2014/main" id="{EF375A7C-F320-1411-41E7-AC9307799AFD}"/>
                </a:ext>
              </a:extLst>
            </p:cNvPr>
            <p:cNvSpPr txBox="1"/>
            <p:nvPr/>
          </p:nvSpPr>
          <p:spPr>
            <a:xfrm>
              <a:off x="7518400" y="4508500"/>
              <a:ext cx="13716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b="1">
                  <a:solidFill>
                    <a:schemeClr val="tx1">
                      <a:lumMod val="49000"/>
                    </a:schemeClr>
                  </a:solidFill>
                  <a:cs typeface="Arial"/>
                </a:rPr>
                <a:t>US</a:t>
              </a:r>
              <a:r>
                <a:rPr lang="fr-FR" b="1">
                  <a:cs typeface="Arial"/>
                </a:rPr>
                <a:t> </a:t>
              </a:r>
              <a:r>
                <a:rPr lang="fr-FR" sz="1200" b="1">
                  <a:solidFill>
                    <a:schemeClr val="tx1">
                      <a:lumMod val="49000"/>
                    </a:schemeClr>
                  </a:solidFill>
                  <a:cs typeface="Arial"/>
                </a:rPr>
                <a:t>contribution</a:t>
              </a:r>
            </a:p>
          </p:txBody>
        </p:sp>
        <p:sp>
          <p:nvSpPr>
            <p:cNvPr id="27" name="Rectangle 26">
              <a:extLst>
                <a:ext uri="{FF2B5EF4-FFF2-40B4-BE49-F238E27FC236}">
                  <a16:creationId xmlns:a16="http://schemas.microsoft.com/office/drawing/2014/main" id="{D2812A8A-E5AF-B7E6-FC80-A5BD58D0B0FC}"/>
                </a:ext>
              </a:extLst>
            </p:cNvPr>
            <p:cNvSpPr/>
            <p:nvPr/>
          </p:nvSpPr>
          <p:spPr>
            <a:xfrm>
              <a:off x="7589519" y="2072640"/>
              <a:ext cx="223520" cy="2133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657866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52FB5-BA1D-DBAE-9BAC-EC2DDB1E8C0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5336BC-434D-C2A9-82DC-5D29A290A120}"/>
              </a:ext>
            </a:extLst>
          </p:cNvPr>
          <p:cNvSpPr>
            <a:spLocks noGrp="1"/>
          </p:cNvSpPr>
          <p:nvPr>
            <p:ph type="title"/>
          </p:nvPr>
        </p:nvSpPr>
        <p:spPr/>
        <p:txBody>
          <a:bodyPr>
            <a:normAutofit/>
          </a:bodyPr>
          <a:lstStyle/>
          <a:p>
            <a:r>
              <a:rPr lang="en-US" dirty="0"/>
              <a:t>MoU signing process among partner countries</a:t>
            </a:r>
            <a:endParaRPr lang="fr-BE" dirty="0"/>
          </a:p>
        </p:txBody>
      </p:sp>
      <p:sp>
        <p:nvSpPr>
          <p:cNvPr id="6" name="Content Placeholder 5">
            <a:extLst>
              <a:ext uri="{FF2B5EF4-FFF2-40B4-BE49-F238E27FC236}">
                <a16:creationId xmlns:a16="http://schemas.microsoft.com/office/drawing/2014/main" id="{69A2DC2E-BE5D-162D-8B0F-75D9A77BDC25}"/>
              </a:ext>
            </a:extLst>
          </p:cNvPr>
          <p:cNvSpPr>
            <a:spLocks noGrp="1"/>
          </p:cNvSpPr>
          <p:nvPr>
            <p:ph idx="1"/>
          </p:nvPr>
        </p:nvSpPr>
        <p:spPr>
          <a:xfrm>
            <a:off x="7548880" y="1845515"/>
            <a:ext cx="4277360" cy="4351338"/>
          </a:xfrm>
        </p:spPr>
        <p:txBody>
          <a:bodyPr vert="horz"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4D4D4D"/>
              </a:solidFill>
              <a:effectLst/>
              <a:uLnTx/>
              <a:uFillTx/>
              <a:latin typeface="Montserrat" panose="00000500000000000000" pitchFamily="2"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solidFill>
                <a:srgbClr val="4D4D4D"/>
              </a:solidFill>
              <a:latin typeface="Montserrat" panose="00000500000000000000" pitchFamily="2"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dirty="0">
                <a:solidFill>
                  <a:schemeClr val="tx1"/>
                </a:solidFill>
                <a:latin typeface="Calibri"/>
                <a:ea typeface="Calibri"/>
                <a:cs typeface="Calibri"/>
              </a:rPr>
              <a:t>Narrow focus on select </a:t>
            </a:r>
            <a:r>
              <a:rPr lang="fr-FR" sz="1600" b="1" dirty="0" err="1">
                <a:solidFill>
                  <a:schemeClr val="tx1"/>
                </a:solidFill>
                <a:latin typeface="Calibri"/>
                <a:ea typeface="Calibri"/>
                <a:cs typeface="Calibri"/>
              </a:rPr>
              <a:t>infectious</a:t>
            </a:r>
            <a:r>
              <a:rPr lang="fr-FR" sz="1600" b="1" dirty="0">
                <a:solidFill>
                  <a:schemeClr val="tx1"/>
                </a:solidFill>
                <a:latin typeface="Calibri"/>
                <a:ea typeface="Calibri"/>
                <a:cs typeface="Calibri"/>
              </a:rPr>
              <a:t> </a:t>
            </a:r>
            <a:r>
              <a:rPr lang="fr-FR" sz="1600" b="1" dirty="0" err="1">
                <a:solidFill>
                  <a:schemeClr val="tx1"/>
                </a:solidFill>
                <a:latin typeface="Calibri"/>
                <a:ea typeface="Calibri"/>
                <a:cs typeface="Calibri"/>
              </a:rPr>
              <a:t>diseases</a:t>
            </a:r>
            <a:endParaRPr lang="fr-FR" sz="1600" b="1" dirty="0">
              <a:solidFill>
                <a:schemeClr val="tx1"/>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chemeClr val="tx1"/>
                </a:solidFill>
                <a:latin typeface="Calibri"/>
                <a:ea typeface="Calibri"/>
                <a:cs typeface="Calibri"/>
                <a:sym typeface="Wingdings" panose="05000000000000000000" pitchFamily="2" charset="2"/>
              </a:rPr>
              <a:t> </a:t>
            </a:r>
            <a:r>
              <a:rPr lang="fr-FR" sz="1600" dirty="0" err="1">
                <a:solidFill>
                  <a:schemeClr val="tx1"/>
                </a:solidFill>
                <a:latin typeface="Calibri"/>
                <a:ea typeface="Calibri"/>
                <a:cs typeface="Calibri"/>
                <a:sym typeface="Wingdings" panose="05000000000000000000" pitchFamily="2" charset="2"/>
              </a:rPr>
              <a:t>Underinvestment</a:t>
            </a:r>
            <a:r>
              <a:rPr lang="fr-FR" sz="1600" dirty="0">
                <a:solidFill>
                  <a:schemeClr val="tx1"/>
                </a:solidFill>
                <a:latin typeface="Calibri"/>
                <a:ea typeface="Calibri"/>
                <a:cs typeface="Calibri"/>
                <a:sym typeface="Wingdings" panose="05000000000000000000" pitchFamily="2" charset="2"/>
              </a:rPr>
              <a:t> in </a:t>
            </a:r>
            <a:r>
              <a:rPr lang="fr-FR" sz="1600" dirty="0" err="1">
                <a:solidFill>
                  <a:schemeClr val="tx1"/>
                </a:solidFill>
                <a:latin typeface="Calibri"/>
                <a:ea typeface="Calibri"/>
                <a:cs typeface="Calibri"/>
                <a:sym typeface="Wingdings" panose="05000000000000000000" pitchFamily="2" charset="2"/>
              </a:rPr>
              <a:t>broader</a:t>
            </a:r>
            <a:r>
              <a:rPr lang="fr-FR" sz="1600" dirty="0">
                <a:solidFill>
                  <a:schemeClr val="tx1"/>
                </a:solidFill>
                <a:latin typeface="Calibri"/>
                <a:ea typeface="Calibri"/>
                <a:cs typeface="Calibri"/>
                <a:sym typeface="Wingdings" panose="05000000000000000000" pitchFamily="2" charset="2"/>
              </a:rPr>
              <a:t> SRHR and </a:t>
            </a:r>
            <a:r>
              <a:rPr lang="fr-FR" sz="1600" dirty="0" err="1">
                <a:solidFill>
                  <a:schemeClr val="tx1"/>
                </a:solidFill>
                <a:latin typeface="Calibri"/>
                <a:ea typeface="Calibri"/>
                <a:cs typeface="Calibri"/>
                <a:sym typeface="Wingdings" panose="05000000000000000000" pitchFamily="2" charset="2"/>
              </a:rPr>
              <a:t>weaker</a:t>
            </a:r>
            <a:r>
              <a:rPr lang="fr-FR" sz="1600" dirty="0">
                <a:solidFill>
                  <a:schemeClr val="tx1"/>
                </a:solidFill>
                <a:latin typeface="Calibri"/>
                <a:ea typeface="Calibri"/>
                <a:cs typeface="Calibri"/>
                <a:sym typeface="Wingdings" panose="05000000000000000000" pitchFamily="2" charset="2"/>
              </a:rPr>
              <a:t> </a:t>
            </a:r>
            <a:r>
              <a:rPr lang="fr-FR" sz="1600" dirty="0" err="1">
                <a:solidFill>
                  <a:schemeClr val="tx1"/>
                </a:solidFill>
                <a:latin typeface="Calibri"/>
                <a:ea typeface="Calibri"/>
                <a:cs typeface="Calibri"/>
                <a:sym typeface="Wingdings" panose="05000000000000000000" pitchFamily="2" charset="2"/>
              </a:rPr>
              <a:t>capacity</a:t>
            </a:r>
            <a:r>
              <a:rPr lang="fr-FR" sz="1600" dirty="0">
                <a:solidFill>
                  <a:schemeClr val="tx1"/>
                </a:solidFill>
                <a:latin typeface="Calibri"/>
                <a:ea typeface="Calibri"/>
                <a:cs typeface="Calibri"/>
                <a:sym typeface="Wingdings" panose="05000000000000000000" pitchFamily="2" charset="2"/>
              </a:rPr>
              <a:t> of public </a:t>
            </a:r>
            <a:r>
              <a:rPr lang="fr-FR" sz="1600" dirty="0" err="1">
                <a:solidFill>
                  <a:schemeClr val="tx1"/>
                </a:solidFill>
                <a:latin typeface="Calibri"/>
                <a:ea typeface="Calibri"/>
                <a:cs typeface="Calibri"/>
                <a:sym typeface="Wingdings" panose="05000000000000000000" pitchFamily="2" charset="2"/>
              </a:rPr>
              <a:t>health</a:t>
            </a:r>
            <a:r>
              <a:rPr lang="fr-FR" sz="1600" dirty="0">
                <a:solidFill>
                  <a:schemeClr val="tx1"/>
                </a:solidFill>
                <a:latin typeface="Calibri"/>
                <a:ea typeface="Calibri"/>
                <a:cs typeface="Calibri"/>
                <a:sym typeface="Wingdings" panose="05000000000000000000" pitchFamily="2" charset="2"/>
              </a:rPr>
              <a:t> </a:t>
            </a:r>
            <a:r>
              <a:rPr lang="fr-FR" sz="1600" dirty="0" err="1">
                <a:solidFill>
                  <a:schemeClr val="tx1"/>
                </a:solidFill>
                <a:latin typeface="Calibri"/>
                <a:ea typeface="Calibri"/>
                <a:cs typeface="Calibri"/>
                <a:sym typeface="Wingdings" panose="05000000000000000000" pitchFamily="2" charset="2"/>
              </a:rPr>
              <a:t>systems</a:t>
            </a:r>
            <a:r>
              <a:rPr lang="fr-FR" sz="1600" dirty="0">
                <a:solidFill>
                  <a:schemeClr val="tx1"/>
                </a:solidFill>
                <a:latin typeface="Calibri"/>
                <a:ea typeface="Calibri"/>
                <a:cs typeface="Calibri"/>
                <a:sym typeface="Wingdings" panose="05000000000000000000" pitchFamily="2" charset="2"/>
              </a:rPr>
              <a:t>?</a:t>
            </a:r>
            <a:endParaRPr lang="fr-FR" sz="1600" dirty="0">
              <a:solidFill>
                <a:schemeClr val="tx1"/>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b="1" dirty="0">
              <a:solidFill>
                <a:schemeClr val="tx1"/>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dirty="0">
                <a:solidFill>
                  <a:schemeClr val="tx1"/>
                </a:solidFill>
                <a:latin typeface="Calibri"/>
                <a:ea typeface="Calibri"/>
                <a:cs typeface="Calibri"/>
              </a:rPr>
              <a:t>No support to MCH in Burundi &amp; </a:t>
            </a:r>
            <a:r>
              <a:rPr lang="fr-FR" sz="1600" b="1" dirty="0" err="1">
                <a:solidFill>
                  <a:schemeClr val="tx1"/>
                </a:solidFill>
                <a:latin typeface="Calibri"/>
                <a:ea typeface="Calibri"/>
                <a:cs typeface="Calibri"/>
              </a:rPr>
              <a:t>Senegal</a:t>
            </a:r>
            <a:r>
              <a:rPr lang="fr-FR" sz="1600" b="1" dirty="0">
                <a:solidFill>
                  <a:schemeClr val="tx1"/>
                </a:solidFill>
                <a:latin typeface="Calibri"/>
                <a:ea typeface="Calibri"/>
                <a:cs typeface="Calibri"/>
              </a:rPr>
              <a:t> &amp; HIV/AID in Niger</a:t>
            </a:r>
            <a:r>
              <a:rPr lang="fr-FR" sz="1600" dirty="0">
                <a:solidFill>
                  <a:schemeClr val="tx1"/>
                </a:solidFill>
                <a:latin typeface="Calibri"/>
                <a:ea typeface="Calibri"/>
                <a:cs typeface="Calibri"/>
              </a:rPr>
              <a:t>: a </a:t>
            </a:r>
            <a:r>
              <a:rPr lang="fr-FR" sz="1600" dirty="0" err="1">
                <a:solidFill>
                  <a:schemeClr val="tx1"/>
                </a:solidFill>
                <a:latin typeface="Calibri"/>
                <a:ea typeface="Calibri"/>
                <a:cs typeface="Calibri"/>
              </a:rPr>
              <a:t>risk</a:t>
            </a:r>
            <a:r>
              <a:rPr lang="fr-FR" sz="1600" dirty="0">
                <a:solidFill>
                  <a:schemeClr val="tx1"/>
                </a:solidFill>
                <a:latin typeface="Calibri"/>
                <a:ea typeface="Calibri"/>
                <a:cs typeface="Calibri"/>
              </a:rPr>
              <a:t> for SRHR </a:t>
            </a:r>
            <a:r>
              <a:rPr lang="fr-FR" sz="1600" dirty="0" err="1">
                <a:solidFill>
                  <a:schemeClr val="tx1"/>
                </a:solidFill>
                <a:latin typeface="Calibri"/>
                <a:ea typeface="Calibri"/>
                <a:cs typeface="Calibri"/>
              </a:rPr>
              <a:t>financing</a:t>
            </a:r>
            <a:r>
              <a:rPr lang="fr-FR" sz="1600" dirty="0">
                <a:solidFill>
                  <a:schemeClr val="tx1"/>
                </a:solidFill>
                <a:latin typeface="Calibri"/>
                <a:ea typeface="Calibri"/>
                <a:cs typeface="Calibri"/>
              </a:rPr>
              <a:t>?</a:t>
            </a:r>
            <a:endParaRPr lang="fr-FR" sz="1600" b="0" i="0" u="none" strike="noStrike" kern="1200" cap="none" spc="0" normalizeH="0" baseline="0" noProof="0" dirty="0">
              <a:ln>
                <a:noFill/>
              </a:ln>
              <a:solidFill>
                <a:schemeClr val="tx1"/>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b="0" i="0" u="none" strike="noStrike" kern="1200" cap="none" spc="0" normalizeH="0" baseline="0" noProof="0" dirty="0">
              <a:ln>
                <a:noFill/>
              </a:ln>
              <a:solidFill>
                <a:schemeClr val="tx1"/>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1"/>
                </a:solidFill>
                <a:effectLst/>
                <a:uLnTx/>
                <a:uFillTx/>
                <a:latin typeface="Calibri"/>
                <a:ea typeface="Calibri"/>
                <a:cs typeface="Calibri"/>
              </a:rPr>
              <a:t>For </a:t>
            </a:r>
            <a:r>
              <a:rPr kumimoji="0" lang="fr-FR" sz="1600" b="1" i="0" u="none" strike="noStrike" kern="1200" cap="none" spc="0" normalizeH="0" baseline="0" noProof="0" dirty="0" err="1">
                <a:ln>
                  <a:noFill/>
                </a:ln>
                <a:solidFill>
                  <a:schemeClr val="tx1"/>
                </a:solidFill>
                <a:effectLst/>
                <a:uLnTx/>
                <a:uFillTx/>
                <a:latin typeface="Calibri"/>
                <a:ea typeface="Calibri"/>
                <a:cs typeface="Calibri"/>
              </a:rPr>
              <a:t>other</a:t>
            </a:r>
            <a:r>
              <a:rPr kumimoji="0" lang="fr-FR" sz="1600" b="1" i="0" u="none" strike="noStrike" kern="1200" cap="none" spc="0" normalizeH="0" baseline="0" noProof="0" dirty="0">
                <a:ln>
                  <a:noFill/>
                </a:ln>
                <a:solidFill>
                  <a:schemeClr val="tx1"/>
                </a:solidFill>
                <a:effectLst/>
                <a:uLnTx/>
                <a:uFillTx/>
                <a:latin typeface="Calibri"/>
                <a:ea typeface="Calibri"/>
                <a:cs typeface="Calibri"/>
              </a:rPr>
              <a:t> countries</a:t>
            </a:r>
            <a:r>
              <a:rPr kumimoji="0" lang="fr-FR" sz="1600" b="0" i="0" u="none" strike="noStrike" kern="1200" cap="none" spc="0" normalizeH="0" baseline="0" noProof="0" dirty="0">
                <a:ln>
                  <a:noFill/>
                </a:ln>
                <a:solidFill>
                  <a:schemeClr val="tx1"/>
                </a:solidFill>
                <a:effectLst/>
                <a:uLnTx/>
                <a:uFillTx/>
                <a:latin typeface="Calibri"/>
                <a:ea typeface="Calibri"/>
                <a:cs typeface="Calibri"/>
              </a:rPr>
              <a:t>: </a:t>
            </a:r>
            <a:r>
              <a:rPr kumimoji="0" lang="fr-FR" sz="1600" b="0" i="0" u="none" strike="noStrike" kern="1200" cap="none" spc="0" normalizeH="0" baseline="0" noProof="0" dirty="0" err="1">
                <a:ln>
                  <a:noFill/>
                </a:ln>
                <a:solidFill>
                  <a:schemeClr val="tx1"/>
                </a:solidFill>
                <a:effectLst/>
                <a:uLnTx/>
                <a:uFillTx/>
                <a:latin typeface="Calibri"/>
                <a:ea typeface="Calibri"/>
                <a:cs typeface="Calibri"/>
              </a:rPr>
              <a:t>is</a:t>
            </a:r>
            <a:r>
              <a:rPr kumimoji="0" lang="fr-FR" sz="1600" b="0" i="0" u="none" strike="noStrike" kern="1200" cap="none" spc="0" normalizeH="0" baseline="0" noProof="0" dirty="0">
                <a:ln>
                  <a:noFill/>
                </a:ln>
                <a:solidFill>
                  <a:schemeClr val="tx1"/>
                </a:solidFill>
                <a:effectLst/>
                <a:uLnTx/>
                <a:uFillTx/>
                <a:latin typeface="Calibri"/>
                <a:ea typeface="Calibri"/>
                <a:cs typeface="Calibri"/>
              </a:rPr>
              <a:t> US </a:t>
            </a:r>
            <a:r>
              <a:rPr kumimoji="0" lang="fr-FR" sz="1600" b="0" i="0" u="none" strike="noStrike" kern="1200" cap="none" spc="0" normalizeH="0" baseline="0" noProof="0" dirty="0" err="1">
                <a:ln>
                  <a:noFill/>
                </a:ln>
                <a:solidFill>
                  <a:schemeClr val="tx1"/>
                </a:solidFill>
                <a:effectLst/>
                <a:uLnTx/>
                <a:uFillTx/>
                <a:latin typeface="Calibri"/>
                <a:ea typeface="Calibri"/>
                <a:cs typeface="Calibri"/>
              </a:rPr>
              <a:t>funding</a:t>
            </a:r>
            <a:r>
              <a:rPr kumimoji="0" lang="fr-FR" sz="1600" b="0" i="0" u="none" strike="noStrike" kern="1200" cap="none" spc="0" normalizeH="0" baseline="0" noProof="0" dirty="0">
                <a:ln>
                  <a:noFill/>
                </a:ln>
                <a:solidFill>
                  <a:schemeClr val="tx1"/>
                </a:solidFill>
                <a:effectLst/>
                <a:uLnTx/>
                <a:uFillTx/>
                <a:latin typeface="Calibri"/>
                <a:ea typeface="Calibri"/>
                <a:cs typeface="Calibri"/>
              </a:rPr>
              <a:t> an </a:t>
            </a:r>
            <a:r>
              <a:rPr kumimoji="0" lang="fr-FR" sz="1600" b="0" i="0" u="none" strike="noStrike" kern="1200" cap="none" spc="0" normalizeH="0" baseline="0" noProof="0" dirty="0" err="1">
                <a:ln>
                  <a:noFill/>
                </a:ln>
                <a:solidFill>
                  <a:schemeClr val="tx1"/>
                </a:solidFill>
                <a:effectLst/>
                <a:uLnTx/>
                <a:uFillTx/>
                <a:latin typeface="Calibri"/>
                <a:ea typeface="Calibri"/>
                <a:cs typeface="Calibri"/>
              </a:rPr>
              <a:t>opportunity</a:t>
            </a:r>
            <a:r>
              <a:rPr kumimoji="0" lang="fr-FR" sz="1600" b="0" i="0" u="none" strike="noStrike" kern="1200" cap="none" spc="0" normalizeH="0" baseline="0" noProof="0" dirty="0">
                <a:ln>
                  <a:noFill/>
                </a:ln>
                <a:solidFill>
                  <a:schemeClr val="tx1"/>
                </a:solidFill>
                <a:effectLst/>
                <a:uLnTx/>
                <a:uFillTx/>
                <a:latin typeface="Calibri"/>
                <a:ea typeface="Calibri"/>
                <a:cs typeface="Calibri"/>
              </a:rPr>
              <a:t> or </a:t>
            </a:r>
            <a:r>
              <a:rPr kumimoji="0" lang="fr-FR" sz="1600" b="0" i="0" u="none" strike="noStrike" kern="1200" cap="none" spc="0" normalizeH="0" baseline="0" noProof="0" dirty="0" err="1">
                <a:ln>
                  <a:noFill/>
                </a:ln>
                <a:solidFill>
                  <a:schemeClr val="tx1"/>
                </a:solidFill>
                <a:effectLst/>
                <a:uLnTx/>
                <a:uFillTx/>
                <a:latin typeface="Calibri"/>
                <a:ea typeface="Calibri"/>
                <a:cs typeface="Calibri"/>
              </a:rPr>
              <a:t>potential</a:t>
            </a:r>
            <a:r>
              <a:rPr kumimoji="0" lang="fr-FR" sz="1600" b="0" i="0" u="none" strike="noStrike" kern="1200" cap="none" spc="0" normalizeH="0" baseline="0" noProof="0" dirty="0">
                <a:ln>
                  <a:noFill/>
                </a:ln>
                <a:solidFill>
                  <a:schemeClr val="tx1"/>
                </a:solidFill>
                <a:effectLst/>
                <a:uLnTx/>
                <a:uFillTx/>
                <a:latin typeface="Calibri"/>
                <a:ea typeface="Calibri"/>
                <a:cs typeface="Calibri"/>
              </a:rPr>
              <a:t> Trojan horse?</a:t>
            </a:r>
            <a:endParaRPr lang="fr-FR" sz="1600" b="0" i="0" u="none" strike="noStrike" kern="1200" cap="none" spc="0" normalizeH="0" baseline="0" noProof="0" dirty="0">
              <a:ln>
                <a:noFill/>
              </a:ln>
              <a:solidFill>
                <a:schemeClr val="tx1"/>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b="0" i="0" u="none" strike="noStrike" kern="1200" cap="none" spc="0" normalizeH="0" baseline="0" noProof="0" dirty="0">
              <a:ln>
                <a:noFill/>
              </a:ln>
              <a:solidFill>
                <a:schemeClr val="tx1"/>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err="1">
                <a:solidFill>
                  <a:schemeClr val="tx1"/>
                </a:solidFill>
                <a:latin typeface="Calibri"/>
                <a:ea typeface="Calibri"/>
                <a:cs typeface="Calibri"/>
              </a:rPr>
              <a:t>Current</a:t>
            </a:r>
            <a:r>
              <a:rPr lang="fr-FR" sz="1600" dirty="0">
                <a:solidFill>
                  <a:schemeClr val="tx1"/>
                </a:solidFill>
                <a:latin typeface="Calibri"/>
                <a:ea typeface="Calibri"/>
                <a:cs typeface="Calibri"/>
              </a:rPr>
              <a:t> </a:t>
            </a:r>
            <a:r>
              <a:rPr lang="fr-FR" sz="1600" b="1" dirty="0">
                <a:solidFill>
                  <a:schemeClr val="tx1"/>
                </a:solidFill>
                <a:latin typeface="Calibri"/>
                <a:ea typeface="Calibri"/>
                <a:cs typeface="Calibri"/>
              </a:rPr>
              <a:t>exclusions/suspensions </a:t>
            </a:r>
            <a:r>
              <a:rPr lang="fr-FR" sz="1600" dirty="0" err="1">
                <a:solidFill>
                  <a:schemeClr val="tx1"/>
                </a:solidFill>
                <a:latin typeface="Calibri"/>
                <a:ea typeface="Calibri"/>
                <a:cs typeface="Calibri"/>
              </a:rPr>
              <a:t>from</a:t>
            </a:r>
            <a:r>
              <a:rPr lang="fr-FR" sz="1600" dirty="0">
                <a:solidFill>
                  <a:schemeClr val="tx1"/>
                </a:solidFill>
                <a:latin typeface="Calibri"/>
                <a:ea typeface="Calibri"/>
                <a:cs typeface="Calibri"/>
              </a:rPr>
              <a:t> the </a:t>
            </a:r>
            <a:r>
              <a:rPr lang="fr-FR" sz="1600" dirty="0" err="1">
                <a:solidFill>
                  <a:schemeClr val="tx1"/>
                </a:solidFill>
                <a:latin typeface="Calibri"/>
                <a:ea typeface="Calibri"/>
                <a:cs typeface="Calibri"/>
              </a:rPr>
              <a:t>MoU</a:t>
            </a:r>
            <a:r>
              <a:rPr lang="fr-FR" sz="1600" dirty="0">
                <a:solidFill>
                  <a:schemeClr val="tx1"/>
                </a:solidFill>
                <a:latin typeface="Calibri"/>
                <a:ea typeface="Calibri"/>
                <a:cs typeface="Calibri"/>
              </a:rPr>
              <a:t> process</a:t>
            </a: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lang="fr-FR" sz="1600" dirty="0">
                <a:solidFill>
                  <a:schemeClr val="tx1"/>
                </a:solidFill>
                <a:latin typeface="Calibri"/>
                <a:ea typeface="Calibri"/>
                <a:cs typeface="Calibri"/>
              </a:rPr>
              <a:t>South </a:t>
            </a:r>
            <a:r>
              <a:rPr lang="fr-FR" sz="1600" dirty="0" err="1">
                <a:solidFill>
                  <a:schemeClr val="tx1"/>
                </a:solidFill>
                <a:latin typeface="Calibri"/>
                <a:ea typeface="Calibri"/>
                <a:cs typeface="Calibri"/>
              </a:rPr>
              <a:t>Africa</a:t>
            </a:r>
            <a:r>
              <a:rPr lang="fr-FR" sz="1600" dirty="0">
                <a:solidFill>
                  <a:schemeClr val="tx1"/>
                </a:solidFill>
                <a:latin typeface="Calibri"/>
                <a:ea typeface="Calibri"/>
                <a:cs typeface="Calibri"/>
              </a:rPr>
              <a:t> and </a:t>
            </a:r>
            <a:r>
              <a:rPr lang="fr-FR" sz="1600" dirty="0" err="1">
                <a:solidFill>
                  <a:schemeClr val="tx1"/>
                </a:solidFill>
                <a:latin typeface="Calibri"/>
                <a:ea typeface="Calibri"/>
                <a:cs typeface="Calibri"/>
              </a:rPr>
              <a:t>Tanzania</a:t>
            </a:r>
            <a:endParaRPr lang="fr-FR" sz="1600" dirty="0">
              <a:solidFill>
                <a:schemeClr val="tx1"/>
              </a:solidFill>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lang="fr-FR" sz="1600" dirty="0">
                <a:solidFill>
                  <a:schemeClr val="tx1"/>
                </a:solidFill>
                <a:latin typeface="Calibri"/>
                <a:ea typeface="Calibri"/>
                <a:cs typeface="Calibri"/>
              </a:rPr>
              <a:t>Zimbabwe </a:t>
            </a:r>
            <a:r>
              <a:rPr lang="fr-FR" sz="1600" dirty="0" err="1">
                <a:solidFill>
                  <a:schemeClr val="tx1"/>
                </a:solidFill>
                <a:latin typeface="Calibri"/>
                <a:ea typeface="Calibri"/>
                <a:cs typeface="Calibri"/>
              </a:rPr>
              <a:t>withdrew</a:t>
            </a:r>
            <a:r>
              <a:rPr lang="fr-FR" sz="1600" dirty="0">
                <a:solidFill>
                  <a:schemeClr val="tx1"/>
                </a:solidFill>
                <a:latin typeface="Calibri"/>
                <a:ea typeface="Calibri"/>
                <a:cs typeface="Calibri"/>
              </a:rPr>
              <a:t> </a:t>
            </a:r>
            <a:r>
              <a:rPr lang="fr-FR" sz="1600" dirty="0" err="1">
                <a:solidFill>
                  <a:schemeClr val="tx1"/>
                </a:solidFill>
                <a:latin typeface="Calibri"/>
                <a:ea typeface="Calibri"/>
                <a:cs typeface="Calibri"/>
              </a:rPr>
              <a:t>from</a:t>
            </a:r>
            <a:r>
              <a:rPr lang="fr-FR" sz="1600" dirty="0">
                <a:solidFill>
                  <a:schemeClr val="tx1"/>
                </a:solidFill>
                <a:latin typeface="Calibri"/>
                <a:ea typeface="Calibri"/>
                <a:cs typeface="Calibri"/>
              </a:rPr>
              <a:t> </a:t>
            </a:r>
            <a:r>
              <a:rPr lang="fr-FR" sz="1600" dirty="0" err="1">
                <a:solidFill>
                  <a:schemeClr val="tx1"/>
                </a:solidFill>
                <a:latin typeface="Calibri"/>
                <a:ea typeface="Calibri"/>
                <a:cs typeface="Calibri"/>
              </a:rPr>
              <a:t>negotiations</a:t>
            </a:r>
            <a:r>
              <a:rPr lang="fr-FR" sz="1600" dirty="0">
                <a:solidFill>
                  <a:schemeClr val="tx1"/>
                </a:solidFill>
                <a:latin typeface="Calibri"/>
                <a:ea typeface="Calibri"/>
                <a:cs typeface="Calibri"/>
              </a:rPr>
              <a:t> </a:t>
            </a:r>
            <a:r>
              <a:rPr lang="fr-FR" sz="1600" dirty="0" err="1">
                <a:solidFill>
                  <a:schemeClr val="tx1"/>
                </a:solidFill>
                <a:latin typeface="Calibri"/>
                <a:ea typeface="Calibri"/>
                <a:cs typeface="Calibri"/>
              </a:rPr>
              <a:t>Zambia</a:t>
            </a:r>
            <a:r>
              <a:rPr lang="fr-FR" sz="1600" dirty="0">
                <a:solidFill>
                  <a:schemeClr val="tx1"/>
                </a:solidFill>
                <a:latin typeface="Calibri"/>
                <a:ea typeface="Calibri"/>
                <a:cs typeface="Calibri"/>
              </a:rPr>
              <a:t> </a:t>
            </a:r>
            <a:r>
              <a:rPr lang="fr-FR" sz="1600" dirty="0" err="1">
                <a:solidFill>
                  <a:schemeClr val="tx1"/>
                </a:solidFill>
                <a:latin typeface="Calibri"/>
                <a:ea typeface="Calibri"/>
                <a:cs typeface="Calibri"/>
              </a:rPr>
              <a:t>reconsidering</a:t>
            </a:r>
            <a:r>
              <a:rPr lang="fr-FR" sz="1600" dirty="0">
                <a:solidFill>
                  <a:schemeClr val="tx1"/>
                </a:solidFill>
                <a:latin typeface="Calibri"/>
                <a:ea typeface="Calibri"/>
                <a:cs typeface="Calibri"/>
              </a:rPr>
              <a:t> </a:t>
            </a:r>
            <a:r>
              <a:rPr lang="fr-FR" sz="1600" dirty="0" err="1">
                <a:solidFill>
                  <a:schemeClr val="tx1"/>
                </a:solidFill>
                <a:latin typeface="Calibri"/>
                <a:ea typeface="Calibri"/>
                <a:cs typeface="Calibri"/>
              </a:rPr>
              <a:t>its</a:t>
            </a:r>
            <a:r>
              <a:rPr lang="fr-FR" sz="1600" dirty="0">
                <a:solidFill>
                  <a:schemeClr val="tx1"/>
                </a:solidFill>
                <a:latin typeface="Calibri"/>
                <a:ea typeface="Calibri"/>
                <a:cs typeface="Calibri"/>
              </a:rPr>
              <a:t> signature ($1b) </a:t>
            </a:r>
          </a:p>
          <a:p>
            <a:pPr marL="285750" indent="-285750">
              <a:lnSpc>
                <a:spcPct val="100000"/>
              </a:lnSpc>
              <a:spcBef>
                <a:spcPts val="0"/>
              </a:spcBef>
              <a:buClrTx/>
              <a:buFont typeface="Arial,Sans-Serif"/>
              <a:buChar char="•"/>
              <a:defRPr/>
            </a:pPr>
            <a:r>
              <a:rPr lang="fr-FR" sz="1600" dirty="0" err="1">
                <a:solidFill>
                  <a:schemeClr val="tx1"/>
                </a:solidFill>
                <a:latin typeface="Calibri"/>
                <a:ea typeface="Calibri"/>
                <a:cs typeface="Calibri"/>
              </a:rPr>
              <a:t>Kenya's</a:t>
            </a:r>
            <a:r>
              <a:rPr lang="fr-FR" sz="1600" dirty="0">
                <a:solidFill>
                  <a:schemeClr val="tx1"/>
                </a:solidFill>
                <a:latin typeface="Calibri"/>
                <a:ea typeface="Calibri"/>
                <a:cs typeface="Calibri"/>
              </a:rPr>
              <a:t> deal </a:t>
            </a:r>
            <a:r>
              <a:rPr lang="fr-FR" sz="1600" dirty="0" err="1">
                <a:solidFill>
                  <a:schemeClr val="tx1"/>
                </a:solidFill>
                <a:latin typeface="Calibri"/>
                <a:ea typeface="Calibri"/>
                <a:cs typeface="Calibri"/>
              </a:rPr>
              <a:t>is</a:t>
            </a:r>
            <a:r>
              <a:rPr lang="fr-FR" sz="1600" dirty="0">
                <a:solidFill>
                  <a:schemeClr val="tx1"/>
                </a:solidFill>
                <a:latin typeface="Calibri"/>
                <a:ea typeface="Calibri"/>
                <a:cs typeface="Calibri"/>
              </a:rPr>
              <a:t> </a:t>
            </a:r>
            <a:r>
              <a:rPr lang="fr-FR" sz="1600" dirty="0" err="1">
                <a:solidFill>
                  <a:schemeClr val="tx1"/>
                </a:solidFill>
                <a:latin typeface="Calibri"/>
                <a:ea typeface="Calibri"/>
                <a:cs typeface="Calibri"/>
              </a:rPr>
              <a:t>suspended</a:t>
            </a:r>
            <a:endParaRPr lang="en-GB" sz="1600" dirty="0">
              <a:solidFill>
                <a:schemeClr val="tx1"/>
              </a:solidFill>
              <a:latin typeface="Calibri"/>
              <a:ea typeface="Calibri"/>
              <a:cs typeface="Calibri"/>
            </a:endParaRPr>
          </a:p>
        </p:txBody>
      </p:sp>
      <p:sp>
        <p:nvSpPr>
          <p:cNvPr id="3" name="ZoneTexte 2">
            <a:extLst>
              <a:ext uri="{FF2B5EF4-FFF2-40B4-BE49-F238E27FC236}">
                <a16:creationId xmlns:a16="http://schemas.microsoft.com/office/drawing/2014/main" id="{450B65FC-1269-3368-2A0F-0C15CD51803E}"/>
              </a:ext>
            </a:extLst>
          </p:cNvPr>
          <p:cNvSpPr txBox="1"/>
          <p:nvPr/>
        </p:nvSpPr>
        <p:spPr>
          <a:xfrm>
            <a:off x="0" y="6614160"/>
            <a:ext cx="796544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a:cs typeface="Arial"/>
              </a:rPr>
              <a:t>Source: </a:t>
            </a:r>
            <a:r>
              <a:rPr lang="fr-FR" sz="1000">
                <a:ea typeface="+mn-lt"/>
                <a:cs typeface="+mn-lt"/>
                <a:hlinkClick r:id="rId3"/>
              </a:rPr>
              <a:t>KFF Tracker: America First MOU </a:t>
            </a:r>
            <a:r>
              <a:rPr lang="fr-FR" sz="1000" err="1">
                <a:ea typeface="+mn-lt"/>
                <a:cs typeface="+mn-lt"/>
                <a:hlinkClick r:id="rId3"/>
              </a:rPr>
              <a:t>Bilateral</a:t>
            </a:r>
            <a:r>
              <a:rPr lang="fr-FR" sz="1000">
                <a:ea typeface="+mn-lt"/>
                <a:cs typeface="+mn-lt"/>
                <a:hlinkClick r:id="rId3"/>
              </a:rPr>
              <a:t> Global </a:t>
            </a:r>
            <a:r>
              <a:rPr lang="fr-FR" sz="1000" err="1">
                <a:ea typeface="+mn-lt"/>
                <a:cs typeface="+mn-lt"/>
                <a:hlinkClick r:id="rId3"/>
              </a:rPr>
              <a:t>Health</a:t>
            </a:r>
            <a:r>
              <a:rPr lang="fr-FR" sz="1000">
                <a:ea typeface="+mn-lt"/>
                <a:cs typeface="+mn-lt"/>
                <a:hlinkClick r:id="rId3"/>
              </a:rPr>
              <a:t> </a:t>
            </a:r>
            <a:r>
              <a:rPr lang="fr-FR" sz="1000" err="1">
                <a:ea typeface="+mn-lt"/>
                <a:cs typeface="+mn-lt"/>
                <a:hlinkClick r:id="rId3"/>
              </a:rPr>
              <a:t>Agreements</a:t>
            </a:r>
            <a:r>
              <a:rPr lang="fr-FR" sz="1000">
                <a:ea typeface="+mn-lt"/>
                <a:cs typeface="+mn-lt"/>
                <a:hlinkClick r:id="rId3"/>
              </a:rPr>
              <a:t> | KFF</a:t>
            </a:r>
            <a:r>
              <a:rPr lang="fr-FR" sz="1000">
                <a:ea typeface="+mn-lt"/>
                <a:cs typeface="+mn-lt"/>
              </a:rPr>
              <a:t> ; </a:t>
            </a:r>
            <a:r>
              <a:rPr lang="fr-FR" sz="1000" err="1">
                <a:ea typeface="+mn-lt"/>
                <a:cs typeface="+mn-lt"/>
                <a:hlinkClick r:id="rId4"/>
              </a:rPr>
              <a:t>Zambia</a:t>
            </a:r>
            <a:r>
              <a:rPr lang="fr-FR" sz="1000">
                <a:ea typeface="+mn-lt"/>
                <a:cs typeface="+mn-lt"/>
              </a:rPr>
              <a:t> ; </a:t>
            </a:r>
            <a:r>
              <a:rPr lang="fr-FR" sz="1000">
                <a:ea typeface="+mn-lt"/>
                <a:cs typeface="+mn-lt"/>
                <a:hlinkClick r:id="rId5"/>
              </a:rPr>
              <a:t>South </a:t>
            </a:r>
            <a:r>
              <a:rPr lang="fr-FR" sz="1000" err="1">
                <a:ea typeface="+mn-lt"/>
                <a:cs typeface="+mn-lt"/>
                <a:hlinkClick r:id="rId5"/>
              </a:rPr>
              <a:t>Africa</a:t>
            </a:r>
            <a:r>
              <a:rPr lang="fr-FR" sz="1000">
                <a:ea typeface="+mn-lt"/>
                <a:cs typeface="+mn-lt"/>
              </a:rPr>
              <a:t>; </a:t>
            </a:r>
            <a:r>
              <a:rPr lang="fr-FR" sz="1000" err="1">
                <a:solidFill>
                  <a:srgbClr val="4D4D4D"/>
                </a:solidFill>
                <a:latin typeface="Arial"/>
                <a:ea typeface="+mn-lt"/>
                <a:cs typeface="Arial"/>
                <a:hlinkClick r:id="rId6"/>
              </a:rPr>
              <a:t>Tanzania</a:t>
            </a:r>
            <a:r>
              <a:rPr lang="fr-FR" sz="1000">
                <a:ea typeface="+mn-lt"/>
                <a:cs typeface="+mn-lt"/>
              </a:rPr>
              <a:t>; </a:t>
            </a:r>
            <a:r>
              <a:rPr lang="fr-FR" sz="1000">
                <a:ea typeface="+mn-lt"/>
                <a:cs typeface="+mn-lt"/>
                <a:hlinkClick r:id="rId7"/>
              </a:rPr>
              <a:t>Zim</a:t>
            </a:r>
            <a:r>
              <a:rPr lang="fr-FR" sz="1000">
                <a:cs typeface="Arial"/>
                <a:hlinkClick r:id="rId7"/>
              </a:rPr>
              <a:t>babwe</a:t>
            </a:r>
            <a:r>
              <a:rPr lang="fr-FR" sz="1000">
                <a:cs typeface="Arial"/>
              </a:rPr>
              <a:t>; </a:t>
            </a:r>
            <a:r>
              <a:rPr lang="fr-FR" sz="1000">
                <a:cs typeface="Arial"/>
                <a:hlinkClick r:id="rId8"/>
              </a:rPr>
              <a:t>Kenya</a:t>
            </a:r>
            <a:r>
              <a:rPr lang="fr-FR" sz="1000">
                <a:cs typeface="Arial"/>
              </a:rPr>
              <a:t>; </a:t>
            </a:r>
            <a:r>
              <a:rPr lang="fr-FR" sz="1000">
                <a:ea typeface="+mn-lt"/>
                <a:cs typeface="+mn-lt"/>
                <a:hlinkClick r:id="rId9"/>
              </a:rPr>
              <a:t>Zambia2</a:t>
            </a:r>
            <a:endParaRPr lang="fr-FR" sz="1000">
              <a:ea typeface="Calibri"/>
              <a:cs typeface="Calibri"/>
            </a:endParaRPr>
          </a:p>
        </p:txBody>
      </p:sp>
      <p:graphicFrame>
        <p:nvGraphicFramePr>
          <p:cNvPr id="2" name="Table 1">
            <a:extLst>
              <a:ext uri="{FF2B5EF4-FFF2-40B4-BE49-F238E27FC236}">
                <a16:creationId xmlns:a16="http://schemas.microsoft.com/office/drawing/2014/main" id="{2EDC67A2-7547-AF5E-46D2-7BA947FFF4AA}"/>
              </a:ext>
            </a:extLst>
          </p:cNvPr>
          <p:cNvGraphicFramePr>
            <a:graphicFrameLocks noGrp="1"/>
          </p:cNvGraphicFramePr>
          <p:nvPr>
            <p:extLst>
              <p:ext uri="{D42A27DB-BD31-4B8C-83A1-F6EECF244321}">
                <p14:modId xmlns:p14="http://schemas.microsoft.com/office/powerpoint/2010/main" val="2848831277"/>
              </p:ext>
            </p:extLst>
          </p:nvPr>
        </p:nvGraphicFramePr>
        <p:xfrm>
          <a:off x="911196" y="1950720"/>
          <a:ext cx="6292246" cy="3785732"/>
        </p:xfrm>
        <a:graphic>
          <a:graphicData uri="http://schemas.openxmlformats.org/drawingml/2006/table">
            <a:tbl>
              <a:tblPr/>
              <a:tblGrid>
                <a:gridCol w="1228165">
                  <a:extLst>
                    <a:ext uri="{9D8B030D-6E8A-4147-A177-3AD203B41FA5}">
                      <a16:colId xmlns:a16="http://schemas.microsoft.com/office/drawing/2014/main" val="3179555809"/>
                    </a:ext>
                  </a:extLst>
                </a:gridCol>
                <a:gridCol w="807561">
                  <a:extLst>
                    <a:ext uri="{9D8B030D-6E8A-4147-A177-3AD203B41FA5}">
                      <a16:colId xmlns:a16="http://schemas.microsoft.com/office/drawing/2014/main" val="873617058"/>
                    </a:ext>
                  </a:extLst>
                </a:gridCol>
                <a:gridCol w="1026276">
                  <a:extLst>
                    <a:ext uri="{9D8B030D-6E8A-4147-A177-3AD203B41FA5}">
                      <a16:colId xmlns:a16="http://schemas.microsoft.com/office/drawing/2014/main" val="1028218943"/>
                    </a:ext>
                  </a:extLst>
                </a:gridCol>
                <a:gridCol w="807561">
                  <a:extLst>
                    <a:ext uri="{9D8B030D-6E8A-4147-A177-3AD203B41FA5}">
                      <a16:colId xmlns:a16="http://schemas.microsoft.com/office/drawing/2014/main" val="1224238390"/>
                    </a:ext>
                  </a:extLst>
                </a:gridCol>
                <a:gridCol w="807561">
                  <a:extLst>
                    <a:ext uri="{9D8B030D-6E8A-4147-A177-3AD203B41FA5}">
                      <a16:colId xmlns:a16="http://schemas.microsoft.com/office/drawing/2014/main" val="3214594802"/>
                    </a:ext>
                  </a:extLst>
                </a:gridCol>
                <a:gridCol w="807561">
                  <a:extLst>
                    <a:ext uri="{9D8B030D-6E8A-4147-A177-3AD203B41FA5}">
                      <a16:colId xmlns:a16="http://schemas.microsoft.com/office/drawing/2014/main" val="3381302515"/>
                    </a:ext>
                  </a:extLst>
                </a:gridCol>
                <a:gridCol w="807561">
                  <a:extLst>
                    <a:ext uri="{9D8B030D-6E8A-4147-A177-3AD203B41FA5}">
                      <a16:colId xmlns:a16="http://schemas.microsoft.com/office/drawing/2014/main" val="2251633514"/>
                    </a:ext>
                  </a:extLst>
                </a:gridCol>
              </a:tblGrid>
              <a:tr h="873631">
                <a:tc>
                  <a:txBody>
                    <a:bodyPr/>
                    <a:lstStyle/>
                    <a:p>
                      <a:pPr algn="ctr" fontAlgn="ctr">
                        <a:buNone/>
                      </a:pPr>
                      <a:r>
                        <a:rPr lang="fr-BE" sz="1100" b="1" i="0" u="none" strike="noStrike" dirty="0">
                          <a:solidFill>
                            <a:srgbClr val="000000"/>
                          </a:solidFill>
                          <a:effectLst/>
                          <a:latin typeface="Aptos Narrow" panose="020B0004020202020204" pitchFamily="34" charset="0"/>
                        </a:rPr>
                        <a:t>Country</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fr-BE" sz="1100" b="1" i="0" u="none" strike="noStrike" kern="1200" dirty="0">
                          <a:solidFill>
                            <a:srgbClr val="E97132"/>
                          </a:solidFill>
                          <a:effectLst/>
                          <a:latin typeface="Aptos Narrow" panose="020B0004020202020204" pitchFamily="34" charset="0"/>
                          <a:ea typeface="+mn-ea"/>
                          <a:cs typeface="+mn-cs"/>
                        </a:rPr>
                        <a:t>HIV/AIDS</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fr-BE" sz="1100" b="0" i="0" u="none" strike="noStrike" dirty="0" err="1">
                          <a:solidFill>
                            <a:srgbClr val="000000"/>
                          </a:solidFill>
                          <a:effectLst/>
                          <a:latin typeface="Aptos Narrow" panose="020B0004020202020204" pitchFamily="34" charset="0"/>
                        </a:rPr>
                        <a:t>Tubercolosis</a:t>
                      </a:r>
                      <a:endParaRPr lang="fr-BE" sz="1100" b="0" i="0" u="none" strike="noStrike" dirty="0">
                        <a:solidFill>
                          <a:srgbClr val="000000"/>
                        </a:solidFill>
                        <a:effectLst/>
                        <a:latin typeface="Aptos Narrow" panose="020B0004020202020204" pitchFamily="34" charset="0"/>
                      </a:endParaRP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fr-BE" sz="1100" b="0" i="0" u="none" strike="noStrike">
                          <a:solidFill>
                            <a:srgbClr val="000000"/>
                          </a:solidFill>
                          <a:effectLst/>
                          <a:latin typeface="Aptos Narrow" panose="020B0004020202020204" pitchFamily="34" charset="0"/>
                        </a:rPr>
                        <a:t>Malaria</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fr-BE" sz="1100" b="0" i="0" u="none" strike="noStrike">
                          <a:solidFill>
                            <a:srgbClr val="000000"/>
                          </a:solidFill>
                          <a:effectLst/>
                          <a:latin typeface="Aptos Narrow" panose="020B0004020202020204" pitchFamily="34" charset="0"/>
                        </a:rPr>
                        <a:t>Polio</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fr-BE" sz="1100" b="1" i="0" u="none" strike="noStrike" dirty="0" err="1">
                          <a:solidFill>
                            <a:srgbClr val="E97132"/>
                          </a:solidFill>
                          <a:effectLst/>
                          <a:latin typeface="Aptos Narrow" panose="020B0004020202020204" pitchFamily="34" charset="0"/>
                        </a:rPr>
                        <a:t>Maternal</a:t>
                      </a:r>
                      <a:r>
                        <a:rPr lang="fr-BE" sz="1100" b="1" i="0" u="none" strike="noStrike" dirty="0">
                          <a:solidFill>
                            <a:srgbClr val="E97132"/>
                          </a:solidFill>
                          <a:effectLst/>
                          <a:latin typeface="Aptos Narrow" panose="020B0004020202020204" pitchFamily="34" charset="0"/>
                        </a:rPr>
                        <a:t> &amp; Child </a:t>
                      </a:r>
                      <a:r>
                        <a:rPr lang="fr-BE" sz="1100" b="1" i="0" u="none" strike="noStrike" dirty="0" err="1">
                          <a:solidFill>
                            <a:srgbClr val="E97132"/>
                          </a:solidFill>
                          <a:effectLst/>
                          <a:latin typeface="Aptos Narrow" panose="020B0004020202020204" pitchFamily="34" charset="0"/>
                        </a:rPr>
                        <a:t>Health</a:t>
                      </a:r>
                      <a:endParaRPr lang="fr-BE" sz="1100" b="1" i="0" u="none" strike="noStrike" dirty="0">
                        <a:solidFill>
                          <a:srgbClr val="E97132"/>
                        </a:solidFill>
                        <a:effectLst/>
                        <a:latin typeface="Aptos Narrow" panose="020B0004020202020204" pitchFamily="34" charset="0"/>
                      </a:endParaRP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fr-BE" sz="1100" b="0" i="0" u="none" strike="noStrike">
                          <a:solidFill>
                            <a:srgbClr val="000000"/>
                          </a:solidFill>
                          <a:effectLst/>
                          <a:latin typeface="Aptos Narrow" panose="020B0004020202020204" pitchFamily="34" charset="0"/>
                        </a:rPr>
                        <a:t>Global Health Security</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0095870"/>
                  </a:ext>
                </a:extLst>
              </a:tr>
              <a:tr h="291210">
                <a:tc>
                  <a:txBody>
                    <a:bodyPr/>
                    <a:lstStyle/>
                    <a:p>
                      <a:pPr algn="l" fontAlgn="b">
                        <a:buNone/>
                      </a:pPr>
                      <a:r>
                        <a:rPr lang="fr-BE" sz="1100" b="0" i="0" u="none" strike="noStrike">
                          <a:solidFill>
                            <a:srgbClr val="000000"/>
                          </a:solidFill>
                          <a:effectLst/>
                          <a:latin typeface="Aptos Narrow" panose="020B0004020202020204" pitchFamily="34" charset="0"/>
                        </a:rPr>
                        <a:t>Burkina Faso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extLst>
                  <a:ext uri="{0D108BD9-81ED-4DB2-BD59-A6C34878D82A}">
                    <a16:rowId xmlns:a16="http://schemas.microsoft.com/office/drawing/2014/main" val="1641623721"/>
                  </a:ext>
                </a:extLst>
              </a:tr>
              <a:tr h="291210">
                <a:tc>
                  <a:txBody>
                    <a:bodyPr/>
                    <a:lstStyle/>
                    <a:p>
                      <a:pPr algn="l" fontAlgn="b">
                        <a:buNone/>
                      </a:pPr>
                      <a:r>
                        <a:rPr lang="fr-BE" sz="1100" b="0" i="0" u="none" strike="noStrike">
                          <a:solidFill>
                            <a:srgbClr val="000000"/>
                          </a:solidFill>
                          <a:effectLst/>
                          <a:latin typeface="Aptos Narrow" panose="020B0004020202020204" pitchFamily="34" charset="0"/>
                        </a:rPr>
                        <a:t>Burundi</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dirty="0">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extLst>
                  <a:ext uri="{0D108BD9-81ED-4DB2-BD59-A6C34878D82A}">
                    <a16:rowId xmlns:a16="http://schemas.microsoft.com/office/drawing/2014/main" val="538004646"/>
                  </a:ext>
                </a:extLst>
              </a:tr>
              <a:tr h="873631">
                <a:tc>
                  <a:txBody>
                    <a:bodyPr/>
                    <a:lstStyle/>
                    <a:p>
                      <a:pPr algn="l" fontAlgn="b">
                        <a:buNone/>
                      </a:pPr>
                      <a:r>
                        <a:rPr lang="fr-BE" sz="1100" b="0" i="0" u="none" strike="noStrike" dirty="0">
                          <a:solidFill>
                            <a:srgbClr val="000000"/>
                          </a:solidFill>
                          <a:effectLst/>
                          <a:latin typeface="Aptos Narrow" panose="020B0004020202020204" pitchFamily="34" charset="0"/>
                        </a:rPr>
                        <a:t>Democratic Republic of Congo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dirty="0">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dirty="0">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dirty="0">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extLst>
                  <a:ext uri="{0D108BD9-81ED-4DB2-BD59-A6C34878D82A}">
                    <a16:rowId xmlns:a16="http://schemas.microsoft.com/office/drawing/2014/main" val="3162617366"/>
                  </a:ext>
                </a:extLst>
              </a:tr>
              <a:tr h="291210">
                <a:tc>
                  <a:txBody>
                    <a:bodyPr/>
                    <a:lstStyle/>
                    <a:p>
                      <a:pPr algn="l" fontAlgn="b">
                        <a:buNone/>
                      </a:pPr>
                      <a:r>
                        <a:rPr lang="fr-BE" sz="1100" b="0" i="0" u="none" strike="noStrike" dirty="0" err="1">
                          <a:solidFill>
                            <a:srgbClr val="000000"/>
                          </a:solidFill>
                          <a:effectLst/>
                          <a:latin typeface="Aptos Narrow" panose="020B0004020202020204" pitchFamily="34" charset="0"/>
                        </a:rPr>
                        <a:t>Guinea</a:t>
                      </a:r>
                      <a:endParaRPr lang="fr-BE" sz="1100" b="0" i="0" u="none" strike="noStrike" dirty="0">
                        <a:solidFill>
                          <a:srgbClr val="000000"/>
                        </a:solidFill>
                        <a:effectLst/>
                        <a:latin typeface="Aptos Narrow" panose="020B000402020202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dirty="0">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extLst>
                  <a:ext uri="{0D108BD9-81ED-4DB2-BD59-A6C34878D82A}">
                    <a16:rowId xmlns:a16="http://schemas.microsoft.com/office/drawing/2014/main" val="532083185"/>
                  </a:ext>
                </a:extLst>
              </a:tr>
              <a:tr h="291210">
                <a:tc>
                  <a:txBody>
                    <a:bodyPr/>
                    <a:lstStyle/>
                    <a:p>
                      <a:pPr algn="l" fontAlgn="b">
                        <a:buNone/>
                      </a:pPr>
                      <a:r>
                        <a:rPr lang="fr-BE" sz="1100" b="0" i="0" u="none" strike="noStrike">
                          <a:solidFill>
                            <a:srgbClr val="000000"/>
                          </a:solidFill>
                          <a:effectLst/>
                          <a:latin typeface="Aptos Narrow" panose="020B0004020202020204" pitchFamily="34" charset="0"/>
                        </a:rPr>
                        <a:t>Mozambique</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extLst>
                  <a:ext uri="{0D108BD9-81ED-4DB2-BD59-A6C34878D82A}">
                    <a16:rowId xmlns:a16="http://schemas.microsoft.com/office/drawing/2014/main" val="1743787154"/>
                  </a:ext>
                </a:extLst>
              </a:tr>
              <a:tr h="291210">
                <a:tc>
                  <a:txBody>
                    <a:bodyPr/>
                    <a:lstStyle/>
                    <a:p>
                      <a:pPr algn="l" fontAlgn="b">
                        <a:buNone/>
                      </a:pPr>
                      <a:r>
                        <a:rPr lang="fr-BE" sz="1100" b="0" i="0" u="none" strike="noStrike">
                          <a:solidFill>
                            <a:srgbClr val="000000"/>
                          </a:solidFill>
                          <a:effectLst/>
                          <a:latin typeface="Aptos Narrow" panose="020B0004020202020204" pitchFamily="34" charset="0"/>
                        </a:rPr>
                        <a:t>Niger</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extLst>
                  <a:ext uri="{0D108BD9-81ED-4DB2-BD59-A6C34878D82A}">
                    <a16:rowId xmlns:a16="http://schemas.microsoft.com/office/drawing/2014/main" val="70965421"/>
                  </a:ext>
                </a:extLst>
              </a:tr>
              <a:tr h="291210">
                <a:tc>
                  <a:txBody>
                    <a:bodyPr/>
                    <a:lstStyle/>
                    <a:p>
                      <a:pPr algn="l" fontAlgn="b">
                        <a:buNone/>
                      </a:pPr>
                      <a:r>
                        <a:rPr lang="fr-BE" sz="1100" b="0" i="0" u="none" strike="noStrike">
                          <a:solidFill>
                            <a:srgbClr val="000000"/>
                          </a:solidFill>
                          <a:effectLst/>
                          <a:latin typeface="Aptos Narrow" panose="020B0004020202020204" pitchFamily="34" charset="0"/>
                        </a:rPr>
                        <a:t>Senegal</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N</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extLst>
                  <a:ext uri="{0D108BD9-81ED-4DB2-BD59-A6C34878D82A}">
                    <a16:rowId xmlns:a16="http://schemas.microsoft.com/office/drawing/2014/main" val="1596383211"/>
                  </a:ext>
                </a:extLst>
              </a:tr>
              <a:tr h="291210">
                <a:tc>
                  <a:txBody>
                    <a:bodyPr/>
                    <a:lstStyle/>
                    <a:p>
                      <a:pPr algn="l" fontAlgn="b">
                        <a:buNone/>
                      </a:pPr>
                      <a:r>
                        <a:rPr lang="fr-BE" sz="1100" b="0" i="0" u="none" strike="noStrike">
                          <a:solidFill>
                            <a:srgbClr val="000000"/>
                          </a:solidFill>
                          <a:effectLst/>
                          <a:latin typeface="Aptos Narrow" panose="020B0004020202020204" pitchFamily="34" charset="0"/>
                        </a:rPr>
                        <a:t>Uganda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tc>
                  <a:txBody>
                    <a:bodyPr/>
                    <a:lstStyle/>
                    <a:p>
                      <a:pPr algn="ctr" fontAlgn="b">
                        <a:buNone/>
                      </a:pPr>
                      <a:r>
                        <a:rPr lang="fr-BE" sz="1100" b="0" i="0" u="none" strike="noStrike" dirty="0">
                          <a:solidFill>
                            <a:srgbClr val="000000"/>
                          </a:solidFill>
                          <a:effectLst/>
                          <a:latin typeface="Aptos Narrow" panose="020B0004020202020204" pitchFamily="34" charset="0"/>
                        </a:rPr>
                        <a:t>Y</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588"/>
                    </a:solidFill>
                  </a:tcPr>
                </a:tc>
                <a:extLst>
                  <a:ext uri="{0D108BD9-81ED-4DB2-BD59-A6C34878D82A}">
                    <a16:rowId xmlns:a16="http://schemas.microsoft.com/office/drawing/2014/main" val="4044139217"/>
                  </a:ext>
                </a:extLst>
              </a:tr>
            </a:tbl>
          </a:graphicData>
        </a:graphic>
      </p:graphicFrame>
    </p:spTree>
    <p:extLst>
      <p:ext uri="{BB962C8B-B14F-4D97-AF65-F5344CB8AC3E}">
        <p14:creationId xmlns:p14="http://schemas.microsoft.com/office/powerpoint/2010/main" val="163899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E7B527-9ACB-C0E1-BA41-81BBBF8C8629}"/>
              </a:ext>
            </a:extLst>
          </p:cNvPr>
          <p:cNvSpPr>
            <a:spLocks noGrp="1"/>
          </p:cNvSpPr>
          <p:nvPr>
            <p:ph type="title"/>
          </p:nvPr>
        </p:nvSpPr>
        <p:spPr/>
        <p:txBody>
          <a:bodyPr>
            <a:normAutofit fontScale="90000"/>
          </a:bodyPr>
          <a:lstStyle/>
          <a:p>
            <a:r>
              <a:rPr lang="fr-FR" dirty="0" err="1">
                <a:ea typeface="+mn-lt"/>
                <a:cs typeface="+mn-lt"/>
              </a:rPr>
              <a:t>Ambitious</a:t>
            </a:r>
            <a:r>
              <a:rPr lang="fr-FR" dirty="0">
                <a:ea typeface="+mn-lt"/>
                <a:cs typeface="+mn-lt"/>
              </a:rPr>
              <a:t> </a:t>
            </a:r>
            <a:r>
              <a:rPr lang="fr-FR" dirty="0" err="1">
                <a:ea typeface="+mn-lt"/>
                <a:cs typeface="+mn-lt"/>
              </a:rPr>
              <a:t>funding</a:t>
            </a:r>
            <a:r>
              <a:rPr lang="fr-FR" dirty="0">
                <a:ea typeface="+mn-lt"/>
                <a:cs typeface="+mn-lt"/>
              </a:rPr>
              <a:t> </a:t>
            </a:r>
            <a:r>
              <a:rPr lang="fr-FR" dirty="0" err="1">
                <a:ea typeface="+mn-lt"/>
                <a:cs typeface="+mn-lt"/>
              </a:rPr>
              <a:t>targets</a:t>
            </a:r>
            <a:r>
              <a:rPr lang="fr-FR" dirty="0">
                <a:ea typeface="+mn-lt"/>
                <a:cs typeface="+mn-lt"/>
              </a:rPr>
              <a:t>: U.S. phase-down and </a:t>
            </a:r>
            <a:r>
              <a:rPr lang="fr-FR" dirty="0" err="1">
                <a:ea typeface="+mn-lt"/>
                <a:cs typeface="+mn-lt"/>
              </a:rPr>
              <a:t>rapid</a:t>
            </a:r>
            <a:r>
              <a:rPr lang="fr-FR" dirty="0">
                <a:ea typeface="+mn-lt"/>
                <a:cs typeface="+mn-lt"/>
              </a:rPr>
              <a:t> </a:t>
            </a:r>
            <a:r>
              <a:rPr lang="fr-FR" dirty="0" err="1">
                <a:ea typeface="+mn-lt"/>
                <a:cs typeface="+mn-lt"/>
              </a:rPr>
              <a:t>domestic</a:t>
            </a:r>
            <a:r>
              <a:rPr lang="fr-FR" dirty="0">
                <a:ea typeface="+mn-lt"/>
                <a:cs typeface="+mn-lt"/>
              </a:rPr>
              <a:t> scale-up</a:t>
            </a:r>
            <a:endParaRPr lang="fr-FR" dirty="0"/>
          </a:p>
        </p:txBody>
      </p:sp>
      <p:sp>
        <p:nvSpPr>
          <p:cNvPr id="4" name="ZoneTexte 4">
            <a:extLst>
              <a:ext uri="{FF2B5EF4-FFF2-40B4-BE49-F238E27FC236}">
                <a16:creationId xmlns:a16="http://schemas.microsoft.com/office/drawing/2014/main" id="{8A4265F0-B95B-3EA2-EE45-11227780AF2F}"/>
              </a:ext>
            </a:extLst>
          </p:cNvPr>
          <p:cNvSpPr txBox="1"/>
          <p:nvPr/>
        </p:nvSpPr>
        <p:spPr>
          <a:xfrm>
            <a:off x="8836330" y="2446900"/>
            <a:ext cx="3218405" cy="258532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tx1">
                    <a:lumMod val="49000"/>
                  </a:schemeClr>
                </a:solidFill>
                <a:cs typeface="Arial"/>
              </a:rPr>
              <a:t>The </a:t>
            </a:r>
            <a:r>
              <a:rPr lang="fr-FR" dirty="0" err="1">
                <a:solidFill>
                  <a:schemeClr val="tx1">
                    <a:lumMod val="49000"/>
                  </a:schemeClr>
                </a:solidFill>
                <a:cs typeface="Arial"/>
              </a:rPr>
              <a:t>publicly</a:t>
            </a:r>
            <a:r>
              <a:rPr lang="fr-FR" dirty="0">
                <a:solidFill>
                  <a:schemeClr val="tx1">
                    <a:lumMod val="49000"/>
                  </a:schemeClr>
                </a:solidFill>
                <a:cs typeface="Arial"/>
              </a:rPr>
              <a:t> </a:t>
            </a:r>
            <a:r>
              <a:rPr lang="fr-FR" dirty="0" err="1">
                <a:solidFill>
                  <a:schemeClr val="tx1">
                    <a:lumMod val="49000"/>
                  </a:schemeClr>
                </a:solidFill>
                <a:cs typeface="Arial"/>
              </a:rPr>
              <a:t>available</a:t>
            </a:r>
            <a:r>
              <a:rPr lang="fr-FR" dirty="0">
                <a:solidFill>
                  <a:schemeClr val="tx1">
                    <a:lumMod val="49000"/>
                  </a:schemeClr>
                </a:solidFill>
                <a:cs typeface="Arial"/>
              </a:rPr>
              <a:t> </a:t>
            </a:r>
            <a:r>
              <a:rPr lang="fr-FR" dirty="0" err="1">
                <a:solidFill>
                  <a:schemeClr val="tx1">
                    <a:lumMod val="49000"/>
                  </a:schemeClr>
                </a:solidFill>
                <a:cs typeface="Arial"/>
              </a:rPr>
              <a:t>MoUs</a:t>
            </a:r>
            <a:r>
              <a:rPr lang="fr-FR" dirty="0">
                <a:solidFill>
                  <a:schemeClr val="tx1">
                    <a:lumMod val="49000"/>
                  </a:schemeClr>
                </a:solidFill>
                <a:cs typeface="Arial"/>
              </a:rPr>
              <a:t> </a:t>
            </a:r>
            <a:r>
              <a:rPr lang="fr-FR" dirty="0" err="1">
                <a:solidFill>
                  <a:schemeClr val="tx1">
                    <a:lumMod val="49000"/>
                  </a:schemeClr>
                </a:solidFill>
                <a:cs typeface="Arial"/>
              </a:rPr>
              <a:t>include</a:t>
            </a:r>
            <a:r>
              <a:rPr lang="fr-FR" dirty="0">
                <a:solidFill>
                  <a:schemeClr val="tx1">
                    <a:lumMod val="49000"/>
                  </a:schemeClr>
                </a:solidFill>
                <a:cs typeface="Arial"/>
              </a:rPr>
              <a:t> </a:t>
            </a:r>
            <a:r>
              <a:rPr lang="fr-FR" dirty="0" err="1">
                <a:solidFill>
                  <a:schemeClr val="tx1">
                    <a:lumMod val="49000"/>
                  </a:schemeClr>
                </a:solidFill>
                <a:cs typeface="Arial"/>
              </a:rPr>
              <a:t>detailed</a:t>
            </a:r>
            <a:r>
              <a:rPr lang="fr-FR" dirty="0">
                <a:solidFill>
                  <a:schemeClr val="tx1">
                    <a:lumMod val="49000"/>
                  </a:schemeClr>
                </a:solidFill>
                <a:cs typeface="Arial"/>
              </a:rPr>
              <a:t> </a:t>
            </a:r>
            <a:r>
              <a:rPr lang="fr-FR" dirty="0" err="1">
                <a:solidFill>
                  <a:schemeClr val="tx1">
                    <a:lumMod val="49000"/>
                  </a:schemeClr>
                </a:solidFill>
                <a:cs typeface="Arial"/>
              </a:rPr>
              <a:t>co-financing</a:t>
            </a:r>
            <a:r>
              <a:rPr lang="fr-FR" dirty="0">
                <a:solidFill>
                  <a:schemeClr val="tx1">
                    <a:lumMod val="49000"/>
                  </a:schemeClr>
                </a:solidFill>
                <a:cs typeface="Arial"/>
              </a:rPr>
              <a:t> plans</a:t>
            </a:r>
          </a:p>
          <a:p>
            <a:endParaRPr lang="fr-FR" dirty="0">
              <a:solidFill>
                <a:schemeClr val="tx1">
                  <a:lumMod val="49000"/>
                </a:schemeClr>
              </a:solidFill>
              <a:cs typeface="Arial"/>
            </a:endParaRPr>
          </a:p>
          <a:p>
            <a:r>
              <a:rPr lang="fr-FR" dirty="0">
                <a:solidFill>
                  <a:schemeClr val="tx1">
                    <a:lumMod val="49000"/>
                  </a:schemeClr>
                </a:solidFill>
                <a:cs typeface="Arial"/>
              </a:rPr>
              <a:t>The </a:t>
            </a:r>
            <a:r>
              <a:rPr lang="fr-FR" dirty="0" err="1">
                <a:solidFill>
                  <a:schemeClr val="tx1">
                    <a:lumMod val="49000"/>
                  </a:schemeClr>
                </a:solidFill>
                <a:cs typeface="Arial"/>
              </a:rPr>
              <a:t>co-funding</a:t>
            </a:r>
            <a:r>
              <a:rPr lang="fr-FR" dirty="0">
                <a:solidFill>
                  <a:schemeClr val="tx1">
                    <a:lumMod val="49000"/>
                  </a:schemeClr>
                </a:solidFill>
                <a:cs typeface="Arial"/>
              </a:rPr>
              <a:t> </a:t>
            </a:r>
            <a:r>
              <a:rPr lang="fr-FR" dirty="0" err="1">
                <a:solidFill>
                  <a:schemeClr val="tx1">
                    <a:lumMod val="49000"/>
                  </a:schemeClr>
                </a:solidFill>
                <a:cs typeface="Arial"/>
              </a:rPr>
              <a:t>share</a:t>
            </a:r>
            <a:r>
              <a:rPr lang="fr-FR" dirty="0">
                <a:solidFill>
                  <a:schemeClr val="tx1">
                    <a:lumMod val="49000"/>
                  </a:schemeClr>
                </a:solidFill>
                <a:cs typeface="Arial"/>
              </a:rPr>
              <a:t> </a:t>
            </a:r>
            <a:r>
              <a:rPr lang="fr-FR" dirty="0" err="1">
                <a:solidFill>
                  <a:schemeClr val="tx1">
                    <a:lumMod val="49000"/>
                  </a:schemeClr>
                </a:solidFill>
                <a:cs typeface="Arial"/>
              </a:rPr>
              <a:t>is</a:t>
            </a:r>
            <a:r>
              <a:rPr lang="fr-FR" dirty="0">
                <a:solidFill>
                  <a:schemeClr val="tx1">
                    <a:lumMod val="49000"/>
                  </a:schemeClr>
                </a:solidFill>
                <a:cs typeface="Arial"/>
              </a:rPr>
              <a:t> </a:t>
            </a:r>
            <a:r>
              <a:rPr lang="fr-FR" dirty="0" err="1">
                <a:solidFill>
                  <a:schemeClr val="tx1">
                    <a:lumMod val="49000"/>
                  </a:schemeClr>
                </a:solidFill>
                <a:cs typeface="Arial"/>
              </a:rPr>
              <a:t>expected</a:t>
            </a:r>
            <a:r>
              <a:rPr lang="fr-FR" dirty="0">
                <a:solidFill>
                  <a:schemeClr val="tx1">
                    <a:lumMod val="49000"/>
                  </a:schemeClr>
                </a:solidFill>
                <a:cs typeface="Arial"/>
              </a:rPr>
              <a:t> to come </a:t>
            </a:r>
            <a:r>
              <a:rPr lang="fr-FR" dirty="0" err="1">
                <a:solidFill>
                  <a:schemeClr val="tx1">
                    <a:lumMod val="49000"/>
                  </a:schemeClr>
                </a:solidFill>
                <a:cs typeface="Arial"/>
              </a:rPr>
              <a:t>from</a:t>
            </a:r>
            <a:r>
              <a:rPr lang="fr-FR" dirty="0">
                <a:solidFill>
                  <a:schemeClr val="tx1">
                    <a:lumMod val="49000"/>
                  </a:schemeClr>
                </a:solidFill>
                <a:cs typeface="Arial"/>
              </a:rPr>
              <a:t> the </a:t>
            </a:r>
            <a:r>
              <a:rPr lang="fr-FR" dirty="0" err="1">
                <a:solidFill>
                  <a:schemeClr val="tx1">
                    <a:lumMod val="49000"/>
                  </a:schemeClr>
                </a:solidFill>
                <a:cs typeface="Arial"/>
              </a:rPr>
              <a:t>government</a:t>
            </a:r>
            <a:r>
              <a:rPr lang="fr-FR" dirty="0">
                <a:solidFill>
                  <a:schemeClr val="tx1">
                    <a:lumMod val="49000"/>
                  </a:schemeClr>
                </a:solidFill>
                <a:cs typeface="Arial"/>
              </a:rPr>
              <a:t> and not </a:t>
            </a:r>
            <a:r>
              <a:rPr lang="fr-FR" dirty="0" err="1">
                <a:solidFill>
                  <a:schemeClr val="tx1">
                    <a:lumMod val="49000"/>
                  </a:schemeClr>
                </a:solidFill>
                <a:cs typeface="Arial"/>
              </a:rPr>
              <a:t>from</a:t>
            </a:r>
            <a:r>
              <a:rPr lang="fr-FR" dirty="0">
                <a:solidFill>
                  <a:schemeClr val="tx1">
                    <a:lumMod val="49000"/>
                  </a:schemeClr>
                </a:solidFill>
                <a:cs typeface="Arial"/>
              </a:rPr>
              <a:t> </a:t>
            </a:r>
            <a:r>
              <a:rPr lang="fr-FR" dirty="0" err="1">
                <a:solidFill>
                  <a:schemeClr val="tx1">
                    <a:lumMod val="49000"/>
                  </a:schemeClr>
                </a:solidFill>
                <a:cs typeface="Arial"/>
              </a:rPr>
              <a:t>other</a:t>
            </a:r>
            <a:r>
              <a:rPr lang="fr-FR" dirty="0">
                <a:solidFill>
                  <a:schemeClr val="tx1">
                    <a:lumMod val="49000"/>
                  </a:schemeClr>
                </a:solidFill>
                <a:cs typeface="Arial"/>
              </a:rPr>
              <a:t> </a:t>
            </a:r>
            <a:r>
              <a:rPr lang="fr-FR" dirty="0" err="1">
                <a:solidFill>
                  <a:schemeClr val="tx1">
                    <a:lumMod val="49000"/>
                  </a:schemeClr>
                </a:solidFill>
                <a:cs typeface="Arial"/>
              </a:rPr>
              <a:t>donors</a:t>
            </a:r>
            <a:r>
              <a:rPr lang="fr-FR" dirty="0">
                <a:solidFill>
                  <a:schemeClr val="tx1">
                    <a:lumMod val="49000"/>
                  </a:schemeClr>
                </a:solidFill>
                <a:cs typeface="Arial"/>
              </a:rPr>
              <a:t> or </a:t>
            </a:r>
            <a:r>
              <a:rPr lang="fr-FR" dirty="0" err="1">
                <a:solidFill>
                  <a:schemeClr val="tx1">
                    <a:lumMod val="49000"/>
                  </a:schemeClr>
                </a:solidFill>
                <a:cs typeface="Arial"/>
              </a:rPr>
              <a:t>multilateral</a:t>
            </a:r>
            <a:r>
              <a:rPr lang="fr-FR" dirty="0">
                <a:solidFill>
                  <a:schemeClr val="tx1">
                    <a:lumMod val="49000"/>
                  </a:schemeClr>
                </a:solidFill>
                <a:cs typeface="Arial"/>
              </a:rPr>
              <a:t> </a:t>
            </a:r>
            <a:r>
              <a:rPr lang="fr-FR" dirty="0" err="1">
                <a:solidFill>
                  <a:schemeClr val="tx1">
                    <a:lumMod val="49000"/>
                  </a:schemeClr>
                </a:solidFill>
                <a:cs typeface="Arial"/>
              </a:rPr>
              <a:t>organizations</a:t>
            </a:r>
            <a:endParaRPr lang="fr-FR" dirty="0">
              <a:solidFill>
                <a:schemeClr val="tx1">
                  <a:lumMod val="49000"/>
                </a:schemeClr>
              </a:solidFill>
              <a:cs typeface="Arial"/>
            </a:endParaRPr>
          </a:p>
        </p:txBody>
      </p:sp>
      <p:sp>
        <p:nvSpPr>
          <p:cNvPr id="6" name="ZoneTexte 5">
            <a:extLst>
              <a:ext uri="{FF2B5EF4-FFF2-40B4-BE49-F238E27FC236}">
                <a16:creationId xmlns:a16="http://schemas.microsoft.com/office/drawing/2014/main" id="{B60D4121-84FC-8C16-1293-767D06B96043}"/>
              </a:ext>
            </a:extLst>
          </p:cNvPr>
          <p:cNvSpPr txBox="1"/>
          <p:nvPr/>
        </p:nvSpPr>
        <p:spPr>
          <a:xfrm>
            <a:off x="681301" y="5351428"/>
            <a:ext cx="10120732" cy="646331"/>
          </a:xfrm>
          <a:prstGeom prst="rect">
            <a:avLst/>
          </a:prstGeom>
          <a:solidFill>
            <a:schemeClr val="bg1">
              <a:lumMod val="85000"/>
            </a:schemeClr>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i="1" dirty="0">
                <a:solidFill>
                  <a:schemeClr val="tx1">
                    <a:lumMod val="49000"/>
                  </a:schemeClr>
                </a:solidFill>
                <a:cs typeface="Arial"/>
              </a:rPr>
              <a:t>More </a:t>
            </a:r>
            <a:r>
              <a:rPr lang="fr-FR" i="1" dirty="0" err="1">
                <a:solidFill>
                  <a:schemeClr val="tx1">
                    <a:lumMod val="49000"/>
                  </a:schemeClr>
                </a:solidFill>
                <a:cs typeface="Arial"/>
              </a:rPr>
              <a:t>detailed</a:t>
            </a:r>
            <a:r>
              <a:rPr lang="fr-FR" i="1" dirty="0">
                <a:solidFill>
                  <a:schemeClr val="tx1">
                    <a:lumMod val="49000"/>
                  </a:schemeClr>
                </a:solidFill>
                <a:cs typeface="Arial"/>
              </a:rPr>
              <a:t> information </a:t>
            </a:r>
            <a:r>
              <a:rPr lang="fr-FR" i="1" dirty="0" err="1">
                <a:solidFill>
                  <a:schemeClr val="tx1">
                    <a:lumMod val="49000"/>
                  </a:schemeClr>
                </a:solidFill>
                <a:cs typeface="Arial"/>
              </a:rPr>
              <a:t>is</a:t>
            </a:r>
            <a:r>
              <a:rPr lang="fr-FR" i="1" dirty="0">
                <a:solidFill>
                  <a:schemeClr val="tx1">
                    <a:lumMod val="49000"/>
                  </a:schemeClr>
                </a:solidFill>
                <a:cs typeface="Arial"/>
              </a:rPr>
              <a:t> </a:t>
            </a:r>
            <a:r>
              <a:rPr lang="fr-FR" i="1" dirty="0" err="1">
                <a:solidFill>
                  <a:schemeClr val="tx1">
                    <a:lumMod val="49000"/>
                  </a:schemeClr>
                </a:solidFill>
                <a:cs typeface="Arial"/>
              </a:rPr>
              <a:t>available</a:t>
            </a:r>
            <a:r>
              <a:rPr lang="fr-FR" i="1" dirty="0">
                <a:solidFill>
                  <a:schemeClr val="tx1">
                    <a:lumMod val="49000"/>
                  </a:schemeClr>
                </a:solidFill>
                <a:cs typeface="Arial"/>
              </a:rPr>
              <a:t> </a:t>
            </a:r>
            <a:r>
              <a:rPr lang="fr-FR" i="1" dirty="0" err="1">
                <a:solidFill>
                  <a:schemeClr val="tx1">
                    <a:lumMod val="49000"/>
                  </a:schemeClr>
                </a:solidFill>
                <a:cs typeface="Arial"/>
                <a:hlinkClick r:id="rId2">
                  <a:extLst>
                    <a:ext uri="{A12FA001-AC4F-418D-AE19-62706E023703}">
                      <ahyp:hlinkClr xmlns:ahyp="http://schemas.microsoft.com/office/drawing/2018/hyperlinkcolor" val="tx"/>
                    </a:ext>
                  </a:extLst>
                </a:hlinkClick>
              </a:rPr>
              <a:t>here</a:t>
            </a:r>
            <a:r>
              <a:rPr lang="fr-FR" i="1" dirty="0">
                <a:solidFill>
                  <a:schemeClr val="tx1">
                    <a:lumMod val="49000"/>
                  </a:schemeClr>
                </a:solidFill>
                <a:cs typeface="Arial"/>
              </a:rPr>
              <a:t> – </a:t>
            </a:r>
            <a:r>
              <a:rPr lang="fr-FR" i="1" dirty="0" err="1">
                <a:solidFill>
                  <a:schemeClr val="tx1">
                    <a:lumMod val="49000"/>
                  </a:schemeClr>
                </a:solidFill>
                <a:cs typeface="Arial"/>
              </a:rPr>
              <a:t>including</a:t>
            </a:r>
            <a:r>
              <a:rPr lang="fr-FR" i="1" dirty="0">
                <a:solidFill>
                  <a:schemeClr val="tx1">
                    <a:lumMod val="49000"/>
                  </a:schemeClr>
                </a:solidFill>
                <a:cs typeface="Arial"/>
              </a:rPr>
              <a:t> the links to the </a:t>
            </a:r>
            <a:r>
              <a:rPr lang="fr-FR" i="1" dirty="0" err="1">
                <a:solidFill>
                  <a:schemeClr val="tx1">
                    <a:lumMod val="49000"/>
                  </a:schemeClr>
                </a:solidFill>
                <a:cs typeface="Arial"/>
              </a:rPr>
              <a:t>MoUs</a:t>
            </a:r>
            <a:r>
              <a:rPr lang="fr-FR" i="1" dirty="0">
                <a:solidFill>
                  <a:schemeClr val="tx1">
                    <a:lumMod val="49000"/>
                  </a:schemeClr>
                </a:solidFill>
                <a:cs typeface="Arial"/>
              </a:rPr>
              <a:t> </a:t>
            </a:r>
            <a:r>
              <a:rPr lang="fr-FR" i="1" dirty="0" err="1">
                <a:solidFill>
                  <a:schemeClr val="tx1">
                    <a:lumMod val="49000"/>
                  </a:schemeClr>
                </a:solidFill>
                <a:cs typeface="Arial"/>
              </a:rPr>
              <a:t>with</a:t>
            </a:r>
            <a:r>
              <a:rPr lang="fr-FR" i="1" dirty="0">
                <a:solidFill>
                  <a:schemeClr val="tx1">
                    <a:lumMod val="49000"/>
                  </a:schemeClr>
                </a:solidFill>
                <a:cs typeface="Arial"/>
              </a:rPr>
              <a:t> Kenya, Liberia, Mozambique, Rwanda and Uganda. </a:t>
            </a:r>
            <a:endParaRPr lang="fr-FR" i="1" dirty="0">
              <a:solidFill>
                <a:schemeClr val="tx1">
                  <a:lumMod val="49000"/>
                </a:schemeClr>
              </a:solidFill>
            </a:endParaRPr>
          </a:p>
        </p:txBody>
      </p:sp>
      <p:pic>
        <p:nvPicPr>
          <p:cNvPr id="7" name="Image 6" descr="Une image contenant texte, Police, nombre, capture d’écran&#10;&#10;Le contenu généré par l’IA peut être incorrect.">
            <a:extLst>
              <a:ext uri="{FF2B5EF4-FFF2-40B4-BE49-F238E27FC236}">
                <a16:creationId xmlns:a16="http://schemas.microsoft.com/office/drawing/2014/main" id="{BDF599BC-BDF3-E2E4-DC9E-C054D47AC5CA}"/>
              </a:ext>
            </a:extLst>
          </p:cNvPr>
          <p:cNvPicPr>
            <a:picLocks noChangeAspect="1"/>
          </p:cNvPicPr>
          <p:nvPr/>
        </p:nvPicPr>
        <p:blipFill>
          <a:blip r:embed="rId3"/>
          <a:stretch>
            <a:fillRect/>
          </a:stretch>
        </p:blipFill>
        <p:spPr>
          <a:xfrm>
            <a:off x="545306" y="2645569"/>
            <a:ext cx="8065294" cy="2376488"/>
          </a:xfrm>
          <a:prstGeom prst="rect">
            <a:avLst/>
          </a:prstGeom>
        </p:spPr>
      </p:pic>
      <p:sp>
        <p:nvSpPr>
          <p:cNvPr id="8" name="ZoneTexte 7">
            <a:extLst>
              <a:ext uri="{FF2B5EF4-FFF2-40B4-BE49-F238E27FC236}">
                <a16:creationId xmlns:a16="http://schemas.microsoft.com/office/drawing/2014/main" id="{8866AE13-373B-167C-871B-C4584B9967C0}"/>
              </a:ext>
            </a:extLst>
          </p:cNvPr>
          <p:cNvSpPr txBox="1"/>
          <p:nvPr/>
        </p:nvSpPr>
        <p:spPr>
          <a:xfrm>
            <a:off x="838039" y="1905383"/>
            <a:ext cx="746142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dirty="0" err="1">
                <a:ea typeface="Calibri"/>
                <a:cs typeface="Calibri"/>
              </a:rPr>
              <a:t>Planned</a:t>
            </a:r>
            <a:r>
              <a:rPr lang="fr-FR" b="1" dirty="0">
                <a:ea typeface="Calibri"/>
                <a:cs typeface="Calibri"/>
              </a:rPr>
              <a:t> </a:t>
            </a:r>
            <a:r>
              <a:rPr lang="fr-FR" b="1" dirty="0" err="1">
                <a:ea typeface="Calibri"/>
                <a:cs typeface="Calibri"/>
              </a:rPr>
              <a:t>financial</a:t>
            </a:r>
            <a:r>
              <a:rPr lang="fr-FR" b="1" dirty="0">
                <a:ea typeface="Calibri"/>
                <a:cs typeface="Calibri"/>
              </a:rPr>
              <a:t> support by the US and </a:t>
            </a:r>
            <a:r>
              <a:rPr lang="fr-FR" b="1" dirty="0" err="1">
                <a:ea typeface="Calibri"/>
                <a:cs typeface="Calibri"/>
              </a:rPr>
              <a:t>Ugandan</a:t>
            </a:r>
            <a:r>
              <a:rPr lang="fr-FR" b="1" dirty="0">
                <a:ea typeface="Calibri"/>
                <a:cs typeface="Calibri"/>
              </a:rPr>
              <a:t> </a:t>
            </a:r>
            <a:r>
              <a:rPr lang="fr-FR" b="1" dirty="0" err="1">
                <a:ea typeface="Calibri"/>
                <a:cs typeface="Calibri"/>
              </a:rPr>
              <a:t>government</a:t>
            </a:r>
            <a:r>
              <a:rPr lang="fr-FR" b="1" dirty="0">
                <a:ea typeface="Calibri"/>
                <a:cs typeface="Calibri"/>
              </a:rPr>
              <a:t> </a:t>
            </a:r>
            <a:endParaRPr lang="fr-FR"/>
          </a:p>
          <a:p>
            <a:pPr algn="ctr"/>
            <a:r>
              <a:rPr lang="fr-FR">
                <a:ea typeface="Calibri"/>
                <a:cs typeface="Calibri"/>
              </a:rPr>
              <a:t>(2026-2030)</a:t>
            </a:r>
          </a:p>
        </p:txBody>
      </p:sp>
    </p:spTree>
    <p:extLst>
      <p:ext uri="{BB962C8B-B14F-4D97-AF65-F5344CB8AC3E}">
        <p14:creationId xmlns:p14="http://schemas.microsoft.com/office/powerpoint/2010/main" val="1409388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E3EC4-0656-D612-14B1-CBAEF5EF0D8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2DD4828-7A48-AB9A-6B53-5EEC19384D09}"/>
              </a:ext>
            </a:extLst>
          </p:cNvPr>
          <p:cNvSpPr>
            <a:spLocks noGrp="1"/>
          </p:cNvSpPr>
          <p:nvPr>
            <p:ph type="title"/>
          </p:nvPr>
        </p:nvSpPr>
        <p:spPr/>
        <p:txBody>
          <a:bodyPr>
            <a:normAutofit fontScale="90000"/>
          </a:bodyPr>
          <a:lstStyle/>
          <a:p>
            <a:r>
              <a:rPr lang="fr-BE" dirty="0" err="1">
                <a:ea typeface="+mn-lt"/>
                <a:cs typeface="+mn-lt"/>
              </a:rPr>
              <a:t>After</a:t>
            </a:r>
            <a:r>
              <a:rPr lang="fr-BE" dirty="0">
                <a:ea typeface="+mn-lt"/>
                <a:cs typeface="+mn-lt"/>
              </a:rPr>
              <a:t> turbulence, global </a:t>
            </a:r>
            <a:r>
              <a:rPr lang="fr-BE" dirty="0" err="1">
                <a:ea typeface="+mn-lt"/>
                <a:cs typeface="+mn-lt"/>
              </a:rPr>
              <a:t>health</a:t>
            </a:r>
            <a:r>
              <a:rPr lang="fr-BE" dirty="0">
                <a:ea typeface="+mn-lt"/>
                <a:cs typeface="+mn-lt"/>
              </a:rPr>
              <a:t> </a:t>
            </a:r>
            <a:r>
              <a:rPr lang="fr-BE" dirty="0" err="1">
                <a:ea typeface="+mn-lt"/>
                <a:cs typeface="+mn-lt"/>
              </a:rPr>
              <a:t>financing</a:t>
            </a:r>
            <a:r>
              <a:rPr lang="fr-BE" dirty="0">
                <a:ea typeface="+mn-lt"/>
                <a:cs typeface="+mn-lt"/>
              </a:rPr>
              <a:t> </a:t>
            </a:r>
            <a:r>
              <a:rPr lang="fr-BE" dirty="0" err="1">
                <a:ea typeface="+mn-lt"/>
                <a:cs typeface="+mn-lt"/>
              </a:rPr>
              <a:t>stabilizes</a:t>
            </a:r>
            <a:r>
              <a:rPr lang="fr-BE" dirty="0">
                <a:ea typeface="+mn-lt"/>
                <a:cs typeface="+mn-lt"/>
              </a:rPr>
              <a:t> at $9.4 billion (2026)</a:t>
            </a:r>
            <a:endParaRPr lang="fr-FR" dirty="0"/>
          </a:p>
        </p:txBody>
      </p:sp>
      <p:sp>
        <p:nvSpPr>
          <p:cNvPr id="7" name="ZoneTexte 1">
            <a:extLst>
              <a:ext uri="{FF2B5EF4-FFF2-40B4-BE49-F238E27FC236}">
                <a16:creationId xmlns:a16="http://schemas.microsoft.com/office/drawing/2014/main" id="{5C9AE804-8CF6-1616-6F14-EA47BC4E0AE1}"/>
              </a:ext>
            </a:extLst>
          </p:cNvPr>
          <p:cNvSpPr txBox="1"/>
          <p:nvPr/>
        </p:nvSpPr>
        <p:spPr>
          <a:xfrm>
            <a:off x="5292" y="6629664"/>
            <a:ext cx="7450666"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Calibri"/>
                <a:ea typeface="Calibri"/>
                <a:cs typeface="Arial"/>
              </a:rPr>
              <a:t>Source: </a:t>
            </a:r>
            <a:r>
              <a:rPr kumimoji="0" lang="fr-FR" sz="900" b="0" i="0" u="none" strike="noStrike" kern="1200" cap="none" spc="0" normalizeH="0" baseline="0" noProof="0">
                <a:ln>
                  <a:noFill/>
                </a:ln>
                <a:solidFill>
                  <a:prstClr val="black"/>
                </a:solidFill>
                <a:effectLst/>
                <a:uLnTx/>
                <a:uFillTx/>
                <a:latin typeface="Calibri"/>
                <a:ea typeface="Calibri"/>
                <a:cs typeface="Calibri"/>
                <a:hlinkClick r:id="rId3"/>
              </a:rPr>
              <a:t>Just the Numbers: The Impact of US International Family Planning Assistance, 2024 | </a:t>
            </a:r>
            <a:r>
              <a:rPr kumimoji="0" lang="fr-FR" sz="900" b="0" i="0" u="none" strike="noStrike" kern="1200" cap="none" spc="0" normalizeH="0" baseline="0" noProof="0" err="1">
                <a:ln>
                  <a:noFill/>
                </a:ln>
                <a:solidFill>
                  <a:prstClr val="black"/>
                </a:solidFill>
                <a:effectLst/>
                <a:uLnTx/>
                <a:uFillTx/>
                <a:latin typeface="Calibri"/>
                <a:ea typeface="Calibri"/>
                <a:cs typeface="Calibri"/>
                <a:hlinkClick r:id="rId3"/>
              </a:rPr>
              <a:t>Guttmacher</a:t>
            </a:r>
            <a:r>
              <a:rPr kumimoji="0" lang="fr-FR" sz="900" b="0" i="0" u="none" strike="noStrike" kern="1200" cap="none" spc="0" normalizeH="0" baseline="0" noProof="0">
                <a:ln>
                  <a:noFill/>
                </a:ln>
                <a:solidFill>
                  <a:prstClr val="black"/>
                </a:solidFill>
                <a:effectLst/>
                <a:uLnTx/>
                <a:uFillTx/>
                <a:latin typeface="Calibri"/>
                <a:ea typeface="Calibri"/>
                <a:cs typeface="Calibri"/>
                <a:hlinkClick r:id="rId3"/>
              </a:rPr>
              <a:t> Institute</a:t>
            </a:r>
            <a:endParaRPr kumimoji="0" lang="fr-FR" sz="900" b="0" i="0" u="none" strike="noStrike" kern="1200" cap="none" spc="0" normalizeH="0" baseline="0" noProof="0">
              <a:ln>
                <a:noFill/>
              </a:ln>
              <a:solidFill>
                <a:prstClr val="black"/>
              </a:solidFill>
              <a:effectLst/>
              <a:uLnTx/>
              <a:uFillTx/>
              <a:latin typeface="Calibri"/>
              <a:ea typeface="Calibri"/>
              <a:cs typeface="Calibri"/>
            </a:endParaRPr>
          </a:p>
        </p:txBody>
      </p:sp>
      <p:sp>
        <p:nvSpPr>
          <p:cNvPr id="9" name="Shape 3">
            <a:extLst>
              <a:ext uri="{FF2B5EF4-FFF2-40B4-BE49-F238E27FC236}">
                <a16:creationId xmlns:a16="http://schemas.microsoft.com/office/drawing/2014/main" id="{85398623-64E3-51ED-4C1C-2F95C802CC66}"/>
              </a:ext>
            </a:extLst>
          </p:cNvPr>
          <p:cNvSpPr/>
          <p:nvPr/>
        </p:nvSpPr>
        <p:spPr>
          <a:xfrm>
            <a:off x="2069676" y="4173041"/>
            <a:ext cx="8052648" cy="57519"/>
          </a:xfrm>
          <a:prstGeom prst="rect">
            <a:avLst/>
          </a:prstGeom>
          <a:solidFill>
            <a:schemeClr val="bg2">
              <a:lumMod val="75000"/>
            </a:schemeClr>
          </a:solidFill>
          <a:ln w="12700">
            <a:noFill/>
            <a:prstDash val="solid"/>
          </a:ln>
        </p:spPr>
        <p:txBody>
          <a:bodyPr/>
          <a:lstStyle/>
          <a:p>
            <a:endParaRPr lang="en-US"/>
          </a:p>
        </p:txBody>
      </p:sp>
      <p:sp>
        <p:nvSpPr>
          <p:cNvPr id="11" name="Shape 4">
            <a:extLst>
              <a:ext uri="{FF2B5EF4-FFF2-40B4-BE49-F238E27FC236}">
                <a16:creationId xmlns:a16="http://schemas.microsoft.com/office/drawing/2014/main" id="{49710AF4-6999-5BFC-FB13-3714B19D423E}"/>
              </a:ext>
            </a:extLst>
          </p:cNvPr>
          <p:cNvSpPr/>
          <p:nvPr/>
        </p:nvSpPr>
        <p:spPr>
          <a:xfrm>
            <a:off x="2069676" y="3931484"/>
            <a:ext cx="0" cy="253083"/>
          </a:xfrm>
          <a:prstGeom prst="line">
            <a:avLst/>
          </a:prstGeom>
          <a:noFill/>
          <a:ln w="19050">
            <a:solidFill>
              <a:srgbClr val="FF6B6B">
                <a:alpha val="60000"/>
              </a:srgbClr>
            </a:solidFill>
            <a:prstDash val="solid"/>
          </a:ln>
        </p:spPr>
        <p:txBody>
          <a:bodyPr/>
          <a:lstStyle/>
          <a:p>
            <a:endParaRPr lang="en-US"/>
          </a:p>
        </p:txBody>
      </p:sp>
      <p:grpSp>
        <p:nvGrpSpPr>
          <p:cNvPr id="15" name="Group 108">
            <a:extLst>
              <a:ext uri="{FF2B5EF4-FFF2-40B4-BE49-F238E27FC236}">
                <a16:creationId xmlns:a16="http://schemas.microsoft.com/office/drawing/2014/main" id="{A9E74389-CC8B-12DA-FA6B-2320182A5233}"/>
              </a:ext>
            </a:extLst>
          </p:cNvPr>
          <p:cNvGrpSpPr/>
          <p:nvPr/>
        </p:nvGrpSpPr>
        <p:grpSpPr>
          <a:xfrm>
            <a:off x="1862608" y="3994732"/>
            <a:ext cx="414136" cy="414136"/>
            <a:chOff x="1862608" y="3388380"/>
            <a:chExt cx="414136" cy="414136"/>
          </a:xfrm>
        </p:grpSpPr>
        <p:sp>
          <p:nvSpPr>
            <p:cNvPr id="13" name="Shape 5">
              <a:extLst>
                <a:ext uri="{FF2B5EF4-FFF2-40B4-BE49-F238E27FC236}">
                  <a16:creationId xmlns:a16="http://schemas.microsoft.com/office/drawing/2014/main" id="{BF4FE180-7161-AAAC-35AC-8F72F200A711}"/>
                </a:ext>
              </a:extLst>
            </p:cNvPr>
            <p:cNvSpPr/>
            <p:nvPr/>
          </p:nvSpPr>
          <p:spPr>
            <a:xfrm>
              <a:off x="1862608" y="3388380"/>
              <a:ext cx="414136" cy="414136"/>
            </a:xfrm>
            <a:prstGeom prst="ellipse">
              <a:avLst/>
            </a:prstGeom>
            <a:solidFill>
              <a:schemeClr val="accent1">
                <a:alpha val="25000"/>
              </a:schemeClr>
            </a:solidFill>
            <a:ln w="12700">
              <a:solidFill>
                <a:schemeClr val="accent1"/>
              </a:solidFill>
              <a:prstDash val="solid"/>
            </a:ln>
          </p:spPr>
          <p:txBody>
            <a:bodyPr/>
            <a:lstStyle/>
            <a:p>
              <a:endParaRPr lang="en-US"/>
            </a:p>
          </p:txBody>
        </p:sp>
        <p:sp>
          <p:nvSpPr>
            <p:cNvPr id="14" name="Shape 6">
              <a:extLst>
                <a:ext uri="{FF2B5EF4-FFF2-40B4-BE49-F238E27FC236}">
                  <a16:creationId xmlns:a16="http://schemas.microsoft.com/office/drawing/2014/main" id="{3D6CB495-171F-4581-0023-3F57D66A6FA3}"/>
                </a:ext>
              </a:extLst>
            </p:cNvPr>
            <p:cNvSpPr/>
            <p:nvPr/>
          </p:nvSpPr>
          <p:spPr>
            <a:xfrm>
              <a:off x="1954638" y="3480410"/>
              <a:ext cx="230076" cy="230076"/>
            </a:xfrm>
            <a:prstGeom prst="ellipse">
              <a:avLst/>
            </a:prstGeom>
            <a:solidFill>
              <a:schemeClr val="accent1"/>
            </a:solidFill>
            <a:ln w="19050">
              <a:solidFill>
                <a:srgbClr val="FFFFFF"/>
              </a:solidFill>
              <a:prstDash val="solid"/>
            </a:ln>
          </p:spPr>
          <p:txBody>
            <a:bodyPr/>
            <a:lstStyle/>
            <a:p>
              <a:endParaRPr lang="en-US"/>
            </a:p>
          </p:txBody>
        </p:sp>
      </p:grpSp>
      <p:grpSp>
        <p:nvGrpSpPr>
          <p:cNvPr id="25" name="Group 56">
            <a:extLst>
              <a:ext uri="{FF2B5EF4-FFF2-40B4-BE49-F238E27FC236}">
                <a16:creationId xmlns:a16="http://schemas.microsoft.com/office/drawing/2014/main" id="{FAE583A5-A4D1-9242-CA4A-122BD618D39C}"/>
              </a:ext>
            </a:extLst>
          </p:cNvPr>
          <p:cNvGrpSpPr/>
          <p:nvPr/>
        </p:nvGrpSpPr>
        <p:grpSpPr>
          <a:xfrm>
            <a:off x="1401157" y="2096653"/>
            <a:ext cx="1560062" cy="1737026"/>
            <a:chOff x="1178133" y="1127887"/>
            <a:chExt cx="1783086" cy="2099440"/>
          </a:xfrm>
        </p:grpSpPr>
        <p:sp>
          <p:nvSpPr>
            <p:cNvPr id="17" name="Shape 7">
              <a:extLst>
                <a:ext uri="{FF2B5EF4-FFF2-40B4-BE49-F238E27FC236}">
                  <a16:creationId xmlns:a16="http://schemas.microsoft.com/office/drawing/2014/main" id="{FB0A0C03-EFC2-D1DB-6D72-C0419692F31A}"/>
                </a:ext>
              </a:extLst>
            </p:cNvPr>
            <p:cNvSpPr/>
            <p:nvPr/>
          </p:nvSpPr>
          <p:spPr>
            <a:xfrm>
              <a:off x="1178133" y="1214165"/>
              <a:ext cx="1783086" cy="2013162"/>
            </a:xfrm>
            <a:prstGeom prst="roundRect">
              <a:avLst>
                <a:gd name="adj" fmla="val 5161"/>
              </a:avLst>
            </a:prstGeom>
            <a:solidFill>
              <a:schemeClr val="tx1">
                <a:lumMod val="75000"/>
                <a:lumOff val="25000"/>
              </a:schemeClr>
            </a:solidFill>
            <a:ln w="28575">
              <a:solidFill>
                <a:schemeClr val="accent1"/>
              </a:solidFill>
              <a:prstDash val="solid"/>
            </a:ln>
          </p:spPr>
          <p:txBody>
            <a:bodyPr/>
            <a:lstStyle/>
            <a:p>
              <a:endParaRPr lang="en-US"/>
            </a:p>
          </p:txBody>
        </p:sp>
        <p:sp>
          <p:nvSpPr>
            <p:cNvPr id="18" name="Shape 8">
              <a:extLst>
                <a:ext uri="{FF2B5EF4-FFF2-40B4-BE49-F238E27FC236}">
                  <a16:creationId xmlns:a16="http://schemas.microsoft.com/office/drawing/2014/main" id="{C7375B14-F1AC-1BBE-E1B5-A9EDAE7D3C7C}"/>
                </a:ext>
              </a:extLst>
            </p:cNvPr>
            <p:cNvSpPr/>
            <p:nvPr/>
          </p:nvSpPr>
          <p:spPr>
            <a:xfrm>
              <a:off x="1178133" y="1127887"/>
              <a:ext cx="1783086" cy="155301"/>
            </a:xfrm>
            <a:prstGeom prst="rect">
              <a:avLst/>
            </a:prstGeom>
            <a:solidFill>
              <a:schemeClr val="accent1"/>
            </a:solidFill>
            <a:ln w="28575">
              <a:solidFill>
                <a:schemeClr val="accent1"/>
              </a:solidFill>
              <a:prstDash val="solid"/>
            </a:ln>
          </p:spPr>
          <p:txBody>
            <a:bodyPr/>
            <a:lstStyle/>
            <a:p>
              <a:endParaRPr lang="en-US"/>
            </a:p>
          </p:txBody>
        </p:sp>
        <p:grpSp>
          <p:nvGrpSpPr>
            <p:cNvPr id="19" name="Group 55">
              <a:extLst>
                <a:ext uri="{FF2B5EF4-FFF2-40B4-BE49-F238E27FC236}">
                  <a16:creationId xmlns:a16="http://schemas.microsoft.com/office/drawing/2014/main" id="{1F1F9E3C-0165-870F-AFA2-2127E27D5F6D}"/>
                </a:ext>
              </a:extLst>
            </p:cNvPr>
            <p:cNvGrpSpPr/>
            <p:nvPr/>
          </p:nvGrpSpPr>
          <p:grpSpPr>
            <a:xfrm>
              <a:off x="1759074" y="1444241"/>
              <a:ext cx="621204" cy="621204"/>
              <a:chOff x="1759074" y="1352210"/>
              <a:chExt cx="621204" cy="621204"/>
            </a:xfrm>
          </p:grpSpPr>
          <p:sp>
            <p:nvSpPr>
              <p:cNvPr id="23" name="Shape 9">
                <a:extLst>
                  <a:ext uri="{FF2B5EF4-FFF2-40B4-BE49-F238E27FC236}">
                    <a16:creationId xmlns:a16="http://schemas.microsoft.com/office/drawing/2014/main" id="{4BCA7C80-4803-6B95-40B1-A9BC1CFC0DB4}"/>
                  </a:ext>
                </a:extLst>
              </p:cNvPr>
              <p:cNvSpPr/>
              <p:nvPr/>
            </p:nvSpPr>
            <p:spPr>
              <a:xfrm>
                <a:off x="1759074" y="1352210"/>
                <a:ext cx="621204" cy="621204"/>
              </a:xfrm>
              <a:prstGeom prst="ellipse">
                <a:avLst/>
              </a:prstGeom>
              <a:solidFill>
                <a:schemeClr val="accent1">
                  <a:alpha val="80000"/>
                </a:schemeClr>
              </a:solidFill>
              <a:ln w="12700">
                <a:solidFill>
                  <a:schemeClr val="accent1"/>
                </a:solidFill>
                <a:prstDash val="solid"/>
              </a:ln>
            </p:spPr>
            <p:txBody>
              <a:bodyPr/>
              <a:lstStyle/>
              <a:p>
                <a:endParaRPr lang="en-US"/>
              </a:p>
            </p:txBody>
          </p:sp>
          <p:pic>
            <p:nvPicPr>
              <p:cNvPr id="24" name="Image 0" descr="preencoded.png">
                <a:extLst>
                  <a:ext uri="{FF2B5EF4-FFF2-40B4-BE49-F238E27FC236}">
                    <a16:creationId xmlns:a16="http://schemas.microsoft.com/office/drawing/2014/main" id="{DAD6F349-74E0-02D1-5087-153E22BA19FC}"/>
                  </a:ext>
                </a:extLst>
              </p:cNvPr>
              <p:cNvPicPr>
                <a:picLocks noChangeAspect="1"/>
              </p:cNvPicPr>
              <p:nvPr/>
            </p:nvPicPr>
            <p:blipFill>
              <a:blip r:embed="rId4"/>
              <a:stretch>
                <a:fillRect/>
              </a:stretch>
            </p:blipFill>
            <p:spPr>
              <a:xfrm>
                <a:off x="1886796" y="1479932"/>
                <a:ext cx="365760" cy="365760"/>
              </a:xfrm>
              <a:prstGeom prst="rect">
                <a:avLst/>
              </a:prstGeom>
            </p:spPr>
          </p:pic>
        </p:grpSp>
        <p:sp>
          <p:nvSpPr>
            <p:cNvPr id="20" name="Text 10">
              <a:extLst>
                <a:ext uri="{FF2B5EF4-FFF2-40B4-BE49-F238E27FC236}">
                  <a16:creationId xmlns:a16="http://schemas.microsoft.com/office/drawing/2014/main" id="{7CC7C855-BE18-F0E1-66B2-9404DA9A49C6}"/>
                </a:ext>
              </a:extLst>
            </p:cNvPr>
            <p:cNvSpPr/>
            <p:nvPr/>
          </p:nvSpPr>
          <p:spPr>
            <a:xfrm>
              <a:off x="1178133" y="2073753"/>
              <a:ext cx="1783086" cy="276091"/>
            </a:xfrm>
            <a:prstGeom prst="rect">
              <a:avLst/>
            </a:prstGeom>
            <a:noFill/>
            <a:ln>
              <a:noFill/>
            </a:ln>
          </p:spPr>
          <p:txBody>
            <a:bodyPr wrap="square" lIns="0" tIns="0" rIns="0" bIns="0" rtlCol="0" anchor="ctr"/>
            <a:lstStyle/>
            <a:p>
              <a:pPr marL="0" indent="0" algn="ctr">
                <a:buNone/>
              </a:pPr>
              <a:r>
                <a:rPr lang="en-US" sz="1000" b="1">
                  <a:solidFill>
                    <a:srgbClr val="FF6B6B"/>
                  </a:solidFill>
                  <a:ea typeface="Calibri"/>
                  <a:cs typeface="Calibri"/>
                </a:rPr>
                <a:t>JAN 2025</a:t>
              </a:r>
              <a:endParaRPr lang="en-US" sz="1000"/>
            </a:p>
          </p:txBody>
        </p:sp>
        <p:sp>
          <p:nvSpPr>
            <p:cNvPr id="21" name="Text 11">
              <a:extLst>
                <a:ext uri="{FF2B5EF4-FFF2-40B4-BE49-F238E27FC236}">
                  <a16:creationId xmlns:a16="http://schemas.microsoft.com/office/drawing/2014/main" id="{ECA7AA4E-E9D4-480A-78A7-E9402DA3D6EE}"/>
                </a:ext>
              </a:extLst>
            </p:cNvPr>
            <p:cNvSpPr/>
            <p:nvPr/>
          </p:nvSpPr>
          <p:spPr>
            <a:xfrm>
              <a:off x="1178133" y="2322682"/>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AID FREEZE</a:t>
              </a:r>
            </a:p>
          </p:txBody>
        </p:sp>
        <p:sp>
          <p:nvSpPr>
            <p:cNvPr id="22" name="Text 12">
              <a:extLst>
                <a:ext uri="{FF2B5EF4-FFF2-40B4-BE49-F238E27FC236}">
                  <a16:creationId xmlns:a16="http://schemas.microsoft.com/office/drawing/2014/main" id="{0740931A-1257-E48A-AC91-778339716628}"/>
                </a:ext>
              </a:extLst>
            </p:cNvPr>
            <p:cNvSpPr/>
            <p:nvPr/>
          </p:nvSpPr>
          <p:spPr>
            <a:xfrm>
              <a:off x="1270163" y="2594619"/>
              <a:ext cx="1599026" cy="483159"/>
            </a:xfrm>
            <a:prstGeom prst="rect">
              <a:avLst/>
            </a:prstGeom>
            <a:noFill/>
            <a:ln>
              <a:noFill/>
            </a:ln>
          </p:spPr>
          <p:txBody>
            <a:bodyPr wrap="square" lIns="0" tIns="0" rIns="0" bIns="0" rtlCol="0" anchor="ctr"/>
            <a:lstStyle/>
            <a:p>
              <a:pPr algn="ctr"/>
              <a:r>
                <a:rPr lang="en-US" sz="1000">
                  <a:solidFill>
                    <a:schemeClr val="accent1">
                      <a:lumMod val="40000"/>
                      <a:lumOff val="60000"/>
                    </a:schemeClr>
                  </a:solidFill>
                  <a:ea typeface="Calibri"/>
                  <a:cs typeface="Calibri"/>
                </a:rPr>
                <a:t>Dismantling of USAID</a:t>
              </a:r>
              <a:endParaRPr lang="fr-FR"/>
            </a:p>
          </p:txBody>
        </p:sp>
      </p:grpSp>
      <p:sp>
        <p:nvSpPr>
          <p:cNvPr id="27" name="Shape 13">
            <a:extLst>
              <a:ext uri="{FF2B5EF4-FFF2-40B4-BE49-F238E27FC236}">
                <a16:creationId xmlns:a16="http://schemas.microsoft.com/office/drawing/2014/main" id="{485A09B7-F9DA-7536-A2D3-593677F87850}"/>
              </a:ext>
            </a:extLst>
          </p:cNvPr>
          <p:cNvSpPr/>
          <p:nvPr/>
        </p:nvSpPr>
        <p:spPr>
          <a:xfrm>
            <a:off x="4082838" y="4219053"/>
            <a:ext cx="0" cy="253083"/>
          </a:xfrm>
          <a:prstGeom prst="line">
            <a:avLst/>
          </a:prstGeom>
          <a:noFill/>
          <a:ln w="19050">
            <a:solidFill>
              <a:srgbClr val="FFB347">
                <a:alpha val="60000"/>
              </a:srgbClr>
            </a:solidFill>
            <a:prstDash val="solid"/>
          </a:ln>
        </p:spPr>
        <p:txBody>
          <a:bodyPr/>
          <a:lstStyle/>
          <a:p>
            <a:endParaRPr lang="en-US"/>
          </a:p>
        </p:txBody>
      </p:sp>
      <p:grpSp>
        <p:nvGrpSpPr>
          <p:cNvPr id="31" name="Group 107">
            <a:extLst>
              <a:ext uri="{FF2B5EF4-FFF2-40B4-BE49-F238E27FC236}">
                <a16:creationId xmlns:a16="http://schemas.microsoft.com/office/drawing/2014/main" id="{02E91DEA-D9A3-05CB-7133-5AC0906AA7D9}"/>
              </a:ext>
            </a:extLst>
          </p:cNvPr>
          <p:cNvGrpSpPr/>
          <p:nvPr/>
        </p:nvGrpSpPr>
        <p:grpSpPr>
          <a:xfrm>
            <a:off x="3875770" y="3994732"/>
            <a:ext cx="414136" cy="414136"/>
            <a:chOff x="3875770" y="3388380"/>
            <a:chExt cx="414136" cy="414136"/>
          </a:xfrm>
        </p:grpSpPr>
        <p:sp>
          <p:nvSpPr>
            <p:cNvPr id="29" name="Shape 14">
              <a:extLst>
                <a:ext uri="{FF2B5EF4-FFF2-40B4-BE49-F238E27FC236}">
                  <a16:creationId xmlns:a16="http://schemas.microsoft.com/office/drawing/2014/main" id="{CB71D966-0394-43E4-003D-88D02F5427BD}"/>
                </a:ext>
              </a:extLst>
            </p:cNvPr>
            <p:cNvSpPr/>
            <p:nvPr/>
          </p:nvSpPr>
          <p:spPr>
            <a:xfrm>
              <a:off x="3875770" y="3388380"/>
              <a:ext cx="414136" cy="414136"/>
            </a:xfrm>
            <a:prstGeom prst="ellipse">
              <a:avLst/>
            </a:prstGeom>
            <a:solidFill>
              <a:schemeClr val="accent2">
                <a:alpha val="25000"/>
              </a:schemeClr>
            </a:solidFill>
            <a:ln w="12700">
              <a:solidFill>
                <a:schemeClr val="accent2"/>
              </a:solidFill>
              <a:prstDash val="solid"/>
            </a:ln>
          </p:spPr>
          <p:txBody>
            <a:bodyPr/>
            <a:lstStyle/>
            <a:p>
              <a:endParaRPr lang="en-US"/>
            </a:p>
          </p:txBody>
        </p:sp>
        <p:sp>
          <p:nvSpPr>
            <p:cNvPr id="30" name="Shape 15">
              <a:extLst>
                <a:ext uri="{FF2B5EF4-FFF2-40B4-BE49-F238E27FC236}">
                  <a16:creationId xmlns:a16="http://schemas.microsoft.com/office/drawing/2014/main" id="{FD499DA4-E1C2-562F-2D35-CAC90DC25200}"/>
                </a:ext>
              </a:extLst>
            </p:cNvPr>
            <p:cNvSpPr/>
            <p:nvPr/>
          </p:nvSpPr>
          <p:spPr>
            <a:xfrm>
              <a:off x="3967800" y="3480410"/>
              <a:ext cx="230076" cy="230076"/>
            </a:xfrm>
            <a:prstGeom prst="ellipse">
              <a:avLst/>
            </a:prstGeom>
            <a:solidFill>
              <a:schemeClr val="accent2"/>
            </a:solidFill>
            <a:ln w="19050">
              <a:solidFill>
                <a:srgbClr val="FFFFFF"/>
              </a:solidFill>
              <a:prstDash val="solid"/>
            </a:ln>
          </p:spPr>
          <p:txBody>
            <a:bodyPr/>
            <a:lstStyle/>
            <a:p>
              <a:endParaRPr lang="en-US"/>
            </a:p>
          </p:txBody>
        </p:sp>
      </p:grpSp>
      <p:sp>
        <p:nvSpPr>
          <p:cNvPr id="33" name="Shape 22">
            <a:extLst>
              <a:ext uri="{FF2B5EF4-FFF2-40B4-BE49-F238E27FC236}">
                <a16:creationId xmlns:a16="http://schemas.microsoft.com/office/drawing/2014/main" id="{528E822E-F142-0A03-4D93-AFE1730695CB}"/>
              </a:ext>
            </a:extLst>
          </p:cNvPr>
          <p:cNvSpPr/>
          <p:nvPr/>
        </p:nvSpPr>
        <p:spPr>
          <a:xfrm>
            <a:off x="6096000" y="3931484"/>
            <a:ext cx="0" cy="253083"/>
          </a:xfrm>
          <a:prstGeom prst="line">
            <a:avLst/>
          </a:prstGeom>
          <a:noFill/>
          <a:ln w="19050">
            <a:solidFill>
              <a:srgbClr val="4ECDC4">
                <a:alpha val="60000"/>
              </a:srgbClr>
            </a:solidFill>
            <a:prstDash val="solid"/>
          </a:ln>
        </p:spPr>
        <p:txBody>
          <a:bodyPr/>
          <a:lstStyle/>
          <a:p>
            <a:endParaRPr lang="en-US"/>
          </a:p>
        </p:txBody>
      </p:sp>
      <p:grpSp>
        <p:nvGrpSpPr>
          <p:cNvPr id="37" name="Group 106">
            <a:extLst>
              <a:ext uri="{FF2B5EF4-FFF2-40B4-BE49-F238E27FC236}">
                <a16:creationId xmlns:a16="http://schemas.microsoft.com/office/drawing/2014/main" id="{52081F28-A7FC-B069-9A9A-AD259070C17E}"/>
              </a:ext>
            </a:extLst>
          </p:cNvPr>
          <p:cNvGrpSpPr/>
          <p:nvPr/>
        </p:nvGrpSpPr>
        <p:grpSpPr>
          <a:xfrm>
            <a:off x="5888932" y="3994732"/>
            <a:ext cx="414136" cy="414136"/>
            <a:chOff x="5888932" y="3388380"/>
            <a:chExt cx="414136" cy="414136"/>
          </a:xfrm>
        </p:grpSpPr>
        <p:sp>
          <p:nvSpPr>
            <p:cNvPr id="35" name="Shape 23">
              <a:extLst>
                <a:ext uri="{FF2B5EF4-FFF2-40B4-BE49-F238E27FC236}">
                  <a16:creationId xmlns:a16="http://schemas.microsoft.com/office/drawing/2014/main" id="{EF8762C0-F95C-954F-F7C8-51860FAEE792}"/>
                </a:ext>
              </a:extLst>
            </p:cNvPr>
            <p:cNvSpPr/>
            <p:nvPr/>
          </p:nvSpPr>
          <p:spPr>
            <a:xfrm>
              <a:off x="5888932" y="3388380"/>
              <a:ext cx="414136" cy="414136"/>
            </a:xfrm>
            <a:prstGeom prst="ellipse">
              <a:avLst/>
            </a:prstGeom>
            <a:solidFill>
              <a:schemeClr val="accent5">
                <a:lumMod val="75000"/>
                <a:alpha val="25000"/>
              </a:schemeClr>
            </a:solidFill>
            <a:ln w="12700">
              <a:solidFill>
                <a:schemeClr val="accent5">
                  <a:lumMod val="75000"/>
                </a:schemeClr>
              </a:solidFill>
              <a:prstDash val="solid"/>
            </a:ln>
          </p:spPr>
          <p:txBody>
            <a:bodyPr/>
            <a:lstStyle/>
            <a:p>
              <a:endParaRPr lang="en-US"/>
            </a:p>
          </p:txBody>
        </p:sp>
        <p:sp>
          <p:nvSpPr>
            <p:cNvPr id="36" name="Shape 24">
              <a:extLst>
                <a:ext uri="{FF2B5EF4-FFF2-40B4-BE49-F238E27FC236}">
                  <a16:creationId xmlns:a16="http://schemas.microsoft.com/office/drawing/2014/main" id="{35CFC9DD-AF8A-9C80-DF25-08CFAE66EB88}"/>
                </a:ext>
              </a:extLst>
            </p:cNvPr>
            <p:cNvSpPr/>
            <p:nvPr/>
          </p:nvSpPr>
          <p:spPr>
            <a:xfrm>
              <a:off x="5980962" y="3480410"/>
              <a:ext cx="230076" cy="230076"/>
            </a:xfrm>
            <a:prstGeom prst="ellipse">
              <a:avLst/>
            </a:prstGeom>
            <a:solidFill>
              <a:schemeClr val="accent5">
                <a:lumMod val="75000"/>
              </a:schemeClr>
            </a:solidFill>
            <a:ln w="19050">
              <a:solidFill>
                <a:srgbClr val="FFFFFF"/>
              </a:solidFill>
              <a:prstDash val="solid"/>
            </a:ln>
          </p:spPr>
          <p:txBody>
            <a:bodyPr/>
            <a:lstStyle/>
            <a:p>
              <a:endParaRPr lang="en-US"/>
            </a:p>
          </p:txBody>
        </p:sp>
      </p:grpSp>
      <p:sp>
        <p:nvSpPr>
          <p:cNvPr id="39" name="Shape 31">
            <a:extLst>
              <a:ext uri="{FF2B5EF4-FFF2-40B4-BE49-F238E27FC236}">
                <a16:creationId xmlns:a16="http://schemas.microsoft.com/office/drawing/2014/main" id="{FD102169-1517-0B1C-EB50-2A8AC2052297}"/>
              </a:ext>
            </a:extLst>
          </p:cNvPr>
          <p:cNvSpPr/>
          <p:nvPr/>
        </p:nvSpPr>
        <p:spPr>
          <a:xfrm>
            <a:off x="8109162" y="4219053"/>
            <a:ext cx="0" cy="253083"/>
          </a:xfrm>
          <a:prstGeom prst="line">
            <a:avLst/>
          </a:prstGeom>
          <a:noFill/>
          <a:ln w="19050">
            <a:solidFill>
              <a:srgbClr val="A78BFA">
                <a:alpha val="60000"/>
              </a:srgbClr>
            </a:solidFill>
            <a:prstDash val="solid"/>
          </a:ln>
        </p:spPr>
        <p:txBody>
          <a:bodyPr/>
          <a:lstStyle/>
          <a:p>
            <a:endParaRPr lang="en-US"/>
          </a:p>
        </p:txBody>
      </p:sp>
      <p:grpSp>
        <p:nvGrpSpPr>
          <p:cNvPr id="43" name="Group 105">
            <a:extLst>
              <a:ext uri="{FF2B5EF4-FFF2-40B4-BE49-F238E27FC236}">
                <a16:creationId xmlns:a16="http://schemas.microsoft.com/office/drawing/2014/main" id="{C59BE6D8-EAB1-090A-8F3A-F8266A5FC8BE}"/>
              </a:ext>
            </a:extLst>
          </p:cNvPr>
          <p:cNvGrpSpPr/>
          <p:nvPr/>
        </p:nvGrpSpPr>
        <p:grpSpPr>
          <a:xfrm>
            <a:off x="7902094" y="3994732"/>
            <a:ext cx="414136" cy="414136"/>
            <a:chOff x="7902094" y="3388380"/>
            <a:chExt cx="414136" cy="414136"/>
          </a:xfrm>
        </p:grpSpPr>
        <p:sp>
          <p:nvSpPr>
            <p:cNvPr id="41" name="Shape 32">
              <a:extLst>
                <a:ext uri="{FF2B5EF4-FFF2-40B4-BE49-F238E27FC236}">
                  <a16:creationId xmlns:a16="http://schemas.microsoft.com/office/drawing/2014/main" id="{ED81D62E-0CB5-7C30-7696-395A1C2A884D}"/>
                </a:ext>
              </a:extLst>
            </p:cNvPr>
            <p:cNvSpPr/>
            <p:nvPr/>
          </p:nvSpPr>
          <p:spPr>
            <a:xfrm>
              <a:off x="7902094" y="3388380"/>
              <a:ext cx="414136" cy="414136"/>
            </a:xfrm>
            <a:prstGeom prst="ellipse">
              <a:avLst/>
            </a:prstGeom>
            <a:solidFill>
              <a:schemeClr val="accent4">
                <a:alpha val="25000"/>
              </a:schemeClr>
            </a:solidFill>
            <a:ln w="12700">
              <a:solidFill>
                <a:schemeClr val="accent4"/>
              </a:solidFill>
              <a:prstDash val="solid"/>
            </a:ln>
          </p:spPr>
          <p:txBody>
            <a:bodyPr/>
            <a:lstStyle/>
            <a:p>
              <a:endParaRPr lang="en-US"/>
            </a:p>
          </p:txBody>
        </p:sp>
        <p:sp>
          <p:nvSpPr>
            <p:cNvPr id="42" name="Shape 33">
              <a:extLst>
                <a:ext uri="{FF2B5EF4-FFF2-40B4-BE49-F238E27FC236}">
                  <a16:creationId xmlns:a16="http://schemas.microsoft.com/office/drawing/2014/main" id="{1EEFFEB4-42C7-9F76-9DA1-C9302AF43718}"/>
                </a:ext>
              </a:extLst>
            </p:cNvPr>
            <p:cNvSpPr/>
            <p:nvPr/>
          </p:nvSpPr>
          <p:spPr>
            <a:xfrm>
              <a:off x="7994124" y="3480410"/>
              <a:ext cx="230076" cy="230076"/>
            </a:xfrm>
            <a:prstGeom prst="ellipse">
              <a:avLst/>
            </a:prstGeom>
            <a:solidFill>
              <a:schemeClr val="accent4"/>
            </a:solidFill>
            <a:ln w="19050">
              <a:solidFill>
                <a:srgbClr val="FFFFFF"/>
              </a:solidFill>
              <a:prstDash val="solid"/>
            </a:ln>
          </p:spPr>
          <p:txBody>
            <a:bodyPr/>
            <a:lstStyle/>
            <a:p>
              <a:endParaRPr lang="en-US"/>
            </a:p>
          </p:txBody>
        </p:sp>
      </p:grpSp>
      <p:sp>
        <p:nvSpPr>
          <p:cNvPr id="45" name="Shape 40">
            <a:extLst>
              <a:ext uri="{FF2B5EF4-FFF2-40B4-BE49-F238E27FC236}">
                <a16:creationId xmlns:a16="http://schemas.microsoft.com/office/drawing/2014/main" id="{6F2F8B1F-2DA7-38DE-A5A7-1B2FEDBC64CC}"/>
              </a:ext>
            </a:extLst>
          </p:cNvPr>
          <p:cNvSpPr/>
          <p:nvPr/>
        </p:nvSpPr>
        <p:spPr>
          <a:xfrm>
            <a:off x="10122324" y="3931484"/>
            <a:ext cx="0" cy="253083"/>
          </a:xfrm>
          <a:prstGeom prst="line">
            <a:avLst/>
          </a:prstGeom>
          <a:noFill/>
          <a:ln w="19050">
            <a:solidFill>
              <a:srgbClr val="FFD700">
                <a:alpha val="60000"/>
              </a:srgbClr>
            </a:solidFill>
            <a:prstDash val="solid"/>
          </a:ln>
        </p:spPr>
        <p:txBody>
          <a:bodyPr/>
          <a:lstStyle/>
          <a:p>
            <a:endParaRPr lang="en-US"/>
          </a:p>
        </p:txBody>
      </p:sp>
      <p:grpSp>
        <p:nvGrpSpPr>
          <p:cNvPr id="49" name="Group 104">
            <a:extLst>
              <a:ext uri="{FF2B5EF4-FFF2-40B4-BE49-F238E27FC236}">
                <a16:creationId xmlns:a16="http://schemas.microsoft.com/office/drawing/2014/main" id="{33A4D3E2-2EEC-5B7B-4B2E-3BC4633BE432}"/>
              </a:ext>
            </a:extLst>
          </p:cNvPr>
          <p:cNvGrpSpPr/>
          <p:nvPr/>
        </p:nvGrpSpPr>
        <p:grpSpPr>
          <a:xfrm>
            <a:off x="9915256" y="3994732"/>
            <a:ext cx="414136" cy="414136"/>
            <a:chOff x="9915256" y="3388380"/>
            <a:chExt cx="414136" cy="414136"/>
          </a:xfrm>
        </p:grpSpPr>
        <p:sp>
          <p:nvSpPr>
            <p:cNvPr id="47" name="Shape 41">
              <a:extLst>
                <a:ext uri="{FF2B5EF4-FFF2-40B4-BE49-F238E27FC236}">
                  <a16:creationId xmlns:a16="http://schemas.microsoft.com/office/drawing/2014/main" id="{D3F19E03-8E2A-EDB4-DFE3-48BC00C7F947}"/>
                </a:ext>
              </a:extLst>
            </p:cNvPr>
            <p:cNvSpPr/>
            <p:nvPr/>
          </p:nvSpPr>
          <p:spPr>
            <a:xfrm>
              <a:off x="9915256" y="3388380"/>
              <a:ext cx="414136" cy="414136"/>
            </a:xfrm>
            <a:prstGeom prst="ellipse">
              <a:avLst/>
            </a:prstGeom>
            <a:solidFill>
              <a:schemeClr val="accent3">
                <a:alpha val="25000"/>
              </a:schemeClr>
            </a:solidFill>
            <a:ln w="12700">
              <a:solidFill>
                <a:schemeClr val="accent3"/>
              </a:solidFill>
              <a:prstDash val="solid"/>
            </a:ln>
          </p:spPr>
          <p:txBody>
            <a:bodyPr/>
            <a:lstStyle/>
            <a:p>
              <a:endParaRPr lang="en-US"/>
            </a:p>
          </p:txBody>
        </p:sp>
        <p:sp>
          <p:nvSpPr>
            <p:cNvPr id="48" name="Shape 42">
              <a:extLst>
                <a:ext uri="{FF2B5EF4-FFF2-40B4-BE49-F238E27FC236}">
                  <a16:creationId xmlns:a16="http://schemas.microsoft.com/office/drawing/2014/main" id="{9FA962BC-A26A-457D-8095-7C7A53550BE9}"/>
                </a:ext>
              </a:extLst>
            </p:cNvPr>
            <p:cNvSpPr/>
            <p:nvPr/>
          </p:nvSpPr>
          <p:spPr>
            <a:xfrm>
              <a:off x="10007286" y="3480410"/>
              <a:ext cx="230076" cy="230076"/>
            </a:xfrm>
            <a:prstGeom prst="ellipse">
              <a:avLst/>
            </a:prstGeom>
            <a:solidFill>
              <a:schemeClr val="accent3"/>
            </a:solidFill>
            <a:ln w="19050">
              <a:solidFill>
                <a:srgbClr val="FFFFFF"/>
              </a:solidFill>
              <a:prstDash val="solid"/>
            </a:ln>
          </p:spPr>
          <p:txBody>
            <a:bodyPr/>
            <a:lstStyle/>
            <a:p>
              <a:endParaRPr lang="en-US"/>
            </a:p>
          </p:txBody>
        </p:sp>
      </p:grpSp>
      <p:grpSp>
        <p:nvGrpSpPr>
          <p:cNvPr id="58" name="Group 100">
            <a:extLst>
              <a:ext uri="{FF2B5EF4-FFF2-40B4-BE49-F238E27FC236}">
                <a16:creationId xmlns:a16="http://schemas.microsoft.com/office/drawing/2014/main" id="{EA862238-3473-BD66-889F-88E1E37ACCEB}"/>
              </a:ext>
            </a:extLst>
          </p:cNvPr>
          <p:cNvGrpSpPr/>
          <p:nvPr/>
        </p:nvGrpSpPr>
        <p:grpSpPr>
          <a:xfrm>
            <a:off x="5353138" y="1975848"/>
            <a:ext cx="1634404" cy="1857831"/>
            <a:chOff x="5204456" y="1127887"/>
            <a:chExt cx="1783086" cy="2099440"/>
          </a:xfrm>
        </p:grpSpPr>
        <p:sp>
          <p:nvSpPr>
            <p:cNvPr id="51" name="Shape 7">
              <a:extLst>
                <a:ext uri="{FF2B5EF4-FFF2-40B4-BE49-F238E27FC236}">
                  <a16:creationId xmlns:a16="http://schemas.microsoft.com/office/drawing/2014/main" id="{0828232C-6CC8-11D9-A268-B10ABAB68044}"/>
                </a:ext>
              </a:extLst>
            </p:cNvPr>
            <p:cNvSpPr/>
            <p:nvPr/>
          </p:nvSpPr>
          <p:spPr>
            <a:xfrm>
              <a:off x="5204456" y="1214165"/>
              <a:ext cx="1783086" cy="2013162"/>
            </a:xfrm>
            <a:prstGeom prst="roundRect">
              <a:avLst>
                <a:gd name="adj" fmla="val 5161"/>
              </a:avLst>
            </a:prstGeom>
            <a:solidFill>
              <a:schemeClr val="tx1">
                <a:lumMod val="75000"/>
                <a:lumOff val="25000"/>
              </a:schemeClr>
            </a:solidFill>
            <a:ln w="28575">
              <a:solidFill>
                <a:schemeClr val="accent5">
                  <a:lumMod val="75000"/>
                </a:schemeClr>
              </a:solidFill>
              <a:prstDash val="solid"/>
            </a:ln>
          </p:spPr>
          <p:txBody>
            <a:bodyPr/>
            <a:lstStyle/>
            <a:p>
              <a:endParaRPr lang="en-US"/>
            </a:p>
          </p:txBody>
        </p:sp>
        <p:sp>
          <p:nvSpPr>
            <p:cNvPr id="52" name="Shape 8">
              <a:extLst>
                <a:ext uri="{FF2B5EF4-FFF2-40B4-BE49-F238E27FC236}">
                  <a16:creationId xmlns:a16="http://schemas.microsoft.com/office/drawing/2014/main" id="{1B0A4FB0-1B54-2ABA-020D-E23E44B3D3E3}"/>
                </a:ext>
              </a:extLst>
            </p:cNvPr>
            <p:cNvSpPr/>
            <p:nvPr/>
          </p:nvSpPr>
          <p:spPr>
            <a:xfrm>
              <a:off x="5204456" y="1127887"/>
              <a:ext cx="1783086" cy="155301"/>
            </a:xfrm>
            <a:prstGeom prst="rect">
              <a:avLst/>
            </a:prstGeom>
            <a:solidFill>
              <a:schemeClr val="accent5">
                <a:lumMod val="75000"/>
              </a:schemeClr>
            </a:solidFill>
            <a:ln w="28575">
              <a:solidFill>
                <a:schemeClr val="accent5">
                  <a:lumMod val="75000"/>
                </a:schemeClr>
              </a:solidFill>
              <a:prstDash val="solid"/>
            </a:ln>
          </p:spPr>
          <p:txBody>
            <a:bodyPr/>
            <a:lstStyle/>
            <a:p>
              <a:endParaRPr lang="en-US"/>
            </a:p>
          </p:txBody>
        </p:sp>
        <p:sp>
          <p:nvSpPr>
            <p:cNvPr id="53" name="Shape 9">
              <a:extLst>
                <a:ext uri="{FF2B5EF4-FFF2-40B4-BE49-F238E27FC236}">
                  <a16:creationId xmlns:a16="http://schemas.microsoft.com/office/drawing/2014/main" id="{57552A1B-C4CD-55B1-6820-82FCB9E1DE1A}"/>
                </a:ext>
              </a:extLst>
            </p:cNvPr>
            <p:cNvSpPr/>
            <p:nvPr/>
          </p:nvSpPr>
          <p:spPr>
            <a:xfrm>
              <a:off x="5785397" y="1444241"/>
              <a:ext cx="621204" cy="621204"/>
            </a:xfrm>
            <a:prstGeom prst="ellipse">
              <a:avLst/>
            </a:prstGeom>
            <a:solidFill>
              <a:schemeClr val="accent5">
                <a:lumMod val="75000"/>
                <a:alpha val="80000"/>
              </a:schemeClr>
            </a:solidFill>
            <a:ln w="12700">
              <a:solidFill>
                <a:schemeClr val="accent5">
                  <a:lumMod val="75000"/>
                </a:schemeClr>
              </a:solidFill>
              <a:prstDash val="solid"/>
            </a:ln>
          </p:spPr>
          <p:txBody>
            <a:bodyPr/>
            <a:lstStyle/>
            <a:p>
              <a:endParaRPr lang="en-US"/>
            </a:p>
          </p:txBody>
        </p:sp>
        <p:sp>
          <p:nvSpPr>
            <p:cNvPr id="54" name="Text 10">
              <a:extLst>
                <a:ext uri="{FF2B5EF4-FFF2-40B4-BE49-F238E27FC236}">
                  <a16:creationId xmlns:a16="http://schemas.microsoft.com/office/drawing/2014/main" id="{83B2C6CB-8832-8061-9849-9A5708A81CB1}"/>
                </a:ext>
              </a:extLst>
            </p:cNvPr>
            <p:cNvSpPr/>
            <p:nvPr/>
          </p:nvSpPr>
          <p:spPr>
            <a:xfrm>
              <a:off x="5204456" y="2073753"/>
              <a:ext cx="1783086" cy="276091"/>
            </a:xfrm>
            <a:prstGeom prst="rect">
              <a:avLst/>
            </a:prstGeom>
            <a:noFill/>
            <a:ln>
              <a:noFill/>
            </a:ln>
          </p:spPr>
          <p:txBody>
            <a:bodyPr wrap="square" lIns="0" tIns="0" rIns="0" bIns="0" rtlCol="0" anchor="ctr"/>
            <a:lstStyle/>
            <a:p>
              <a:pPr algn="ctr"/>
              <a:r>
                <a:rPr lang="en-US" sz="1000" b="1">
                  <a:solidFill>
                    <a:schemeClr val="accent5"/>
                  </a:solidFill>
                  <a:ea typeface="Calibri"/>
                  <a:cs typeface="Calibri"/>
                </a:rPr>
                <a:t>MAY 2025</a:t>
              </a:r>
              <a:endParaRPr lang="en-US" sz="1000">
                <a:solidFill>
                  <a:schemeClr val="accent5"/>
                </a:solidFill>
              </a:endParaRPr>
            </a:p>
          </p:txBody>
        </p:sp>
        <p:sp>
          <p:nvSpPr>
            <p:cNvPr id="55" name="Text 11">
              <a:extLst>
                <a:ext uri="{FF2B5EF4-FFF2-40B4-BE49-F238E27FC236}">
                  <a16:creationId xmlns:a16="http://schemas.microsoft.com/office/drawing/2014/main" id="{F6D1F3F1-66FE-128B-6085-3A0BBB0B17A5}"/>
                </a:ext>
              </a:extLst>
            </p:cNvPr>
            <p:cNvSpPr/>
            <p:nvPr/>
          </p:nvSpPr>
          <p:spPr>
            <a:xfrm>
              <a:off x="5204456" y="2322682"/>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CUTS REQUESTED</a:t>
              </a:r>
              <a:endParaRPr lang="en-US" sz="1400"/>
            </a:p>
          </p:txBody>
        </p:sp>
        <p:sp>
          <p:nvSpPr>
            <p:cNvPr id="56" name="Text 12">
              <a:extLst>
                <a:ext uri="{FF2B5EF4-FFF2-40B4-BE49-F238E27FC236}">
                  <a16:creationId xmlns:a16="http://schemas.microsoft.com/office/drawing/2014/main" id="{B7ACF18B-1A83-CB7A-BD0A-2FFCC0B38AB4}"/>
                </a:ext>
              </a:extLst>
            </p:cNvPr>
            <p:cNvSpPr/>
            <p:nvPr/>
          </p:nvSpPr>
          <p:spPr>
            <a:xfrm>
              <a:off x="5296486" y="2594619"/>
              <a:ext cx="1599026" cy="483159"/>
            </a:xfrm>
            <a:prstGeom prst="rect">
              <a:avLst/>
            </a:prstGeom>
            <a:noFill/>
            <a:ln>
              <a:noFill/>
            </a:ln>
          </p:spPr>
          <p:txBody>
            <a:bodyPr wrap="square" lIns="0" tIns="0" rIns="0" bIns="0" rtlCol="0" anchor="ctr"/>
            <a:lstStyle/>
            <a:p>
              <a:pPr algn="ctr"/>
              <a:r>
                <a:rPr lang="en-US" sz="1000">
                  <a:solidFill>
                    <a:schemeClr val="accent5">
                      <a:lumMod val="60000"/>
                      <a:lumOff val="40000"/>
                    </a:schemeClr>
                  </a:solidFill>
                  <a:ea typeface="Calibri"/>
                  <a:cs typeface="Calibri"/>
                </a:rPr>
                <a:t>Presidential budget asks for 60% reduction </a:t>
              </a:r>
              <a:endParaRPr lang="fr-FR"/>
            </a:p>
          </p:txBody>
        </p:sp>
        <p:pic>
          <p:nvPicPr>
            <p:cNvPr id="57" name="Image 2" descr="preencoded.png">
              <a:extLst>
                <a:ext uri="{FF2B5EF4-FFF2-40B4-BE49-F238E27FC236}">
                  <a16:creationId xmlns:a16="http://schemas.microsoft.com/office/drawing/2014/main" id="{C9F2839C-31C9-A6DB-D5DE-C1C8553C7CA5}"/>
                </a:ext>
              </a:extLst>
            </p:cNvPr>
            <p:cNvPicPr>
              <a:picLocks noChangeAspect="1"/>
            </p:cNvPicPr>
            <p:nvPr/>
          </p:nvPicPr>
          <p:blipFill>
            <a:blip r:embed="rId5"/>
            <a:stretch>
              <a:fillRect/>
            </a:stretch>
          </p:blipFill>
          <p:spPr>
            <a:xfrm>
              <a:off x="5913119" y="1571963"/>
              <a:ext cx="365760" cy="365760"/>
            </a:xfrm>
            <a:prstGeom prst="rect">
              <a:avLst/>
            </a:prstGeom>
          </p:spPr>
        </p:pic>
      </p:grpSp>
      <p:grpSp>
        <p:nvGrpSpPr>
          <p:cNvPr id="67" name="Group 101">
            <a:extLst>
              <a:ext uri="{FF2B5EF4-FFF2-40B4-BE49-F238E27FC236}">
                <a16:creationId xmlns:a16="http://schemas.microsoft.com/office/drawing/2014/main" id="{14DF17CC-37A7-9722-B238-39F029DA6CE2}"/>
              </a:ext>
            </a:extLst>
          </p:cNvPr>
          <p:cNvGrpSpPr/>
          <p:nvPr/>
        </p:nvGrpSpPr>
        <p:grpSpPr>
          <a:xfrm>
            <a:off x="9453805" y="1975848"/>
            <a:ext cx="1560062" cy="1857831"/>
            <a:chOff x="9230781" y="1127887"/>
            <a:chExt cx="1783086" cy="2099440"/>
          </a:xfrm>
        </p:grpSpPr>
        <p:sp>
          <p:nvSpPr>
            <p:cNvPr id="60" name="Shape 7">
              <a:extLst>
                <a:ext uri="{FF2B5EF4-FFF2-40B4-BE49-F238E27FC236}">
                  <a16:creationId xmlns:a16="http://schemas.microsoft.com/office/drawing/2014/main" id="{0B63F0F2-825C-25F2-C44C-89394DAB9F1C}"/>
                </a:ext>
              </a:extLst>
            </p:cNvPr>
            <p:cNvSpPr/>
            <p:nvPr/>
          </p:nvSpPr>
          <p:spPr>
            <a:xfrm>
              <a:off x="9230781" y="1214165"/>
              <a:ext cx="1783086" cy="2013162"/>
            </a:xfrm>
            <a:prstGeom prst="roundRect">
              <a:avLst>
                <a:gd name="adj" fmla="val 5161"/>
              </a:avLst>
            </a:prstGeom>
            <a:solidFill>
              <a:schemeClr val="tx1">
                <a:lumMod val="75000"/>
                <a:lumOff val="25000"/>
              </a:schemeClr>
            </a:solidFill>
            <a:ln w="28575">
              <a:solidFill>
                <a:schemeClr val="accent3"/>
              </a:solidFill>
              <a:prstDash val="solid"/>
            </a:ln>
          </p:spPr>
          <p:txBody>
            <a:bodyPr/>
            <a:lstStyle/>
            <a:p>
              <a:endParaRPr lang="en-US"/>
            </a:p>
          </p:txBody>
        </p:sp>
        <p:sp>
          <p:nvSpPr>
            <p:cNvPr id="61" name="Shape 8">
              <a:extLst>
                <a:ext uri="{FF2B5EF4-FFF2-40B4-BE49-F238E27FC236}">
                  <a16:creationId xmlns:a16="http://schemas.microsoft.com/office/drawing/2014/main" id="{3EC94AB6-81C9-0229-F940-B88E928DD797}"/>
                </a:ext>
              </a:extLst>
            </p:cNvPr>
            <p:cNvSpPr/>
            <p:nvPr/>
          </p:nvSpPr>
          <p:spPr>
            <a:xfrm>
              <a:off x="9230781" y="1127887"/>
              <a:ext cx="1783086" cy="155301"/>
            </a:xfrm>
            <a:prstGeom prst="rect">
              <a:avLst/>
            </a:prstGeom>
            <a:solidFill>
              <a:schemeClr val="accent3"/>
            </a:solidFill>
            <a:ln w="28575">
              <a:solidFill>
                <a:schemeClr val="accent3"/>
              </a:solidFill>
              <a:prstDash val="solid"/>
            </a:ln>
          </p:spPr>
          <p:txBody>
            <a:bodyPr/>
            <a:lstStyle/>
            <a:p>
              <a:endParaRPr lang="en-US"/>
            </a:p>
          </p:txBody>
        </p:sp>
        <p:sp>
          <p:nvSpPr>
            <p:cNvPr id="62" name="Shape 9">
              <a:extLst>
                <a:ext uri="{FF2B5EF4-FFF2-40B4-BE49-F238E27FC236}">
                  <a16:creationId xmlns:a16="http://schemas.microsoft.com/office/drawing/2014/main" id="{96A11383-0212-513B-1DF0-48ADFD485CDA}"/>
                </a:ext>
              </a:extLst>
            </p:cNvPr>
            <p:cNvSpPr/>
            <p:nvPr/>
          </p:nvSpPr>
          <p:spPr>
            <a:xfrm>
              <a:off x="9811722" y="1444241"/>
              <a:ext cx="621204" cy="621204"/>
            </a:xfrm>
            <a:prstGeom prst="ellipse">
              <a:avLst/>
            </a:prstGeom>
            <a:solidFill>
              <a:schemeClr val="accent3">
                <a:alpha val="80000"/>
              </a:schemeClr>
            </a:solidFill>
            <a:ln w="12700">
              <a:solidFill>
                <a:schemeClr val="accent3"/>
              </a:solidFill>
              <a:prstDash val="solid"/>
            </a:ln>
          </p:spPr>
          <p:txBody>
            <a:bodyPr/>
            <a:lstStyle/>
            <a:p>
              <a:endParaRPr lang="en-US"/>
            </a:p>
          </p:txBody>
        </p:sp>
        <p:sp>
          <p:nvSpPr>
            <p:cNvPr id="63" name="Text 10">
              <a:extLst>
                <a:ext uri="{FF2B5EF4-FFF2-40B4-BE49-F238E27FC236}">
                  <a16:creationId xmlns:a16="http://schemas.microsoft.com/office/drawing/2014/main" id="{47F8337E-B9E5-1F56-A092-0334121D725D}"/>
                </a:ext>
              </a:extLst>
            </p:cNvPr>
            <p:cNvSpPr/>
            <p:nvPr/>
          </p:nvSpPr>
          <p:spPr>
            <a:xfrm>
              <a:off x="9230781" y="2073753"/>
              <a:ext cx="1783086" cy="276091"/>
            </a:xfrm>
            <a:prstGeom prst="rect">
              <a:avLst/>
            </a:prstGeom>
            <a:noFill/>
            <a:ln>
              <a:noFill/>
            </a:ln>
          </p:spPr>
          <p:txBody>
            <a:bodyPr wrap="square" lIns="0" tIns="0" rIns="0" bIns="0" rtlCol="0" anchor="ctr"/>
            <a:lstStyle/>
            <a:p>
              <a:pPr marL="0" indent="0" algn="ctr">
                <a:buNone/>
              </a:pPr>
              <a:r>
                <a:rPr lang="en-US" sz="1000" b="1">
                  <a:solidFill>
                    <a:schemeClr val="accent3"/>
                  </a:solidFill>
                  <a:ea typeface="Calibri"/>
                  <a:cs typeface="Calibri"/>
                </a:rPr>
                <a:t>FEB 2026</a:t>
              </a:r>
              <a:endParaRPr lang="en-US" sz="1000">
                <a:solidFill>
                  <a:schemeClr val="accent3"/>
                </a:solidFill>
                <a:ea typeface="Calibri"/>
                <a:cs typeface="Calibri"/>
              </a:endParaRPr>
            </a:p>
          </p:txBody>
        </p:sp>
        <p:sp>
          <p:nvSpPr>
            <p:cNvPr id="64" name="Text 11">
              <a:extLst>
                <a:ext uri="{FF2B5EF4-FFF2-40B4-BE49-F238E27FC236}">
                  <a16:creationId xmlns:a16="http://schemas.microsoft.com/office/drawing/2014/main" id="{2539EBA5-98FC-6AAA-CB11-FC44BA0EC76E}"/>
                </a:ext>
              </a:extLst>
            </p:cNvPr>
            <p:cNvSpPr/>
            <p:nvPr/>
          </p:nvSpPr>
          <p:spPr>
            <a:xfrm>
              <a:off x="9230781" y="2322682"/>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BUDGET ADOPTED</a:t>
              </a:r>
              <a:endParaRPr lang="en-US" sz="1400"/>
            </a:p>
          </p:txBody>
        </p:sp>
        <p:sp>
          <p:nvSpPr>
            <p:cNvPr id="65" name="Text 12">
              <a:extLst>
                <a:ext uri="{FF2B5EF4-FFF2-40B4-BE49-F238E27FC236}">
                  <a16:creationId xmlns:a16="http://schemas.microsoft.com/office/drawing/2014/main" id="{24E2C758-1344-7F54-F8EF-86388A9BBEF2}"/>
                </a:ext>
              </a:extLst>
            </p:cNvPr>
            <p:cNvSpPr/>
            <p:nvPr/>
          </p:nvSpPr>
          <p:spPr>
            <a:xfrm>
              <a:off x="9322811" y="2594619"/>
              <a:ext cx="1599026" cy="483159"/>
            </a:xfrm>
            <a:prstGeom prst="rect">
              <a:avLst/>
            </a:prstGeom>
            <a:noFill/>
            <a:ln>
              <a:noFill/>
            </a:ln>
          </p:spPr>
          <p:txBody>
            <a:bodyPr wrap="square" lIns="0" tIns="0" rIns="0" bIns="0" rtlCol="0" anchor="ctr"/>
            <a:lstStyle/>
            <a:p>
              <a:pPr algn="ctr"/>
              <a:r>
                <a:rPr lang="en-US" sz="1000">
                  <a:solidFill>
                    <a:schemeClr val="accent3">
                      <a:lumMod val="40000"/>
                      <a:lumOff val="60000"/>
                    </a:schemeClr>
                  </a:solidFill>
                  <a:ea typeface="Calibri"/>
                  <a:cs typeface="Calibri"/>
                </a:rPr>
                <a:t>Budget &amp; priorities largely unchanged</a:t>
              </a:r>
              <a:endParaRPr lang="fr-FR">
                <a:solidFill>
                  <a:schemeClr val="accent3">
                    <a:lumMod val="40000"/>
                    <a:lumOff val="60000"/>
                  </a:schemeClr>
                </a:solidFill>
              </a:endParaRPr>
            </a:p>
          </p:txBody>
        </p:sp>
        <p:pic>
          <p:nvPicPr>
            <p:cNvPr id="66" name="Image 4" descr="preencoded.png">
              <a:extLst>
                <a:ext uri="{FF2B5EF4-FFF2-40B4-BE49-F238E27FC236}">
                  <a16:creationId xmlns:a16="http://schemas.microsoft.com/office/drawing/2014/main" id="{DD59968F-C60F-C3DC-16A8-F2ADF17BC98E}"/>
                </a:ext>
              </a:extLst>
            </p:cNvPr>
            <p:cNvPicPr>
              <a:picLocks noChangeAspect="1"/>
            </p:cNvPicPr>
            <p:nvPr/>
          </p:nvPicPr>
          <p:blipFill>
            <a:blip r:embed="rId6"/>
            <a:stretch>
              <a:fillRect/>
            </a:stretch>
          </p:blipFill>
          <p:spPr>
            <a:xfrm>
              <a:off x="9939444" y="1571963"/>
              <a:ext cx="365760" cy="365760"/>
            </a:xfrm>
            <a:prstGeom prst="rect">
              <a:avLst/>
            </a:prstGeom>
          </p:spPr>
        </p:pic>
      </p:grpSp>
      <p:grpSp>
        <p:nvGrpSpPr>
          <p:cNvPr id="76" name="Group 102">
            <a:extLst>
              <a:ext uri="{FF2B5EF4-FFF2-40B4-BE49-F238E27FC236}">
                <a16:creationId xmlns:a16="http://schemas.microsoft.com/office/drawing/2014/main" id="{DACD65EB-84BC-8B25-77B9-61A5D0DF5740}"/>
              </a:ext>
            </a:extLst>
          </p:cNvPr>
          <p:cNvGrpSpPr/>
          <p:nvPr/>
        </p:nvGrpSpPr>
        <p:grpSpPr>
          <a:xfrm>
            <a:off x="3191295" y="4569922"/>
            <a:ext cx="1597233" cy="1811367"/>
            <a:chOff x="3191295" y="3963569"/>
            <a:chExt cx="1783086" cy="2099440"/>
          </a:xfrm>
        </p:grpSpPr>
        <p:sp>
          <p:nvSpPr>
            <p:cNvPr id="69" name="Shape 7">
              <a:extLst>
                <a:ext uri="{FF2B5EF4-FFF2-40B4-BE49-F238E27FC236}">
                  <a16:creationId xmlns:a16="http://schemas.microsoft.com/office/drawing/2014/main" id="{E08AAB08-F1CA-A60D-F9F0-5E15105A1665}"/>
                </a:ext>
              </a:extLst>
            </p:cNvPr>
            <p:cNvSpPr/>
            <p:nvPr/>
          </p:nvSpPr>
          <p:spPr>
            <a:xfrm>
              <a:off x="3191295" y="4049847"/>
              <a:ext cx="1783086" cy="2013162"/>
            </a:xfrm>
            <a:prstGeom prst="roundRect">
              <a:avLst>
                <a:gd name="adj" fmla="val 5161"/>
              </a:avLst>
            </a:prstGeom>
            <a:solidFill>
              <a:schemeClr val="tx1">
                <a:lumMod val="75000"/>
                <a:lumOff val="25000"/>
              </a:schemeClr>
            </a:solidFill>
            <a:ln w="28575">
              <a:solidFill>
                <a:schemeClr val="accent2"/>
              </a:solidFill>
              <a:prstDash val="solid"/>
            </a:ln>
          </p:spPr>
          <p:txBody>
            <a:bodyPr/>
            <a:lstStyle/>
            <a:p>
              <a:endParaRPr lang="en-US"/>
            </a:p>
          </p:txBody>
        </p:sp>
        <p:sp>
          <p:nvSpPr>
            <p:cNvPr id="70" name="Shape 8">
              <a:extLst>
                <a:ext uri="{FF2B5EF4-FFF2-40B4-BE49-F238E27FC236}">
                  <a16:creationId xmlns:a16="http://schemas.microsoft.com/office/drawing/2014/main" id="{D6D1EF32-7E52-51C9-EAA7-CD4C6E66959A}"/>
                </a:ext>
              </a:extLst>
            </p:cNvPr>
            <p:cNvSpPr/>
            <p:nvPr/>
          </p:nvSpPr>
          <p:spPr>
            <a:xfrm>
              <a:off x="3191295" y="3963569"/>
              <a:ext cx="1783086" cy="155301"/>
            </a:xfrm>
            <a:prstGeom prst="rect">
              <a:avLst/>
            </a:prstGeom>
            <a:solidFill>
              <a:schemeClr val="accent2"/>
            </a:solidFill>
            <a:ln w="28575">
              <a:solidFill>
                <a:schemeClr val="accent2"/>
              </a:solidFill>
              <a:prstDash val="solid"/>
            </a:ln>
          </p:spPr>
          <p:txBody>
            <a:bodyPr/>
            <a:lstStyle/>
            <a:p>
              <a:endParaRPr lang="en-US"/>
            </a:p>
          </p:txBody>
        </p:sp>
        <p:sp>
          <p:nvSpPr>
            <p:cNvPr id="71" name="Shape 9">
              <a:extLst>
                <a:ext uri="{FF2B5EF4-FFF2-40B4-BE49-F238E27FC236}">
                  <a16:creationId xmlns:a16="http://schemas.microsoft.com/office/drawing/2014/main" id="{2F432753-9518-5C4D-9A40-6501B238ABBC}"/>
                </a:ext>
              </a:extLst>
            </p:cNvPr>
            <p:cNvSpPr/>
            <p:nvPr/>
          </p:nvSpPr>
          <p:spPr>
            <a:xfrm>
              <a:off x="3772236" y="4279923"/>
              <a:ext cx="621204" cy="621204"/>
            </a:xfrm>
            <a:prstGeom prst="ellipse">
              <a:avLst/>
            </a:prstGeom>
            <a:solidFill>
              <a:schemeClr val="accent2">
                <a:alpha val="80000"/>
              </a:schemeClr>
            </a:solidFill>
            <a:ln w="12700">
              <a:solidFill>
                <a:schemeClr val="accent2"/>
              </a:solidFill>
              <a:prstDash val="solid"/>
            </a:ln>
          </p:spPr>
          <p:txBody>
            <a:bodyPr/>
            <a:lstStyle/>
            <a:p>
              <a:endParaRPr lang="en-US"/>
            </a:p>
          </p:txBody>
        </p:sp>
        <p:sp>
          <p:nvSpPr>
            <p:cNvPr id="72" name="Text 10">
              <a:extLst>
                <a:ext uri="{FF2B5EF4-FFF2-40B4-BE49-F238E27FC236}">
                  <a16:creationId xmlns:a16="http://schemas.microsoft.com/office/drawing/2014/main" id="{F47A333D-BF9A-BCA1-8FF8-313CEAEC241E}"/>
                </a:ext>
              </a:extLst>
            </p:cNvPr>
            <p:cNvSpPr/>
            <p:nvPr/>
          </p:nvSpPr>
          <p:spPr>
            <a:xfrm>
              <a:off x="3191295" y="4909435"/>
              <a:ext cx="1783086" cy="276091"/>
            </a:xfrm>
            <a:prstGeom prst="rect">
              <a:avLst/>
            </a:prstGeom>
            <a:noFill/>
            <a:ln>
              <a:noFill/>
            </a:ln>
          </p:spPr>
          <p:txBody>
            <a:bodyPr wrap="square" lIns="0" tIns="0" rIns="0" bIns="0" rtlCol="0" anchor="ctr"/>
            <a:lstStyle/>
            <a:p>
              <a:pPr algn="ctr"/>
              <a:r>
                <a:rPr lang="en-US" sz="1000" b="1">
                  <a:solidFill>
                    <a:schemeClr val="accent2"/>
                  </a:solidFill>
                  <a:ea typeface="Calibri"/>
                  <a:cs typeface="Calibri"/>
                </a:rPr>
                <a:t>JAN 2025</a:t>
              </a:r>
              <a:endParaRPr lang="en-US" sz="1000">
                <a:solidFill>
                  <a:schemeClr val="accent2"/>
                </a:solidFill>
              </a:endParaRPr>
            </a:p>
          </p:txBody>
        </p:sp>
        <p:sp>
          <p:nvSpPr>
            <p:cNvPr id="73" name="Text 11">
              <a:extLst>
                <a:ext uri="{FF2B5EF4-FFF2-40B4-BE49-F238E27FC236}">
                  <a16:creationId xmlns:a16="http://schemas.microsoft.com/office/drawing/2014/main" id="{F8A7D149-A297-8410-BD8F-480C8A5D3459}"/>
                </a:ext>
              </a:extLst>
            </p:cNvPr>
            <p:cNvSpPr/>
            <p:nvPr/>
          </p:nvSpPr>
          <p:spPr>
            <a:xfrm>
              <a:off x="3191295" y="5158364"/>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WIITHDRAWAL WHO</a:t>
              </a:r>
              <a:endParaRPr lang="en-US" sz="1400"/>
            </a:p>
          </p:txBody>
        </p:sp>
        <p:sp>
          <p:nvSpPr>
            <p:cNvPr id="74" name="Text 12">
              <a:extLst>
                <a:ext uri="{FF2B5EF4-FFF2-40B4-BE49-F238E27FC236}">
                  <a16:creationId xmlns:a16="http://schemas.microsoft.com/office/drawing/2014/main" id="{FB382E94-53AB-88AF-AF24-CC6E431525BE}"/>
                </a:ext>
              </a:extLst>
            </p:cNvPr>
            <p:cNvSpPr/>
            <p:nvPr/>
          </p:nvSpPr>
          <p:spPr>
            <a:xfrm>
              <a:off x="3283325" y="5430301"/>
              <a:ext cx="1599026" cy="483159"/>
            </a:xfrm>
            <a:prstGeom prst="rect">
              <a:avLst/>
            </a:prstGeom>
            <a:noFill/>
            <a:ln>
              <a:noFill/>
            </a:ln>
          </p:spPr>
          <p:txBody>
            <a:bodyPr wrap="square" lIns="0" tIns="0" rIns="0" bIns="0" rtlCol="0" anchor="ctr"/>
            <a:lstStyle/>
            <a:p>
              <a:pPr algn="ctr"/>
              <a:r>
                <a:rPr lang="en-US" sz="1000">
                  <a:solidFill>
                    <a:schemeClr val="accent2">
                      <a:lumMod val="40000"/>
                      <a:lumOff val="60000"/>
                    </a:schemeClr>
                  </a:solidFill>
                  <a:ea typeface="Calibri"/>
                  <a:cs typeface="Calibri"/>
                </a:rPr>
                <a:t>Official request to leave the organization (effective 2026)</a:t>
              </a:r>
              <a:endParaRPr lang="en-US" sz="1000">
                <a:solidFill>
                  <a:schemeClr val="accent2">
                    <a:lumMod val="40000"/>
                    <a:lumOff val="60000"/>
                  </a:schemeClr>
                </a:solidFill>
                <a:ea typeface="Calibri" pitchFamily="34" charset="-122"/>
                <a:cs typeface="Calibri" pitchFamily="34" charset="-120"/>
              </a:endParaRPr>
            </a:p>
          </p:txBody>
        </p:sp>
        <p:pic>
          <p:nvPicPr>
            <p:cNvPr id="75" name="Image 1" descr="preencoded.png">
              <a:extLst>
                <a:ext uri="{FF2B5EF4-FFF2-40B4-BE49-F238E27FC236}">
                  <a16:creationId xmlns:a16="http://schemas.microsoft.com/office/drawing/2014/main" id="{E76B32CB-32A7-34CD-D169-EA7C6B67118B}"/>
                </a:ext>
              </a:extLst>
            </p:cNvPr>
            <p:cNvPicPr>
              <a:picLocks noChangeAspect="1"/>
            </p:cNvPicPr>
            <p:nvPr/>
          </p:nvPicPr>
          <p:blipFill>
            <a:blip r:embed="rId7"/>
            <a:stretch>
              <a:fillRect/>
            </a:stretch>
          </p:blipFill>
          <p:spPr>
            <a:xfrm>
              <a:off x="3899958" y="4407645"/>
              <a:ext cx="365760" cy="365760"/>
            </a:xfrm>
            <a:prstGeom prst="rect">
              <a:avLst/>
            </a:prstGeom>
          </p:spPr>
        </p:pic>
      </p:grpSp>
      <p:grpSp>
        <p:nvGrpSpPr>
          <p:cNvPr id="85" name="Group 103">
            <a:extLst>
              <a:ext uri="{FF2B5EF4-FFF2-40B4-BE49-F238E27FC236}">
                <a16:creationId xmlns:a16="http://schemas.microsoft.com/office/drawing/2014/main" id="{BEA722CF-DD15-B7A9-7069-290B80004727}"/>
              </a:ext>
            </a:extLst>
          </p:cNvPr>
          <p:cNvGrpSpPr/>
          <p:nvPr/>
        </p:nvGrpSpPr>
        <p:grpSpPr>
          <a:xfrm>
            <a:off x="7403472" y="4569922"/>
            <a:ext cx="1597233" cy="1737026"/>
            <a:chOff x="7217619" y="3963569"/>
            <a:chExt cx="1783086" cy="2099440"/>
          </a:xfrm>
        </p:grpSpPr>
        <p:sp>
          <p:nvSpPr>
            <p:cNvPr id="78" name="Shape 7">
              <a:extLst>
                <a:ext uri="{FF2B5EF4-FFF2-40B4-BE49-F238E27FC236}">
                  <a16:creationId xmlns:a16="http://schemas.microsoft.com/office/drawing/2014/main" id="{6160F818-FC11-823D-003D-72DBE7027095}"/>
                </a:ext>
              </a:extLst>
            </p:cNvPr>
            <p:cNvSpPr/>
            <p:nvPr/>
          </p:nvSpPr>
          <p:spPr>
            <a:xfrm>
              <a:off x="7217619" y="4049847"/>
              <a:ext cx="1783086" cy="2013162"/>
            </a:xfrm>
            <a:prstGeom prst="roundRect">
              <a:avLst>
                <a:gd name="adj" fmla="val 5161"/>
              </a:avLst>
            </a:prstGeom>
            <a:solidFill>
              <a:schemeClr val="tx1">
                <a:lumMod val="75000"/>
                <a:lumOff val="25000"/>
              </a:schemeClr>
            </a:solidFill>
            <a:ln w="28575">
              <a:solidFill>
                <a:schemeClr val="accent4"/>
              </a:solidFill>
              <a:prstDash val="solid"/>
            </a:ln>
          </p:spPr>
          <p:txBody>
            <a:bodyPr/>
            <a:lstStyle/>
            <a:p>
              <a:endParaRPr lang="en-US"/>
            </a:p>
          </p:txBody>
        </p:sp>
        <p:sp>
          <p:nvSpPr>
            <p:cNvPr id="79" name="Shape 8">
              <a:extLst>
                <a:ext uri="{FF2B5EF4-FFF2-40B4-BE49-F238E27FC236}">
                  <a16:creationId xmlns:a16="http://schemas.microsoft.com/office/drawing/2014/main" id="{4D3C4B91-06D7-0D20-592A-CE5D341017A9}"/>
                </a:ext>
              </a:extLst>
            </p:cNvPr>
            <p:cNvSpPr/>
            <p:nvPr/>
          </p:nvSpPr>
          <p:spPr>
            <a:xfrm>
              <a:off x="7217619" y="3963569"/>
              <a:ext cx="1783086" cy="155301"/>
            </a:xfrm>
            <a:prstGeom prst="rect">
              <a:avLst/>
            </a:prstGeom>
            <a:solidFill>
              <a:schemeClr val="accent4"/>
            </a:solidFill>
            <a:ln w="28575">
              <a:solidFill>
                <a:schemeClr val="accent4"/>
              </a:solidFill>
              <a:prstDash val="solid"/>
            </a:ln>
          </p:spPr>
          <p:txBody>
            <a:bodyPr/>
            <a:lstStyle/>
            <a:p>
              <a:endParaRPr lang="en-US"/>
            </a:p>
          </p:txBody>
        </p:sp>
        <p:sp>
          <p:nvSpPr>
            <p:cNvPr id="80" name="Shape 9">
              <a:extLst>
                <a:ext uri="{FF2B5EF4-FFF2-40B4-BE49-F238E27FC236}">
                  <a16:creationId xmlns:a16="http://schemas.microsoft.com/office/drawing/2014/main" id="{04CA4399-D5B0-35F1-CF02-D8349781741E}"/>
                </a:ext>
              </a:extLst>
            </p:cNvPr>
            <p:cNvSpPr/>
            <p:nvPr/>
          </p:nvSpPr>
          <p:spPr>
            <a:xfrm>
              <a:off x="7798560" y="4279923"/>
              <a:ext cx="621204" cy="621204"/>
            </a:xfrm>
            <a:prstGeom prst="ellipse">
              <a:avLst/>
            </a:prstGeom>
            <a:solidFill>
              <a:schemeClr val="accent4">
                <a:alpha val="80000"/>
              </a:schemeClr>
            </a:solidFill>
            <a:ln w="12700">
              <a:solidFill>
                <a:schemeClr val="accent4"/>
              </a:solidFill>
              <a:prstDash val="solid"/>
            </a:ln>
          </p:spPr>
          <p:txBody>
            <a:bodyPr/>
            <a:lstStyle/>
            <a:p>
              <a:endParaRPr lang="en-US"/>
            </a:p>
          </p:txBody>
        </p:sp>
        <p:sp>
          <p:nvSpPr>
            <p:cNvPr id="81" name="Text 10">
              <a:extLst>
                <a:ext uri="{FF2B5EF4-FFF2-40B4-BE49-F238E27FC236}">
                  <a16:creationId xmlns:a16="http://schemas.microsoft.com/office/drawing/2014/main" id="{FA49095F-AA91-1698-535E-288E61B26B1E}"/>
                </a:ext>
              </a:extLst>
            </p:cNvPr>
            <p:cNvSpPr/>
            <p:nvPr/>
          </p:nvSpPr>
          <p:spPr>
            <a:xfrm>
              <a:off x="7217619" y="4909435"/>
              <a:ext cx="1783086" cy="276091"/>
            </a:xfrm>
            <a:prstGeom prst="rect">
              <a:avLst/>
            </a:prstGeom>
            <a:noFill/>
            <a:ln>
              <a:noFill/>
            </a:ln>
          </p:spPr>
          <p:txBody>
            <a:bodyPr wrap="square" lIns="0" tIns="0" rIns="0" bIns="0" rtlCol="0" anchor="ctr"/>
            <a:lstStyle/>
            <a:p>
              <a:pPr algn="ctr"/>
              <a:r>
                <a:rPr lang="en-US" sz="1000" b="1">
                  <a:solidFill>
                    <a:schemeClr val="accent4"/>
                  </a:solidFill>
                  <a:ea typeface="Calibri"/>
                  <a:cs typeface="Calibri"/>
                </a:rPr>
                <a:t>SEP 2025</a:t>
              </a:r>
              <a:endParaRPr lang="en-US" sz="1000">
                <a:solidFill>
                  <a:schemeClr val="accent4"/>
                </a:solidFill>
              </a:endParaRPr>
            </a:p>
          </p:txBody>
        </p:sp>
        <p:sp>
          <p:nvSpPr>
            <p:cNvPr id="82" name="Text 11">
              <a:extLst>
                <a:ext uri="{FF2B5EF4-FFF2-40B4-BE49-F238E27FC236}">
                  <a16:creationId xmlns:a16="http://schemas.microsoft.com/office/drawing/2014/main" id="{F635184B-1AB5-C409-C2D6-D3AB65F0B286}"/>
                </a:ext>
              </a:extLst>
            </p:cNvPr>
            <p:cNvSpPr/>
            <p:nvPr/>
          </p:nvSpPr>
          <p:spPr>
            <a:xfrm>
              <a:off x="7217619" y="5158364"/>
              <a:ext cx="1783086" cy="299098"/>
            </a:xfrm>
            <a:prstGeom prst="rect">
              <a:avLst/>
            </a:prstGeom>
            <a:noFill/>
            <a:ln>
              <a:noFill/>
            </a:ln>
          </p:spPr>
          <p:txBody>
            <a:bodyPr wrap="square" lIns="0" tIns="0" rIns="0" bIns="0" rtlCol="0" anchor="ctr"/>
            <a:lstStyle/>
            <a:p>
              <a:pPr algn="ctr"/>
              <a:r>
                <a:rPr lang="en-US" sz="1400" b="1">
                  <a:solidFill>
                    <a:srgbClr val="FFFFFF"/>
                  </a:solidFill>
                  <a:ea typeface="Calibri"/>
                  <a:cs typeface="Calibri"/>
                </a:rPr>
                <a:t>NEW POLICY</a:t>
              </a:r>
              <a:endParaRPr lang="en-US" sz="1400"/>
            </a:p>
          </p:txBody>
        </p:sp>
        <p:sp>
          <p:nvSpPr>
            <p:cNvPr id="83" name="Text 12">
              <a:extLst>
                <a:ext uri="{FF2B5EF4-FFF2-40B4-BE49-F238E27FC236}">
                  <a16:creationId xmlns:a16="http://schemas.microsoft.com/office/drawing/2014/main" id="{546B3844-A956-AD9A-72F8-276B1B34A6D2}"/>
                </a:ext>
              </a:extLst>
            </p:cNvPr>
            <p:cNvSpPr/>
            <p:nvPr/>
          </p:nvSpPr>
          <p:spPr>
            <a:xfrm>
              <a:off x="7309649" y="5430301"/>
              <a:ext cx="1599026" cy="483159"/>
            </a:xfrm>
            <a:prstGeom prst="rect">
              <a:avLst/>
            </a:prstGeom>
            <a:noFill/>
            <a:ln>
              <a:noFill/>
            </a:ln>
          </p:spPr>
          <p:txBody>
            <a:bodyPr wrap="square" lIns="0" tIns="0" rIns="0" bIns="0" rtlCol="0" anchor="ctr"/>
            <a:lstStyle/>
            <a:p>
              <a:pPr algn="ctr"/>
              <a:r>
                <a:rPr lang="en-US" sz="1000">
                  <a:solidFill>
                    <a:schemeClr val="accent4">
                      <a:lumMod val="40000"/>
                      <a:lumOff val="60000"/>
                    </a:schemeClr>
                  </a:solidFill>
                  <a:ea typeface="Calibri"/>
                  <a:cs typeface="Calibri"/>
                </a:rPr>
                <a:t>Publication of the America First Global Health Strategy</a:t>
              </a:r>
              <a:endParaRPr lang="fr-FR"/>
            </a:p>
          </p:txBody>
        </p:sp>
        <p:pic>
          <p:nvPicPr>
            <p:cNvPr id="84" name="Image 3" descr="preencoded.png">
              <a:extLst>
                <a:ext uri="{FF2B5EF4-FFF2-40B4-BE49-F238E27FC236}">
                  <a16:creationId xmlns:a16="http://schemas.microsoft.com/office/drawing/2014/main" id="{8C41482C-D521-9FAF-A3D0-01E298A4BDC7}"/>
                </a:ext>
              </a:extLst>
            </p:cNvPr>
            <p:cNvPicPr>
              <a:picLocks noChangeAspect="1"/>
            </p:cNvPicPr>
            <p:nvPr/>
          </p:nvPicPr>
          <p:blipFill>
            <a:blip r:embed="rId8"/>
            <a:stretch>
              <a:fillRect/>
            </a:stretch>
          </p:blipFill>
          <p:spPr>
            <a:xfrm>
              <a:off x="7926282" y="4407645"/>
              <a:ext cx="365760" cy="365760"/>
            </a:xfrm>
            <a:prstGeom prst="rect">
              <a:avLst/>
            </a:prstGeom>
          </p:spPr>
        </p:pic>
      </p:grpSp>
      <p:pic>
        <p:nvPicPr>
          <p:cNvPr id="2" name="Image 1" descr="Une image contenant texte, capture d’écran, Police, Page web&#10;&#10;Le contenu généré par l’IA peut être incorrect.">
            <a:extLst>
              <a:ext uri="{FF2B5EF4-FFF2-40B4-BE49-F238E27FC236}">
                <a16:creationId xmlns:a16="http://schemas.microsoft.com/office/drawing/2014/main" id="{89867034-53A5-261B-A4B8-627BAEF90320}"/>
              </a:ext>
            </a:extLst>
          </p:cNvPr>
          <p:cNvPicPr>
            <a:picLocks noChangeAspect="1"/>
          </p:cNvPicPr>
          <p:nvPr/>
        </p:nvPicPr>
        <p:blipFill>
          <a:blip r:embed="rId9"/>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321830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young person sitting on the ground with a computer&#10;&#10;Description automatically generated">
            <a:extLst>
              <a:ext uri="{FF2B5EF4-FFF2-40B4-BE49-F238E27FC236}">
                <a16:creationId xmlns:a16="http://schemas.microsoft.com/office/drawing/2014/main" id="{E62B343F-B3D1-A09D-8BF6-6E9F81D08D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903392" y="0"/>
            <a:ext cx="10288608" cy="6858000"/>
          </a:xfrm>
          <a:prstGeom prst="rect">
            <a:avLst/>
          </a:prstGeom>
        </p:spPr>
      </p:pic>
      <p:sp>
        <p:nvSpPr>
          <p:cNvPr id="9" name="Vrije vorm: vorm 44">
            <a:extLst>
              <a:ext uri="{FF2B5EF4-FFF2-40B4-BE49-F238E27FC236}">
                <a16:creationId xmlns:a16="http://schemas.microsoft.com/office/drawing/2014/main" id="{B4118274-29B4-4A7A-92F1-1294F9B695DB}"/>
              </a:ext>
            </a:extLst>
          </p:cNvPr>
          <p:cNvSpPr/>
          <p:nvPr/>
        </p:nvSpPr>
        <p:spPr>
          <a:xfrm>
            <a:off x="0" y="0"/>
            <a:ext cx="7650480" cy="6858000"/>
          </a:xfrm>
          <a:custGeom>
            <a:avLst/>
            <a:gdLst>
              <a:gd name="connsiteX0" fmla="*/ 7337922 w 7337942"/>
              <a:gd name="connsiteY0" fmla="*/ 0 h 6858002"/>
              <a:gd name="connsiteX1" fmla="*/ 7337942 w 7337942"/>
              <a:gd name="connsiteY1" fmla="*/ 0 h 6858002"/>
              <a:gd name="connsiteX2" fmla="*/ 7240167 w 7337942"/>
              <a:gd name="connsiteY2" fmla="*/ 223322 h 6858002"/>
              <a:gd name="connsiteX3" fmla="*/ 6305085 w 7337942"/>
              <a:gd name="connsiteY3" fmla="*/ 4175418 h 6858002"/>
              <a:gd name="connsiteX4" fmla="*/ 3666382 w 7337942"/>
              <a:gd name="connsiteY4" fmla="*/ 6856453 h 6858002"/>
              <a:gd name="connsiteX5" fmla="*/ 3619503 w 7337942"/>
              <a:gd name="connsiteY5" fmla="*/ 6855583 h 6858002"/>
              <a:gd name="connsiteX6" fmla="*/ 3619503 w 7337942"/>
              <a:gd name="connsiteY6" fmla="*/ 6858002 h 6858002"/>
              <a:gd name="connsiteX7" fmla="*/ 0 w 7337942"/>
              <a:gd name="connsiteY7" fmla="*/ 6858002 h 6858002"/>
              <a:gd name="connsiteX8" fmla="*/ 0 w 7337942"/>
              <a:gd name="connsiteY8" fmla="*/ 5956302 h 6858002"/>
              <a:gd name="connsiteX9" fmla="*/ 1 w 7337942"/>
              <a:gd name="connsiteY9" fmla="*/ 5956302 h 6858002"/>
              <a:gd name="connsiteX10" fmla="*/ 1 w 7337942"/>
              <a:gd name="connsiteY10" fmla="*/ 1 h 6858002"/>
              <a:gd name="connsiteX11" fmla="*/ 3343277 w 7337942"/>
              <a:gd name="connsiteY11" fmla="*/ 1 h 6858002"/>
              <a:gd name="connsiteX12" fmla="*/ 3587751 w 7337942"/>
              <a:gd name="connsiteY12" fmla="*/ 1 h 6858002"/>
              <a:gd name="connsiteX13" fmla="*/ 7337919 w 7337942"/>
              <a:gd name="connsiteY13" fmla="*/ 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37942" h="6858002">
                <a:moveTo>
                  <a:pt x="7337922" y="0"/>
                </a:moveTo>
                <a:lnTo>
                  <a:pt x="7337942" y="0"/>
                </a:lnTo>
                <a:lnTo>
                  <a:pt x="7240167" y="223322"/>
                </a:lnTo>
                <a:cubicBezTo>
                  <a:pt x="6779023" y="1355264"/>
                  <a:pt x="6717456" y="2713797"/>
                  <a:pt x="6305085" y="4175418"/>
                </a:cubicBezTo>
                <a:cubicBezTo>
                  <a:pt x="5854534" y="5763810"/>
                  <a:pt x="4839832" y="6810963"/>
                  <a:pt x="3666382" y="6856453"/>
                </a:cubicBezTo>
                <a:lnTo>
                  <a:pt x="3619503" y="6855583"/>
                </a:lnTo>
                <a:lnTo>
                  <a:pt x="3619503" y="6858002"/>
                </a:lnTo>
                <a:lnTo>
                  <a:pt x="0" y="6858002"/>
                </a:lnTo>
                <a:lnTo>
                  <a:pt x="0" y="5956302"/>
                </a:lnTo>
                <a:lnTo>
                  <a:pt x="1" y="5956302"/>
                </a:lnTo>
                <a:lnTo>
                  <a:pt x="1" y="1"/>
                </a:lnTo>
                <a:lnTo>
                  <a:pt x="3343277" y="1"/>
                </a:lnTo>
                <a:lnTo>
                  <a:pt x="3587751" y="1"/>
                </a:lnTo>
                <a:lnTo>
                  <a:pt x="7337919" y="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1219110">
              <a:defRPr/>
            </a:pPr>
            <a:endParaRPr lang="en-US" sz="1867" dirty="0">
              <a:solidFill>
                <a:srgbClr val="000000"/>
              </a:solidFill>
              <a:latin typeface="Calibri" panose="020F0502020204030204" pitchFamily="34" charset="0"/>
            </a:endParaRPr>
          </a:p>
        </p:txBody>
      </p:sp>
      <p:sp>
        <p:nvSpPr>
          <p:cNvPr id="3" name="Slide Number Placeholder 2"/>
          <p:cNvSpPr>
            <a:spLocks noGrp="1"/>
          </p:cNvSpPr>
          <p:nvPr>
            <p:ph type="sldNum" sz="quarter" idx="12"/>
          </p:nvPr>
        </p:nvSpPr>
        <p:spPr>
          <a:xfrm>
            <a:off x="6553200" y="4767264"/>
            <a:ext cx="2133600" cy="273844"/>
          </a:xfrm>
          <a:prstGeom prst="rect">
            <a:avLst/>
          </a:prstGeom>
        </p:spPr>
        <p:txBody>
          <a:bodyPr vert="horz" lIns="91436" tIns="45718" rIns="91436" bIns="45718" rtlCol="0" anchor="ctr"/>
          <a:lstStyle>
            <a:defPPr>
              <a:defRPr lang="en-US"/>
            </a:defPPr>
            <a:lvl1pPr marL="0" algn="r" defTabSz="914355" rtl="0" eaLnBrk="1" latinLnBrk="0" hangingPunct="1">
              <a:defRPr sz="1200" kern="1200">
                <a:solidFill>
                  <a:schemeClr val="tx1">
                    <a:tint val="75000"/>
                  </a:schemeClr>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a:lstStyle>
          <a:p>
            <a:pPr algn="r" defTabSz="1219110">
              <a:defRPr/>
            </a:pPr>
            <a:fld id="{71CBC557-3F8D-4145-853E-75F5A24EFCBA}" type="slidenum">
              <a:rPr lang="en-US" smtClean="0">
                <a:solidFill>
                  <a:prstClr val="black">
                    <a:tint val="75000"/>
                  </a:prstClr>
                </a:solidFill>
              </a:rPr>
              <a:pPr algn="r" defTabSz="1219110">
                <a:defRPr/>
              </a:pPr>
              <a:t>11</a:t>
            </a:fld>
            <a:endParaRPr lang="en-US" sz="1600" dirty="0">
              <a:solidFill>
                <a:prstClr val="black">
                  <a:tint val="75000"/>
                </a:prstClr>
              </a:solidFill>
              <a:latin typeface="Calibri"/>
            </a:endParaRPr>
          </a:p>
        </p:txBody>
      </p:sp>
      <p:pic>
        <p:nvPicPr>
          <p:cNvPr id="8" name="Picture 7">
            <a:extLst>
              <a:ext uri="{FF2B5EF4-FFF2-40B4-BE49-F238E27FC236}">
                <a16:creationId xmlns:a16="http://schemas.microsoft.com/office/drawing/2014/main" id="{C2E983DD-170D-3AB3-C1F8-20F4440B73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298835"/>
            <a:ext cx="2875280" cy="1442720"/>
          </a:xfrm>
          <a:prstGeom prst="rect">
            <a:avLst/>
          </a:prstGeom>
        </p:spPr>
      </p:pic>
      <p:sp>
        <p:nvSpPr>
          <p:cNvPr id="2" name="Text 0">
            <a:extLst>
              <a:ext uri="{FF2B5EF4-FFF2-40B4-BE49-F238E27FC236}">
                <a16:creationId xmlns:a16="http://schemas.microsoft.com/office/drawing/2014/main" id="{593E3CFC-63CA-8CBA-85A9-80AEC9B08370}"/>
              </a:ext>
            </a:extLst>
          </p:cNvPr>
          <p:cNvSpPr/>
          <p:nvPr/>
        </p:nvSpPr>
        <p:spPr>
          <a:xfrm>
            <a:off x="0" y="3963274"/>
            <a:ext cx="6356152" cy="860077"/>
          </a:xfrm>
          <a:prstGeom prst="rect">
            <a:avLst/>
          </a:prstGeom>
          <a:noFill/>
          <a:ln/>
        </p:spPr>
        <p:txBody>
          <a:bodyPr wrap="square" lIns="0" tIns="0" rIns="0" bIns="0" rtlCol="0" anchor="t"/>
          <a:lstStyle/>
          <a:p>
            <a:pPr algn="ctr">
              <a:lnSpc>
                <a:spcPts val="6000"/>
              </a:lnSpc>
            </a:pPr>
            <a:r>
              <a:rPr lang="en-US" sz="3200" b="1" dirty="0">
                <a:solidFill>
                  <a:schemeClr val="accent1"/>
                </a:solidFill>
                <a:latin typeface="+mj-lt"/>
                <a:ea typeface="Barlow Bold" pitchFamily="34" charset="-122"/>
                <a:cs typeface="Barlow Bold" pitchFamily="34" charset="-120"/>
              </a:rPr>
              <a:t>Thank you for your attention!</a:t>
            </a:r>
            <a:endParaRPr lang="en-US" sz="3200" b="1" dirty="0">
              <a:solidFill>
                <a:schemeClr val="accent1"/>
              </a:solidFill>
              <a:latin typeface="+mj-lt"/>
            </a:endParaRPr>
          </a:p>
        </p:txBody>
      </p:sp>
    </p:spTree>
    <p:extLst>
      <p:ext uri="{BB962C8B-B14F-4D97-AF65-F5344CB8AC3E}">
        <p14:creationId xmlns:p14="http://schemas.microsoft.com/office/powerpoint/2010/main" val="3159945281"/>
      </p:ext>
    </p:extLst>
  </p:cSld>
  <p:clrMapOvr>
    <a:masterClrMapping/>
  </p:clrMapOvr>
</p:sld>
</file>

<file path=ppt/theme/theme1.xml><?xml version="1.0" encoding="utf-8"?>
<a:theme xmlns:a="http://schemas.openxmlformats.org/drawingml/2006/main" name="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potx" id="{4E874F3A-6BB1-4334-AA3C-CB69D53C2FB0}" vid="{CFDAC62F-BBD6-4674-995E-7A3058955A70}"/>
    </a:ext>
  </a:extLst>
</a:theme>
</file>

<file path=ppt/theme/theme2.xml><?xml version="1.0" encoding="utf-8"?>
<a:theme xmlns:a="http://schemas.openxmlformats.org/drawingml/2006/main" name="CTB-17-18908-powerpoint 80%-ab-151217">
  <a:themeElements>
    <a:clrScheme name="Enabel">
      <a:dk1>
        <a:sysClr val="windowText" lastClr="000000"/>
      </a:dk1>
      <a:lt1>
        <a:sysClr val="window" lastClr="FFFFFF"/>
      </a:lt1>
      <a:dk2>
        <a:srgbClr val="44546A"/>
      </a:dk2>
      <a:lt2>
        <a:srgbClr val="E7E6E6"/>
      </a:lt2>
      <a:accent1>
        <a:srgbClr val="D81A1A"/>
      </a:accent1>
      <a:accent2>
        <a:srgbClr val="F9B500"/>
      </a:accent2>
      <a:accent3>
        <a:srgbClr val="007DA5"/>
      </a:accent3>
      <a:accent4>
        <a:srgbClr val="672666"/>
      </a:accent4>
      <a:accent5>
        <a:srgbClr val="E65300"/>
      </a:accent5>
      <a:accent6>
        <a:srgbClr val="4C9C2E"/>
      </a:accent6>
      <a:hlink>
        <a:srgbClr val="0563C1"/>
      </a:hlink>
      <a:folHlink>
        <a:srgbClr val="954F72"/>
      </a:folHlink>
    </a:clrScheme>
    <a:fontScheme name="Enabel">
      <a:majorFont>
        <a:latin typeface="Al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TB-17-18908-Powerpoint FR 16-9-bhf-201217" id="{3D30AD78-8111-4584-9354-BACD059127A8}" vid="{A31B9D27-5C67-4947-A262-8E26CCA627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a130689-f238-4b4b-94ff-ae06baebe58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A182FC11F00F141B4B80E6FC08EF7ED" ma:contentTypeVersion="10" ma:contentTypeDescription="Een nieuw document maken." ma:contentTypeScope="" ma:versionID="a93e2ca34901b2930f04c5029bad5d5a">
  <xsd:schema xmlns:xsd="http://www.w3.org/2001/XMLSchema" xmlns:xs="http://www.w3.org/2001/XMLSchema" xmlns:p="http://schemas.microsoft.com/office/2006/metadata/properties" xmlns:ns2="ca130689-f238-4b4b-94ff-ae06baebe58a" targetNamespace="http://schemas.microsoft.com/office/2006/metadata/properties" ma:root="true" ma:fieldsID="f85ecea67938a312714e0c35a962a85a" ns2:_="">
    <xsd:import namespace="ca130689-f238-4b4b-94ff-ae06baebe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130689-f238-4b4b-94ff-ae06baebe5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60552f54-6c29-411d-8801-9a0c08c1a1a0" ma:termSetId="09814cd3-568e-fe90-9814-8d621ff8fb84" ma:anchorId="fba54fb3-c3e1-fe81-a776-ca4b69148c4d" ma:open="true" ma:isKeyword="false">
      <xsd:complexType>
        <xsd:sequence>
          <xsd:element ref="pc:Terms" minOccurs="0" maxOccurs="1"/>
        </xsd:sequence>
      </xsd:complex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0A4E177-50AE-46F8-9C6C-5471B02E94DD}">
  <ds:schemaRefs>
    <ds:schemaRef ds:uri="http://schemas.microsoft.com/office/infopath/2007/PartnerControls"/>
    <ds:schemaRef ds:uri="http://purl.org/dc/terms/"/>
    <ds:schemaRef ds:uri="http://www.w3.org/XML/1998/namespace"/>
    <ds:schemaRef ds:uri="ca130689-f238-4b4b-94ff-ae06baebe58a"/>
    <ds:schemaRef ds:uri="http://schemas.microsoft.com/office/2006/metadata/properties"/>
    <ds:schemaRef ds:uri="http://purl.org/dc/dcmitype/"/>
    <ds:schemaRef ds:uri="http://schemas.microsoft.com/office/2006/documentManagement/types"/>
    <ds:schemaRef ds:uri="http://purl.org/dc/elements/1.1/"/>
    <ds:schemaRef ds:uri="http://schemas.openxmlformats.org/package/2006/metadata/core-properties"/>
  </ds:schemaRefs>
</ds:datastoreItem>
</file>

<file path=customXml/itemProps2.xml><?xml version="1.0" encoding="utf-8"?>
<ds:datastoreItem xmlns:ds="http://schemas.openxmlformats.org/officeDocument/2006/customXml" ds:itemID="{B47C75B7-7ABB-4A19-A90D-96B5F2B9A912}">
  <ds:schemaRefs>
    <ds:schemaRef ds:uri="http://schemas.microsoft.com/sharepoint/v3/contenttype/forms"/>
  </ds:schemaRefs>
</ds:datastoreItem>
</file>

<file path=customXml/itemProps3.xml><?xml version="1.0" encoding="utf-8"?>
<ds:datastoreItem xmlns:ds="http://schemas.openxmlformats.org/officeDocument/2006/customXml" ds:itemID="{5888C893-C1F9-401C-A957-6F96C5886C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130689-f238-4b4b-94ff-ae06baebe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1896</Words>
  <Application>Microsoft Office PowerPoint</Application>
  <PresentationFormat>Widescreen</PresentationFormat>
  <Paragraphs>272</Paragraphs>
  <Slides>11</Slides>
  <Notes>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Aller</vt:lpstr>
      <vt:lpstr>Aptos Narrow</vt:lpstr>
      <vt:lpstr>Arial</vt:lpstr>
      <vt:lpstr>Arial,Sans-Serif</vt:lpstr>
      <vt:lpstr>Calibri</vt:lpstr>
      <vt:lpstr>Montserrat</vt:lpstr>
      <vt:lpstr>Noto Sans</vt:lpstr>
      <vt:lpstr>Noto Sans SemiBold</vt:lpstr>
      <vt:lpstr>Office Theme</vt:lpstr>
      <vt:lpstr>CTB-17-18908-powerpoint 80%-ab-151217</vt:lpstr>
      <vt:lpstr>Impact of US policy shifts on  the global health ecosystem</vt:lpstr>
      <vt:lpstr>The US: the world's largest global health funder </vt:lpstr>
      <vt:lpstr>US health aid: a significant part of national health budgets</vt:lpstr>
      <vt:lpstr>After turbulence, global health financing stabilizes at $9.4 billion (2026)</vt:lpstr>
      <vt:lpstr>America First Global Health Strategy: a paradigm shift</vt:lpstr>
      <vt:lpstr>Despite the new strategy, some multilateral financing remains</vt:lpstr>
      <vt:lpstr>Over 20 global health MoUs signed with African countries </vt:lpstr>
      <vt:lpstr>MoU signing process among partner countries</vt:lpstr>
      <vt:lpstr>Ambitious funding targets: U.S. phase-down and rapid domestic scale-up</vt:lpstr>
      <vt:lpstr>After turbulence, global health financing stabilizes at $9.4 billion (2026)</vt:lpstr>
      <vt:lpstr>PowerPoint Presentation</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FICHERS Nicolas (INTPA)</dc:creator>
  <cp:lastModifiedBy>GYSELINCK, Karel</cp:lastModifiedBy>
  <cp:revision>67</cp:revision>
  <cp:lastPrinted>2022-07-08T09:03:16Z</cp:lastPrinted>
  <dcterms:created xsi:type="dcterms:W3CDTF">2022-05-30T10:09:59Z</dcterms:created>
  <dcterms:modified xsi:type="dcterms:W3CDTF">2026-04-10T11:06:08Z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2022-05-30T10:09:59Z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766983f6-71ed-4e58-9b75-ef1174341752</vt:lpwstr>
  </property>
  <property fmtid="{D5CDD505-2E9C-101B-9397-08002B2CF9AE}" pid="8" name="MSIP_Label_6bd9ddd1-4d20-43f6-abfa-fc3c07406f94_ContentBits">
    <vt:lpwstr>0</vt:lpwstr>
  </property>
  <property fmtid="{D5CDD505-2E9C-101B-9397-08002B2CF9AE}" pid="9" name="ContentTypeId">
    <vt:lpwstr>0x010100BA182FC11F00F141B4B80E6FC08EF7ED</vt:lpwstr>
  </property>
  <property fmtid="{D5CDD505-2E9C-101B-9397-08002B2CF9AE}" pid="10" name="MediaServiceImageTags">
    <vt:lpwstr/>
  </property>
</Properties>
</file>