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8" r:id="rId5"/>
    <p:sldId id="290" r:id="rId6"/>
    <p:sldId id="320" r:id="rId7"/>
    <p:sldId id="341" r:id="rId8"/>
    <p:sldId id="287" r:id="rId9"/>
    <p:sldId id="273" r:id="rId10"/>
    <p:sldId id="279" r:id="rId11"/>
    <p:sldId id="278" r:id="rId12"/>
    <p:sldId id="350" r:id="rId13"/>
    <p:sldId id="351" r:id="rId14"/>
    <p:sldId id="304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09" autoAdjust="0"/>
  </p:normalViewPr>
  <p:slideViewPr>
    <p:cSldViewPr snapToGrid="0" snapToObjects="1">
      <p:cViewPr varScale="1">
        <p:scale>
          <a:sx n="94" d="100"/>
          <a:sy n="94" d="100"/>
        </p:scale>
        <p:origin x="20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ya Buynovskaya" userId="de37c25c-79f3-4d41-8399-08d5b9546ab4" providerId="ADAL" clId="{469EE8A4-EF37-415F-B374-049A989C025E}"/>
    <pc:docChg chg="custSel modSld">
      <pc:chgData name="Tanya Buynovskaya" userId="de37c25c-79f3-4d41-8399-08d5b9546ab4" providerId="ADAL" clId="{469EE8A4-EF37-415F-B374-049A989C025E}" dt="2021-11-30T17:02:03.963" v="321" actId="113"/>
      <pc:docMkLst>
        <pc:docMk/>
      </pc:docMkLst>
      <pc:sldChg chg="modSp mod">
        <pc:chgData name="Tanya Buynovskaya" userId="de37c25c-79f3-4d41-8399-08d5b9546ab4" providerId="ADAL" clId="{469EE8A4-EF37-415F-B374-049A989C025E}" dt="2021-11-30T17:02:03.963" v="321" actId="113"/>
        <pc:sldMkLst>
          <pc:docMk/>
          <pc:sldMk cId="0" sldId="273"/>
        </pc:sldMkLst>
        <pc:spChg chg="mod">
          <ac:chgData name="Tanya Buynovskaya" userId="de37c25c-79f3-4d41-8399-08d5b9546ab4" providerId="ADAL" clId="{469EE8A4-EF37-415F-B374-049A989C025E}" dt="2021-11-30T17:02:03.963" v="321" actId="113"/>
          <ac:spMkLst>
            <pc:docMk/>
            <pc:sldMk cId="0" sldId="273"/>
            <ac:spMk id="3" creationId="{00000000-0000-0000-0000-000000000000}"/>
          </ac:spMkLst>
        </pc:spChg>
      </pc:sldChg>
      <pc:sldChg chg="modSp mod">
        <pc:chgData name="Tanya Buynovskaya" userId="de37c25c-79f3-4d41-8399-08d5b9546ab4" providerId="ADAL" clId="{469EE8A4-EF37-415F-B374-049A989C025E}" dt="2021-11-29T16:55:00.239" v="80" actId="313"/>
        <pc:sldMkLst>
          <pc:docMk/>
          <pc:sldMk cId="0" sldId="279"/>
        </pc:sldMkLst>
        <pc:spChg chg="mod">
          <ac:chgData name="Tanya Buynovskaya" userId="de37c25c-79f3-4d41-8399-08d5b9546ab4" providerId="ADAL" clId="{469EE8A4-EF37-415F-B374-049A989C025E}" dt="2021-11-29T16:55:00.239" v="80" actId="313"/>
          <ac:spMkLst>
            <pc:docMk/>
            <pc:sldMk cId="0" sldId="279"/>
            <ac:spMk id="3" creationId="{00000000-0000-0000-0000-000000000000}"/>
          </ac:spMkLst>
        </pc:spChg>
      </pc:sldChg>
      <pc:sldChg chg="modSp mod">
        <pc:chgData name="Tanya Buynovskaya" userId="de37c25c-79f3-4d41-8399-08d5b9546ab4" providerId="ADAL" clId="{469EE8A4-EF37-415F-B374-049A989C025E}" dt="2021-11-30T16:53:40.171" v="200" actId="113"/>
        <pc:sldMkLst>
          <pc:docMk/>
          <pc:sldMk cId="0" sldId="287"/>
        </pc:sldMkLst>
        <pc:spChg chg="mod">
          <ac:chgData name="Tanya Buynovskaya" userId="de37c25c-79f3-4d41-8399-08d5b9546ab4" providerId="ADAL" clId="{469EE8A4-EF37-415F-B374-049A989C025E}" dt="2021-11-30T16:53:40.171" v="200" actId="113"/>
          <ac:spMkLst>
            <pc:docMk/>
            <pc:sldMk cId="0" sldId="287"/>
            <ac:spMk id="3" creationId="{00000000-0000-0000-0000-000000000000}"/>
          </ac:spMkLst>
        </pc:spChg>
      </pc:sldChg>
      <pc:sldChg chg="modSp mod">
        <pc:chgData name="Tanya Buynovskaya" userId="de37c25c-79f3-4d41-8399-08d5b9546ab4" providerId="ADAL" clId="{469EE8A4-EF37-415F-B374-049A989C025E}" dt="2021-11-30T16:51:49.771" v="147" actId="20577"/>
        <pc:sldMkLst>
          <pc:docMk/>
          <pc:sldMk cId="3628500506" sldId="341"/>
        </pc:sldMkLst>
        <pc:spChg chg="mod">
          <ac:chgData name="Tanya Buynovskaya" userId="de37c25c-79f3-4d41-8399-08d5b9546ab4" providerId="ADAL" clId="{469EE8A4-EF37-415F-B374-049A989C025E}" dt="2021-11-30T16:51:49.771" v="147" actId="20577"/>
          <ac:spMkLst>
            <pc:docMk/>
            <pc:sldMk cId="3628500506" sldId="341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89DE8-B174-6444-A395-0F3EC841B4E8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49E0B-D8B3-7449-9465-8E8EF9EE94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00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BB24B-DFC3-DE44-9AB4-BDEFCC8503A5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7DE28-4A15-EA46-B8A5-2272A662C8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754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177D-01C1-3646-B564-2BE1E97EAF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81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177D-01C1-3646-B564-2BE1E97EAF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1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177D-01C1-3646-B564-2BE1E97EAF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6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583"/>
            <a:ext cx="45719" cy="233892"/>
          </a:xfrm>
          <a:prstGeom prst="rect">
            <a:avLst/>
          </a:prstGeom>
        </p:spPr>
        <p:txBody>
          <a:bodyPr/>
          <a:lstStyle/>
          <a:p>
            <a:fld id="{4010F7DD-8798-B441-A576-E3E973DC1C23}" type="datetime1">
              <a:rPr lang="en-GB" smtClean="0"/>
              <a:t>30/11/2021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 flipV="1">
            <a:off x="8686799" y="6721475"/>
            <a:ext cx="45719" cy="136525"/>
          </a:xfrm>
          <a:prstGeom prst="rect">
            <a:avLst/>
          </a:prstGeom>
        </p:spPr>
        <p:txBody>
          <a:bodyPr/>
          <a:lstStyle/>
          <a:p>
            <a:fld id="{5F4733C5-7FDF-E944-BD06-BA446C0BE6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8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583"/>
            <a:ext cx="45719" cy="233892"/>
          </a:xfrm>
          <a:prstGeom prst="rect">
            <a:avLst/>
          </a:prstGeom>
        </p:spPr>
        <p:txBody>
          <a:bodyPr/>
          <a:lstStyle/>
          <a:p>
            <a:fld id="{F356F75E-A8B5-8342-81CE-47C5C7DED59A}" type="datetime1">
              <a:rPr lang="en-GB" smtClean="0"/>
              <a:t>30/11/2021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174198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583"/>
            <a:ext cx="45719" cy="233892"/>
          </a:xfrm>
          <a:prstGeom prst="rect">
            <a:avLst/>
          </a:prstGeom>
        </p:spPr>
        <p:txBody>
          <a:bodyPr/>
          <a:lstStyle/>
          <a:p>
            <a:fld id="{D56DBC51-BD3D-414D-9FD2-7CBAAAC4CF26}" type="datetime1">
              <a:rPr lang="en-GB" smtClean="0"/>
              <a:t>30/11/2021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4210755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72455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583"/>
            <a:ext cx="45719" cy="233892"/>
          </a:xfrm>
          <a:prstGeom prst="rect">
            <a:avLst/>
          </a:prstGeom>
        </p:spPr>
        <p:txBody>
          <a:bodyPr/>
          <a:lstStyle/>
          <a:p>
            <a:fld id="{2862EE8B-3F02-6741-AF04-1D2D051C3A73}" type="datetime1">
              <a:rPr lang="en-GB" smtClean="0"/>
              <a:t>30/11/2021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25947" y="6537474"/>
            <a:ext cx="2133600" cy="365125"/>
          </a:xfrm>
          <a:prstGeom prst="rect">
            <a:avLst/>
          </a:prstGeom>
        </p:spPr>
        <p:txBody>
          <a:bodyPr/>
          <a:lstStyle/>
          <a:p>
            <a:fld id="{5F4733C5-7FDF-E944-BD06-BA446C0BE6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284076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389095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7583"/>
            <a:ext cx="45719" cy="233892"/>
          </a:xfrm>
          <a:prstGeom prst="rect">
            <a:avLst/>
          </a:prstGeom>
        </p:spPr>
        <p:txBody>
          <a:bodyPr/>
          <a:lstStyle/>
          <a:p>
            <a:fld id="{AB53D988-5A5C-B14E-A9F1-8526435863DC}" type="datetime1">
              <a:rPr lang="en-GB" smtClean="0"/>
              <a:t>30/11/2021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15329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87583"/>
            <a:ext cx="45719" cy="233892"/>
          </a:xfrm>
          <a:prstGeom prst="rect">
            <a:avLst/>
          </a:prstGeom>
        </p:spPr>
        <p:txBody>
          <a:bodyPr/>
          <a:lstStyle/>
          <a:p>
            <a:fld id="{AAB2B5CA-BAE7-3C4D-8FD2-B4945D2545E7}" type="datetime1">
              <a:rPr lang="en-GB" smtClean="0"/>
              <a:t>30/11/2021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191669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87583"/>
            <a:ext cx="45719" cy="233892"/>
          </a:xfrm>
          <a:prstGeom prst="rect">
            <a:avLst/>
          </a:prstGeom>
        </p:spPr>
        <p:txBody>
          <a:bodyPr/>
          <a:lstStyle/>
          <a:p>
            <a:fld id="{4AA7A731-5E66-2B44-93CA-90E73CF4A6BA}" type="datetime1">
              <a:rPr lang="en-GB" smtClean="0"/>
              <a:t>30/11/2021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63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87583"/>
            <a:ext cx="45719" cy="233892"/>
          </a:xfrm>
          <a:prstGeom prst="rect">
            <a:avLst/>
          </a:prstGeom>
        </p:spPr>
        <p:txBody>
          <a:bodyPr/>
          <a:lstStyle/>
          <a:p>
            <a:fld id="{0433F2BD-13E0-0B43-9BFD-9F5C99E087EB}" type="datetime1">
              <a:rPr lang="en-GB" smtClean="0"/>
              <a:t>30/11/2021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214929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7583"/>
            <a:ext cx="45719" cy="233892"/>
          </a:xfrm>
          <a:prstGeom prst="rect">
            <a:avLst/>
          </a:prstGeom>
        </p:spPr>
        <p:txBody>
          <a:bodyPr/>
          <a:lstStyle/>
          <a:p>
            <a:fld id="{4BF62781-4A63-6B4C-88EE-1ECA579E6033}" type="datetime1">
              <a:rPr lang="en-GB" smtClean="0"/>
              <a:t>30/11/2021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119014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7583"/>
            <a:ext cx="45719" cy="233892"/>
          </a:xfrm>
          <a:prstGeom prst="rect">
            <a:avLst/>
          </a:prstGeom>
        </p:spPr>
        <p:txBody>
          <a:bodyPr/>
          <a:lstStyle/>
          <a:p>
            <a:fld id="{D39A97A4-6AD2-514B-8802-4995B7ECE285}" type="datetime1">
              <a:rPr lang="en-GB" smtClean="0"/>
              <a:t>30/11/2021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4005" y="6223000"/>
            <a:ext cx="4645956" cy="4984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88757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7167" y="6223000"/>
            <a:ext cx="3839633" cy="498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b="1" i="0">
                <a:solidFill>
                  <a:srgbClr val="FF0000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HealthProm</a:t>
            </a:r>
          </a:p>
        </p:txBody>
      </p:sp>
    </p:spTree>
    <p:extLst>
      <p:ext uri="{BB962C8B-B14F-4D97-AF65-F5344CB8AC3E}">
        <p14:creationId xmlns:p14="http://schemas.microsoft.com/office/powerpoint/2010/main" val="1724036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templates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3332"/>
            <a:ext cx="9141027" cy="6858000"/>
          </a:xfrm>
          <a:prstGeom prst="rect">
            <a:avLst/>
          </a:prstGeom>
        </p:spPr>
      </p:pic>
      <p:sp>
        <p:nvSpPr>
          <p:cNvPr id="9" name="Subtitle 4"/>
          <p:cNvSpPr txBox="1">
            <a:spLocks/>
          </p:cNvSpPr>
          <p:nvPr/>
        </p:nvSpPr>
        <p:spPr>
          <a:xfrm>
            <a:off x="1076960" y="3071337"/>
            <a:ext cx="7010400" cy="21628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spc="100" dirty="0" err="1">
                <a:latin typeface="Arial"/>
                <a:cs typeface="Arial"/>
              </a:rPr>
              <a:t>HealthProm’s</a:t>
            </a:r>
            <a:r>
              <a:rPr lang="en-GB" b="1" spc="100" dirty="0">
                <a:latin typeface="Arial"/>
                <a:cs typeface="Arial"/>
              </a:rPr>
              <a:t> approach to Safeguarding</a:t>
            </a:r>
            <a:endParaRPr lang="ru-RU" b="1" spc="100" dirty="0">
              <a:latin typeface="Arial"/>
              <a:cs typeface="Arial"/>
            </a:endParaRPr>
          </a:p>
          <a:p>
            <a:pPr marL="0" indent="0" algn="ctr">
              <a:buNone/>
            </a:pPr>
            <a:endParaRPr lang="ru-RU" sz="2000" b="1" spc="1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GB" sz="2000" b="1" spc="100" dirty="0">
                <a:latin typeface="Arial"/>
                <a:cs typeface="Arial"/>
              </a:rPr>
              <a:t>1 December 2021</a:t>
            </a:r>
            <a:endParaRPr lang="ru-RU" sz="2000" b="1" spc="100" dirty="0">
              <a:latin typeface="Arial"/>
              <a:cs typeface="Arial"/>
            </a:endParaRPr>
          </a:p>
          <a:p>
            <a:pPr marL="0" indent="0" algn="ctr">
              <a:buNone/>
            </a:pPr>
            <a:endParaRPr lang="en-GB" sz="2000" b="1" spc="1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GB" sz="2000" spc="100" dirty="0">
                <a:latin typeface="Arial"/>
                <a:cs typeface="Arial"/>
              </a:rPr>
              <a:t>Tanya Buynovskaya</a:t>
            </a:r>
            <a:r>
              <a:rPr lang="ru-RU" sz="2000" spc="100" dirty="0">
                <a:latin typeface="Arial"/>
                <a:cs typeface="Arial"/>
              </a:rPr>
              <a:t>, </a:t>
            </a:r>
            <a:r>
              <a:rPr lang="en-GB" sz="2000" spc="100" dirty="0">
                <a:latin typeface="Arial"/>
                <a:cs typeface="Arial"/>
              </a:rPr>
              <a:t>Director of Operations</a:t>
            </a:r>
          </a:p>
          <a:p>
            <a:pPr marL="0" indent="0" algn="ctr">
              <a:buNone/>
            </a:pPr>
            <a:r>
              <a:rPr lang="en-GB" sz="2000" b="1" spc="100" dirty="0" err="1">
                <a:latin typeface="Arial"/>
                <a:cs typeface="Arial"/>
              </a:rPr>
              <a:t>HealthProm</a:t>
            </a:r>
            <a:endParaRPr lang="en-GB" sz="2000" b="1" spc="100" dirty="0">
              <a:latin typeface="Arial"/>
              <a:cs typeface="Arial"/>
            </a:endParaRPr>
          </a:p>
          <a:p>
            <a:pPr marL="0" indent="0" algn="ctr">
              <a:buNone/>
            </a:pPr>
            <a:endParaRPr lang="en-GB" sz="2000" spc="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825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>
                <a:solidFill>
                  <a:srgbClr val="0070C0"/>
                </a:solidFill>
              </a:rPr>
              <a:t>Transparency and accountability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1685"/>
            <a:ext cx="8229600" cy="2957195"/>
          </a:xfrm>
        </p:spPr>
        <p:txBody>
          <a:bodyPr>
            <a:normAutofit/>
          </a:bodyPr>
          <a:lstStyle/>
          <a:p>
            <a:r>
              <a:rPr lang="en-GB" dirty="0"/>
              <a:t>Our policies are posted on our web-site;</a:t>
            </a:r>
          </a:p>
          <a:p>
            <a:r>
              <a:rPr lang="en-GB" dirty="0"/>
              <a:t>We regularly report to our donors ;</a:t>
            </a:r>
          </a:p>
          <a:p>
            <a:r>
              <a:rPr lang="en-GB" dirty="0"/>
              <a:t>We report to our Board of Trustees;</a:t>
            </a:r>
          </a:p>
          <a:p>
            <a:r>
              <a:rPr lang="en-GB" dirty="0"/>
              <a:t>All policies are available in our office/system.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6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templates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898"/>
            <a:ext cx="914102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7048" y="6160520"/>
            <a:ext cx="3140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FFFF"/>
                </a:solidFill>
                <a:latin typeface="Arial"/>
                <a:cs typeface="Arial"/>
              </a:rPr>
              <a:t>Registered charity number: 1100459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1313402" y="4751741"/>
            <a:ext cx="6354791" cy="1278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spc="100" dirty="0" err="1">
                <a:latin typeface="Arial"/>
                <a:cs typeface="Arial"/>
              </a:rPr>
              <a:t>tanya@healthprom</a:t>
            </a:r>
            <a:r>
              <a:rPr lang="en-GB" sz="2000" spc="100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n-GB" sz="2000" spc="100" dirty="0">
                <a:solidFill>
                  <a:srgbClr val="66CCCC"/>
                </a:solidFill>
                <a:latin typeface="Arial"/>
                <a:cs typeface="Arial"/>
              </a:rPr>
              <a:t>www.healthprom.org</a:t>
            </a:r>
          </a:p>
          <a:p>
            <a:pPr marL="0" indent="0" algn="ctr">
              <a:buNone/>
            </a:pPr>
            <a:r>
              <a:rPr lang="en-GB" sz="2000" spc="100" dirty="0">
                <a:solidFill>
                  <a:srgbClr val="66CCCC"/>
                </a:solidFill>
                <a:latin typeface="Arial"/>
                <a:cs typeface="Arial"/>
              </a:rPr>
              <a:t>facebook.com/HealthProm · twitter: @healthprom</a:t>
            </a: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1313402" y="3865767"/>
            <a:ext cx="6354791" cy="885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spc="100" dirty="0">
                <a:latin typeface="Arial"/>
                <a:cs typeface="Arial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0197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-templates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109" cy="6858000"/>
          </a:xfrm>
          <a:prstGeom prst="rect">
            <a:avLst/>
          </a:prstGeom>
        </p:spPr>
      </p:pic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87668"/>
          </a:xfrm>
        </p:spPr>
        <p:txBody>
          <a:bodyPr>
            <a:normAutofit/>
          </a:bodyPr>
          <a:lstStyle/>
          <a:p>
            <a:r>
              <a:rPr lang="en-GB" sz="4000" b="1" spc="50" dirty="0">
                <a:solidFill>
                  <a:schemeClr val="accent1"/>
                </a:solidFill>
                <a:latin typeface="Arial"/>
                <a:cs typeface="Arial"/>
              </a:rPr>
              <a:t>About </a:t>
            </a:r>
            <a:r>
              <a:rPr lang="en-GB" sz="4000" b="1" spc="50" dirty="0" err="1">
                <a:solidFill>
                  <a:schemeClr val="accent1"/>
                </a:solidFill>
                <a:latin typeface="Arial"/>
                <a:cs typeface="Arial"/>
              </a:rPr>
              <a:t>HeathProm</a:t>
            </a:r>
            <a:endParaRPr lang="en-GB" sz="4000" b="1" spc="5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" name="Content Placeholder 7"/>
          <p:cNvSpPr>
            <a:spLocks noGrp="1"/>
          </p:cNvSpPr>
          <p:nvPr>
            <p:ph sz="half" idx="1"/>
          </p:nvPr>
        </p:nvSpPr>
        <p:spPr>
          <a:xfrm>
            <a:off x="3796134" y="1411495"/>
            <a:ext cx="4645572" cy="432570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0070C0"/>
                </a:solidFill>
                <a:latin typeface="Arial"/>
                <a:cs typeface="Arial"/>
              </a:rPr>
              <a:t>HealthProm</a:t>
            </a:r>
            <a:r>
              <a:rPr lang="en-GB" sz="2400" dirty="0">
                <a:solidFill>
                  <a:srgbClr val="0070C0"/>
                </a:solidFill>
                <a:latin typeface="Arial"/>
                <a:cs typeface="Arial"/>
              </a:rPr>
              <a:t> is a UK based charity supporting </a:t>
            </a:r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vulnerable children, women, and families</a:t>
            </a:r>
            <a:r>
              <a:rPr lang="en-GB" sz="2400" dirty="0">
                <a:solidFill>
                  <a:srgbClr val="0070C0"/>
                </a:solidFill>
                <a:latin typeface="Arial"/>
                <a:cs typeface="Arial"/>
              </a:rPr>
              <a:t> disadvantaged by </a:t>
            </a:r>
            <a:r>
              <a:rPr lang="en-GB" sz="2400" u="sng" dirty="0">
                <a:solidFill>
                  <a:srgbClr val="0070C0"/>
                </a:solidFill>
                <a:latin typeface="Arial"/>
                <a:cs typeface="Arial"/>
              </a:rPr>
              <a:t>poor health, disability, and social exclusion</a:t>
            </a:r>
            <a:r>
              <a:rPr lang="en-GB" sz="2400" dirty="0">
                <a:solidFill>
                  <a:srgbClr val="0070C0"/>
                </a:solidFill>
                <a:latin typeface="Arial"/>
                <a:cs typeface="Arial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>
              <a:spcBef>
                <a:spcPts val="0"/>
              </a:spcBef>
              <a:buNone/>
            </a:pPr>
            <a:r>
              <a:rPr lang="en-GB" sz="2400" dirty="0">
                <a:solidFill>
                  <a:srgbClr val="0070C0"/>
                </a:solidFill>
                <a:latin typeface="Arial"/>
                <a:cs typeface="Arial"/>
              </a:rPr>
              <a:t>We work </a:t>
            </a:r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in Eastern Europe, Central Asia and Afghanistan </a:t>
            </a:r>
            <a:r>
              <a:rPr lang="en-GB" sz="2400" dirty="0">
                <a:solidFill>
                  <a:srgbClr val="0070C0"/>
                </a:solidFill>
                <a:latin typeface="Arial"/>
                <a:cs typeface="Arial"/>
              </a:rPr>
              <a:t>and with migrant communities from the region in </a:t>
            </a:r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the UK</a:t>
            </a:r>
            <a:r>
              <a:rPr lang="en-GB" sz="2400" dirty="0">
                <a:solidFill>
                  <a:srgbClr val="0070C0"/>
                </a:solidFill>
                <a:latin typeface="Arial"/>
                <a:cs typeface="Arial"/>
              </a:rPr>
              <a:t>. </a:t>
            </a:r>
          </a:p>
          <a:p>
            <a:pPr marL="0">
              <a:spcBef>
                <a:spcPts val="0"/>
              </a:spcBef>
              <a:buNone/>
            </a:pPr>
            <a:endParaRPr lang="en-GB"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>
              <a:spcBef>
                <a:spcPts val="0"/>
              </a:spcBef>
              <a:buNone/>
            </a:pPr>
            <a:r>
              <a:rPr lang="en-GB" sz="2400" dirty="0">
                <a:solidFill>
                  <a:srgbClr val="0070C0"/>
                </a:solidFill>
                <a:latin typeface="Arial"/>
                <a:cs typeface="Arial"/>
              </a:rPr>
              <a:t>We work in partnership with local organisations, governments and communities to develop </a:t>
            </a:r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better local support  services</a:t>
            </a:r>
            <a:r>
              <a:rPr lang="en-GB" sz="2400" dirty="0">
                <a:solidFill>
                  <a:srgbClr val="0070C0"/>
                </a:solidFill>
                <a:latin typeface="Arial"/>
                <a:cs typeface="Arial"/>
              </a:rPr>
              <a:t> for children, women and families.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94" y="1698462"/>
            <a:ext cx="2503361" cy="375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7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-templates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" y="127127"/>
            <a:ext cx="9132109" cy="6858000"/>
          </a:xfrm>
          <a:prstGeom prst="rect">
            <a:avLst/>
          </a:prstGeom>
        </p:spPr>
      </p:pic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26308"/>
          </a:xfrm>
        </p:spPr>
        <p:txBody>
          <a:bodyPr>
            <a:normAutofit/>
          </a:bodyPr>
          <a:lstStyle/>
          <a:p>
            <a:r>
              <a:rPr lang="en-GB" sz="4000" b="1" u="sng" spc="50" dirty="0">
                <a:solidFill>
                  <a:schemeClr val="accent1"/>
                </a:solidFill>
                <a:latin typeface="Arial"/>
                <a:cs typeface="Arial"/>
              </a:rPr>
              <a:t>Where we work</a:t>
            </a:r>
          </a:p>
        </p:txBody>
      </p:sp>
      <p:sp>
        <p:nvSpPr>
          <p:cNvPr id="8" name="Oval 7"/>
          <p:cNvSpPr/>
          <p:nvPr/>
        </p:nvSpPr>
        <p:spPr>
          <a:xfrm>
            <a:off x="1455634" y="2097600"/>
            <a:ext cx="2275611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Tajikistan</a:t>
            </a:r>
          </a:p>
        </p:txBody>
      </p:sp>
      <p:sp>
        <p:nvSpPr>
          <p:cNvPr id="9" name="Oval 8"/>
          <p:cNvSpPr/>
          <p:nvPr/>
        </p:nvSpPr>
        <p:spPr>
          <a:xfrm>
            <a:off x="4572000" y="2082099"/>
            <a:ext cx="2716323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Afghanistan</a:t>
            </a:r>
            <a:endParaRPr lang="en-US" dirty="0" err="1"/>
          </a:p>
        </p:txBody>
      </p:sp>
      <p:sp>
        <p:nvSpPr>
          <p:cNvPr id="10" name="Oval 9"/>
          <p:cNvSpPr/>
          <p:nvPr/>
        </p:nvSpPr>
        <p:spPr>
          <a:xfrm>
            <a:off x="3634172" y="5187532"/>
            <a:ext cx="1760846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Russia</a:t>
            </a:r>
            <a:endParaRPr lang="en-US" dirty="0" err="1"/>
          </a:p>
        </p:txBody>
      </p:sp>
      <p:sp>
        <p:nvSpPr>
          <p:cNvPr id="11" name="Oval 10"/>
          <p:cNvSpPr/>
          <p:nvPr/>
        </p:nvSpPr>
        <p:spPr>
          <a:xfrm>
            <a:off x="6140052" y="4503385"/>
            <a:ext cx="2244193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Moldova</a:t>
            </a:r>
            <a:endParaRPr lang="en-US" sz="2800" dirty="0" err="1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119407" y="1445935"/>
            <a:ext cx="2275611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Belarus</a:t>
            </a:r>
            <a:endParaRPr lang="en-US" dirty="0" err="1"/>
          </a:p>
        </p:txBody>
      </p:sp>
      <p:sp>
        <p:nvSpPr>
          <p:cNvPr id="13" name="Oval 12"/>
          <p:cNvSpPr/>
          <p:nvPr/>
        </p:nvSpPr>
        <p:spPr>
          <a:xfrm>
            <a:off x="5182488" y="5287056"/>
            <a:ext cx="214944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Ukraine</a:t>
            </a:r>
            <a:endParaRPr lang="en-US" dirty="0" err="1"/>
          </a:p>
        </p:txBody>
      </p:sp>
      <p:sp>
        <p:nvSpPr>
          <p:cNvPr id="15" name="Oval 14"/>
          <p:cNvSpPr/>
          <p:nvPr/>
        </p:nvSpPr>
        <p:spPr>
          <a:xfrm>
            <a:off x="4189018" y="4304338"/>
            <a:ext cx="2244193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Georgia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4182F3B-8F59-4FDB-AC34-6E1F3E20CC58}"/>
              </a:ext>
            </a:extLst>
          </p:cNvPr>
          <p:cNvSpPr/>
          <p:nvPr/>
        </p:nvSpPr>
        <p:spPr>
          <a:xfrm>
            <a:off x="3188271" y="2729326"/>
            <a:ext cx="206316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United Kingdom</a:t>
            </a:r>
            <a:endParaRPr lang="en-US" dirty="0" err="1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53D0A0-86F7-4B60-A156-2A8FC389BA62}"/>
              </a:ext>
            </a:extLst>
          </p:cNvPr>
          <p:cNvSpPr/>
          <p:nvPr/>
        </p:nvSpPr>
        <p:spPr>
          <a:xfrm>
            <a:off x="1455634" y="4459337"/>
            <a:ext cx="250588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Recently Completed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32413E6-E7C6-469F-9A9C-1E90DBA439BB}"/>
              </a:ext>
            </a:extLst>
          </p:cNvPr>
          <p:cNvSpPr/>
          <p:nvPr/>
        </p:nvSpPr>
        <p:spPr>
          <a:xfrm>
            <a:off x="436880" y="1127420"/>
            <a:ext cx="240625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Current projects in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5EDDD1B-3D54-415F-B996-4DAA43DCD0CB}"/>
              </a:ext>
            </a:extLst>
          </p:cNvPr>
          <p:cNvCxnSpPr>
            <a:cxnSpLocks/>
          </p:cNvCxnSpPr>
          <p:nvPr/>
        </p:nvCxnSpPr>
        <p:spPr>
          <a:xfrm flipV="1">
            <a:off x="567520" y="3982180"/>
            <a:ext cx="8048160" cy="208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08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-templates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109" cy="6858000"/>
          </a:xfrm>
          <a:prstGeom prst="rect">
            <a:avLst/>
          </a:prstGeom>
        </p:spPr>
      </p:pic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14399"/>
          </a:xfrm>
        </p:spPr>
        <p:txBody>
          <a:bodyPr>
            <a:normAutofit fontScale="90000"/>
          </a:bodyPr>
          <a:lstStyle/>
          <a:p>
            <a:br>
              <a:rPr lang="en-GB" sz="4000" b="1" spc="50" dirty="0">
                <a:solidFill>
                  <a:schemeClr val="accent1"/>
                </a:solidFill>
                <a:latin typeface="Arial"/>
                <a:cs typeface="Arial"/>
              </a:rPr>
            </a:br>
            <a:br>
              <a:rPr lang="en-GB" sz="4000" b="1" spc="50" dirty="0">
                <a:solidFill>
                  <a:schemeClr val="accent1"/>
                </a:solidFill>
                <a:latin typeface="Arial"/>
                <a:cs typeface="Arial"/>
              </a:rPr>
            </a:br>
            <a:r>
              <a:rPr lang="en-GB" sz="4000" b="1" u="sng" spc="50" dirty="0" err="1">
                <a:solidFill>
                  <a:schemeClr val="accent1"/>
                </a:solidFill>
                <a:latin typeface="Arial"/>
                <a:cs typeface="Arial"/>
              </a:rPr>
              <a:t>HealthProm’s</a:t>
            </a:r>
            <a:r>
              <a:rPr lang="en-GB" sz="4000" b="1" u="sng" spc="50" dirty="0">
                <a:solidFill>
                  <a:schemeClr val="accent1"/>
                </a:solidFill>
                <a:latin typeface="Arial"/>
                <a:cs typeface="Arial"/>
              </a:rPr>
              <a:t> approach </a:t>
            </a:r>
            <a:br>
              <a:rPr lang="en-GB" sz="4000" b="1" u="sng" spc="50" dirty="0">
                <a:solidFill>
                  <a:schemeClr val="accent1"/>
                </a:solidFill>
                <a:latin typeface="Arial"/>
                <a:cs typeface="Arial"/>
              </a:rPr>
            </a:br>
            <a:r>
              <a:rPr lang="en-GB" sz="4000" b="1" u="sng" spc="50" dirty="0">
                <a:solidFill>
                  <a:schemeClr val="accent1"/>
                </a:solidFill>
                <a:latin typeface="Arial"/>
                <a:cs typeface="Arial"/>
              </a:rPr>
              <a:t>to safeguarding</a:t>
            </a:r>
            <a:br>
              <a:rPr lang="en-GB" sz="4000" b="1" spc="50" dirty="0">
                <a:solidFill>
                  <a:schemeClr val="accent1"/>
                </a:solidFill>
                <a:latin typeface="Arial"/>
                <a:cs typeface="Arial"/>
              </a:rPr>
            </a:br>
            <a:endParaRPr lang="en-GB" sz="4000" b="1" spc="5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" name="Content Placeholder 7"/>
          <p:cNvSpPr>
            <a:spLocks noGrp="1"/>
          </p:cNvSpPr>
          <p:nvPr>
            <p:ph sz="half" idx="1"/>
          </p:nvPr>
        </p:nvSpPr>
        <p:spPr>
          <a:xfrm>
            <a:off x="447261" y="1981200"/>
            <a:ext cx="8160025" cy="39878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GB" sz="2800" dirty="0"/>
              <a:t>Recognising and responding to children and vulnerable adults in need of protection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800" dirty="0"/>
              <a:t>Safer Care and Development built into all our projects and wellbeing practices with beneficiaries. We do this through providing training and support for local partners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800" dirty="0"/>
              <a:t>Clear organisational policies and arrangements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2850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0070C0"/>
                </a:solidFill>
              </a:rPr>
              <a:t>Recognising and responding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purpose</a:t>
            </a:r>
            <a:r>
              <a:rPr lang="en-GB" dirty="0"/>
              <a:t> of our child protection and vulnerable adults policies is to: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1) recognise when a child or vulnerable adult is in need of protection from violence, abuse and neglect.</a:t>
            </a:r>
          </a:p>
          <a:p>
            <a:pPr marL="0" indent="0">
              <a:buNone/>
            </a:pPr>
            <a:r>
              <a:rPr lang="en-GB" dirty="0"/>
              <a:t>2) provide a procedure for recording and reporting to protection authorities.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Local partners must have their own policies that connect with local procedures!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solidFill>
                  <a:srgbClr val="0070C0"/>
                </a:solidFill>
              </a:rPr>
              <a:t>What does this mean for HealthProm</a:t>
            </a:r>
            <a:r>
              <a:rPr lang="en-GB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990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 foundation of moral and ethical </a:t>
            </a:r>
            <a:r>
              <a:rPr lang="en-GB" b="1" dirty="0"/>
              <a:t>values</a:t>
            </a:r>
            <a:r>
              <a:rPr lang="en-GB" dirty="0"/>
              <a:t>, both personal and organisational that are compatible with HealthProm’s mission (separate </a:t>
            </a:r>
            <a:r>
              <a:rPr lang="en-GB" b="1" dirty="0"/>
              <a:t>Ethics Policy and Code of Conduct </a:t>
            </a:r>
            <a:r>
              <a:rPr lang="en-GB" dirty="0"/>
              <a:t>);</a:t>
            </a:r>
          </a:p>
          <a:p>
            <a:r>
              <a:rPr lang="en-GB" dirty="0"/>
              <a:t>A specific role of </a:t>
            </a:r>
            <a:r>
              <a:rPr lang="en-GB" b="1" dirty="0"/>
              <a:t>Safeguarding Officer </a:t>
            </a:r>
          </a:p>
          <a:p>
            <a:r>
              <a:rPr lang="en-GB" dirty="0"/>
              <a:t>A range of </a:t>
            </a:r>
            <a:r>
              <a:rPr lang="en-GB" b="1" dirty="0"/>
              <a:t>experienced </a:t>
            </a:r>
            <a:r>
              <a:rPr lang="en-GB" dirty="0"/>
              <a:t>health and social care professionals who can develop and implement safe child/family care and development programmes with local partners; </a:t>
            </a:r>
          </a:p>
          <a:p>
            <a:r>
              <a:rPr lang="en-GB" dirty="0"/>
              <a:t>A good set of </a:t>
            </a:r>
            <a:r>
              <a:rPr lang="en-GB" b="1" dirty="0"/>
              <a:t>policies </a:t>
            </a:r>
            <a:r>
              <a:rPr lang="en-GB" dirty="0"/>
              <a:t>containing pathways for action;</a:t>
            </a:r>
          </a:p>
          <a:p>
            <a:r>
              <a:rPr lang="en-GB" dirty="0"/>
              <a:t>All trustees, members of staff, consultants and volunteers are aware of and </a:t>
            </a:r>
            <a:r>
              <a:rPr lang="en-GB" b="1" dirty="0"/>
              <a:t>signed up </a:t>
            </a:r>
            <a:r>
              <a:rPr lang="en-GB" dirty="0"/>
              <a:t>to policies and procedures;</a:t>
            </a:r>
          </a:p>
          <a:p>
            <a:r>
              <a:rPr lang="en-GB" dirty="0"/>
              <a:t>All trustees, members of staff, consultants and volunteers are </a:t>
            </a:r>
            <a:r>
              <a:rPr lang="en-GB" b="1" dirty="0"/>
              <a:t>police-checked</a:t>
            </a:r>
            <a:r>
              <a:rPr lang="en-GB" dirty="0"/>
              <a:t>;</a:t>
            </a:r>
          </a:p>
          <a:p>
            <a:r>
              <a:rPr lang="en-GB" dirty="0"/>
              <a:t>Downstream due </a:t>
            </a:r>
            <a:r>
              <a:rPr lang="en-GB" b="1" dirty="0"/>
              <a:t>diligence </a:t>
            </a:r>
            <a:r>
              <a:rPr lang="en-GB" dirty="0"/>
              <a:t>with local partners;</a:t>
            </a:r>
          </a:p>
          <a:p>
            <a:r>
              <a:rPr lang="en-GB" b="1" dirty="0"/>
              <a:t>Compliance </a:t>
            </a:r>
            <a:r>
              <a:rPr lang="en-GB" dirty="0"/>
              <a:t>with funders’ requirements.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solidFill>
                  <a:srgbClr val="0070C0"/>
                </a:solidFill>
              </a:rPr>
              <a:t>What we do to ensure our safeguarding principles</a:t>
            </a:r>
            <a:r>
              <a:rPr lang="en-GB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Review policies annually;</a:t>
            </a:r>
          </a:p>
          <a:p>
            <a:r>
              <a:rPr lang="en-GB" dirty="0"/>
              <a:t>Conduct annual safeguarding refresher training;</a:t>
            </a:r>
          </a:p>
          <a:p>
            <a:r>
              <a:rPr lang="en-GB" dirty="0"/>
              <a:t>All trustees, staff members, consultants and volunteers to sign up to safeguarding policies;</a:t>
            </a:r>
          </a:p>
          <a:p>
            <a:r>
              <a:rPr lang="en-GB" dirty="0"/>
              <a:t>All trustees, staff members, consultants and volunteers to have up to date (renewed at least every 3 years) DBS checks at appropriate level.</a:t>
            </a:r>
          </a:p>
          <a:p>
            <a:r>
              <a:rPr lang="en-GB" dirty="0"/>
              <a:t>Have a Safeguarding Officer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>
                <a:solidFill>
                  <a:srgbClr val="0070C0"/>
                </a:solidFill>
              </a:rPr>
              <a:t>HealthProm’s safeguarding policies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Child protection policy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Towards a child safe organisation;</a:t>
            </a:r>
          </a:p>
          <a:p>
            <a:r>
              <a:rPr lang="en-GB" dirty="0"/>
              <a:t>Evaluating risks;</a:t>
            </a:r>
          </a:p>
          <a:p>
            <a:r>
              <a:rPr lang="en-GB" dirty="0"/>
              <a:t>Recruitment;</a:t>
            </a:r>
          </a:p>
          <a:p>
            <a:r>
              <a:rPr lang="en-GB" dirty="0"/>
              <a:t>Management and training;</a:t>
            </a:r>
          </a:p>
          <a:p>
            <a:r>
              <a:rPr lang="en-GB" dirty="0"/>
              <a:t>Working with partner organisations;</a:t>
            </a:r>
          </a:p>
          <a:p>
            <a:r>
              <a:rPr lang="en-GB" dirty="0"/>
              <a:t>Reporting process;</a:t>
            </a:r>
          </a:p>
          <a:p>
            <a:r>
              <a:rPr lang="en-GB" dirty="0"/>
              <a:t>Communication guidelines;</a:t>
            </a:r>
          </a:p>
          <a:p>
            <a:r>
              <a:rPr lang="en-GB" dirty="0"/>
              <a:t>Recognising abuse;</a:t>
            </a:r>
          </a:p>
          <a:p>
            <a:r>
              <a:rPr lang="en-GB" dirty="0"/>
              <a:t>Report forms.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Vulnerable adult policy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Commitment to safeguard;</a:t>
            </a:r>
          </a:p>
          <a:p>
            <a:r>
              <a:rPr lang="en-GB" dirty="0"/>
              <a:t>Vulnerable adult rights;</a:t>
            </a:r>
          </a:p>
          <a:p>
            <a:r>
              <a:rPr lang="en-GB" dirty="0"/>
              <a:t>Whom the policy covers;</a:t>
            </a:r>
          </a:p>
          <a:p>
            <a:r>
              <a:rPr lang="en-GB" dirty="0"/>
              <a:t>Recruitment;</a:t>
            </a:r>
          </a:p>
          <a:p>
            <a:r>
              <a:rPr lang="en-GB" dirty="0"/>
              <a:t>Management and training;</a:t>
            </a:r>
          </a:p>
          <a:p>
            <a:r>
              <a:rPr lang="en-GB" dirty="0"/>
              <a:t>Working with partner organisations;</a:t>
            </a:r>
          </a:p>
          <a:p>
            <a:r>
              <a:rPr lang="en-GB" dirty="0"/>
              <a:t>Reporting process;</a:t>
            </a:r>
          </a:p>
          <a:p>
            <a:r>
              <a:rPr lang="en-GB" dirty="0"/>
              <a:t>Record keeping and confidentiality;</a:t>
            </a:r>
          </a:p>
          <a:p>
            <a:r>
              <a:rPr lang="en-GB" dirty="0"/>
              <a:t>Disciplinary procedures;</a:t>
            </a:r>
          </a:p>
          <a:p>
            <a:r>
              <a:rPr lang="en-GB" dirty="0"/>
              <a:t>Types of abuse;</a:t>
            </a:r>
          </a:p>
          <a:p>
            <a:r>
              <a:rPr lang="en-GB" dirty="0"/>
              <a:t>Report forms.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700" b="1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86CB4B4D-7CA3-9044-876B-883B54F867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0070C0"/>
                </a:solidFill>
              </a:rPr>
              <a:t>HealthProm’s safeguarding policies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Ethics and Code of Conduct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Culture of openness and trust;</a:t>
            </a:r>
          </a:p>
          <a:p>
            <a:r>
              <a:rPr lang="en-GB" dirty="0"/>
              <a:t>Compliance with laws;</a:t>
            </a:r>
          </a:p>
          <a:p>
            <a:r>
              <a:rPr lang="en-GB" dirty="0"/>
              <a:t>Fair treatment;</a:t>
            </a:r>
          </a:p>
          <a:p>
            <a:r>
              <a:rPr lang="en-GB" dirty="0"/>
              <a:t>Zero tolerance to fraud, bribery and bullying;</a:t>
            </a:r>
          </a:p>
          <a:p>
            <a:r>
              <a:rPr lang="en-GB" dirty="0"/>
              <a:t>Sets out our values;</a:t>
            </a:r>
          </a:p>
          <a:p>
            <a:r>
              <a:rPr lang="en-GB" dirty="0"/>
              <a:t>And how to report.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/>
              <a:t>Whistleblowing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Duty to report wrongdoing at work;</a:t>
            </a:r>
          </a:p>
          <a:p>
            <a:r>
              <a:rPr lang="en-GB" dirty="0"/>
              <a:t>No victimisation of reporter;</a:t>
            </a:r>
          </a:p>
          <a:p>
            <a:r>
              <a:rPr lang="en-GB" dirty="0"/>
              <a:t>Links to disciplinary code;</a:t>
            </a:r>
          </a:p>
          <a:p>
            <a:r>
              <a:rPr lang="en-GB" dirty="0"/>
              <a:t>Independent advocate will be appointed to support whistleblower;</a:t>
            </a:r>
          </a:p>
          <a:p>
            <a:r>
              <a:rPr lang="en-GB" dirty="0"/>
              <a:t>3-stage procedure set out.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700" b="1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86CB4B4D-7CA3-9044-876B-883B54F867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361FAEEF0DCC42A9843246C6285A1B" ma:contentTypeVersion="13" ma:contentTypeDescription="Create a new document." ma:contentTypeScope="" ma:versionID="61b30ba0ba256d69257a1fc12dc487f4">
  <xsd:schema xmlns:xsd="http://www.w3.org/2001/XMLSchema" xmlns:xs="http://www.w3.org/2001/XMLSchema" xmlns:p="http://schemas.microsoft.com/office/2006/metadata/properties" xmlns:ns2="4a56bc88-0338-4206-8355-b2759eca56d6" xmlns:ns3="f6c860ac-3700-4cbe-afdf-6be92252e451" targetNamespace="http://schemas.microsoft.com/office/2006/metadata/properties" ma:root="true" ma:fieldsID="aeebb24237f7067fc8cca7ae2dc9983b" ns2:_="" ns3:_="">
    <xsd:import namespace="4a56bc88-0338-4206-8355-b2759eca56d6"/>
    <xsd:import namespace="f6c860ac-3700-4cbe-afdf-6be92252e4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6bc88-0338-4206-8355-b2759eca56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860ac-3700-4cbe-afdf-6be92252e4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F39C56-5A3A-4717-A51E-D31321618A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6bc88-0338-4206-8355-b2759eca56d6"/>
    <ds:schemaRef ds:uri="f6c860ac-3700-4cbe-afdf-6be92252e4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FD84B2-96A9-4379-9D14-ACF2CBF9AD05}">
  <ds:schemaRefs>
    <ds:schemaRef ds:uri="http://purl.org/dc/elements/1.1/"/>
    <ds:schemaRef ds:uri="f6c860ac-3700-4cbe-afdf-6be92252e451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4a56bc88-0338-4206-8355-b2759eca56d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13B261-6DE8-4EF7-B608-FD8B7A7692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4615</TotalTime>
  <Words>635</Words>
  <Application>Microsoft Office PowerPoint</Application>
  <PresentationFormat>On-screen Show (4:3)</PresentationFormat>
  <Paragraphs>105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Helvetica Neue</vt:lpstr>
      <vt:lpstr>Office Theme</vt:lpstr>
      <vt:lpstr>PowerPoint Presentation</vt:lpstr>
      <vt:lpstr>About HeathProm</vt:lpstr>
      <vt:lpstr>Where we work</vt:lpstr>
      <vt:lpstr>  HealthProm’s approach  to safeguarding </vt:lpstr>
      <vt:lpstr>Recognising and responding</vt:lpstr>
      <vt:lpstr>What does this mean for HealthProm?</vt:lpstr>
      <vt:lpstr>What we do to ensure our safeguarding principles:</vt:lpstr>
      <vt:lpstr>HealthProm’s safeguarding policies </vt:lpstr>
      <vt:lpstr>HealthProm’s safeguarding policies</vt:lpstr>
      <vt:lpstr>Transparency and accountability: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Foster</dc:creator>
  <cp:lastModifiedBy>Tanya Buynovskaya</cp:lastModifiedBy>
  <cp:revision>252</cp:revision>
  <cp:lastPrinted>2021-11-29T15:05:18Z</cp:lastPrinted>
  <dcterms:created xsi:type="dcterms:W3CDTF">2015-10-08T19:38:49Z</dcterms:created>
  <dcterms:modified xsi:type="dcterms:W3CDTF">2021-11-30T17:02:33Z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0x010100CE361FAEEF0DCC42A9843246C6285A1B</vt:lpwstr>
  </property>
</Properties>
</file>