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notesMasterIdLst>
    <p:notesMasterId r:id="rId21"/>
  </p:notesMasterIdLst>
  <p:sldIdLst>
    <p:sldId id="256" r:id="rId5"/>
    <p:sldId id="264" r:id="rId6"/>
    <p:sldId id="261" r:id="rId7"/>
    <p:sldId id="262" r:id="rId8"/>
    <p:sldId id="265" r:id="rId9"/>
    <p:sldId id="263" r:id="rId10"/>
    <p:sldId id="267" r:id="rId11"/>
    <p:sldId id="266" r:id="rId12"/>
    <p:sldId id="259" r:id="rId13"/>
    <p:sldId id="260" r:id="rId14"/>
    <p:sldId id="257" r:id="rId15"/>
    <p:sldId id="271" r:id="rId16"/>
    <p:sldId id="268" r:id="rId17"/>
    <p:sldId id="270" r:id="rId18"/>
    <p:sldId id="272" r:id="rId19"/>
    <p:sldId id="258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1799AC7-3C1E-4365-B34D-E2374EDA1AF8}" v="1" dt="2026-05-18T09:41:29.4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AC22AE-1947-409E-B39E-90E3092417F4}" type="datetimeFigureOut">
              <a:rPr lang="en-GB" smtClean="0"/>
              <a:t>18/05/2026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994B23-29D5-4959-B6BB-6283396E1F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69404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03DE35D5-5E4D-4B53-82E2-19D3F96883B8}" type="datetime5">
              <a:rPr lang="en-GB" smtClean="0"/>
              <a:t>18-May-26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pic>
        <p:nvPicPr>
          <p:cNvPr id="9" name="Graphic 8" descr="Music notes with solid fill">
            <a:extLst>
              <a:ext uri="{FF2B5EF4-FFF2-40B4-BE49-F238E27FC236}">
                <a16:creationId xmlns:a16="http://schemas.microsoft.com/office/drawing/2014/main" id="{D0907876-97F5-3644-5BF3-2A033D65929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1408562">
            <a:off x="4042842" y="4846625"/>
            <a:ext cx="914400" cy="9144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Dual Signalling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99586-A90F-4736-AD00-43061A793BF1}" type="datetime5">
              <a:rPr lang="en-GB" smtClean="0"/>
              <a:t>18-May-26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GB"/>
              <a:t>WYSIWYG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D5281-4A82-4A1F-90EF-67B1BC368FE8}" type="datetime5">
              <a:rPr lang="en-GB" smtClean="0"/>
              <a:t>18-May-26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685801" y="685800"/>
            <a:ext cx="10396882" cy="115814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WORKING WITH OTHER ADULTS IN THE ROOM….. (TA/Class Teacher)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5F462-9FFA-4960-841D-537062A9CEC9}" type="datetime5">
              <a:rPr lang="en-GB" smtClean="0"/>
              <a:t>18-May-26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19AA5-129F-40C4-9706-35D17451412E}" type="datetime5">
              <a:rPr lang="en-GB" smtClean="0"/>
              <a:t>18-May-26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5647A-E32D-42F5-A0B4-26FBD3E24BA3}" type="datetime5">
              <a:rPr lang="en-GB" smtClean="0"/>
              <a:t>18-May-26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DAF09-82E3-41F8-8AE6-F169C2E1B1B0}" type="datetime5">
              <a:rPr lang="en-GB" smtClean="0"/>
              <a:t>18-May-26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B24E3-A8C2-4EAD-9234-FB507AF4EB6A}" type="datetime5">
              <a:rPr lang="en-GB" smtClean="0"/>
              <a:t>18-May-26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9B7C8-8530-430B-923A-2E4F76C4D14B}" type="datetime5">
              <a:rPr lang="en-GB" smtClean="0"/>
              <a:t>18-May-26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2488B-065F-4802-B75F-392710B0E4FD}" type="datetime5">
              <a:rPr lang="en-GB" smtClean="0"/>
              <a:t>18-May-26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94376-59C1-427C-B01D-B21EB2449EF9}" type="datetime5">
              <a:rPr lang="en-GB" smtClean="0"/>
              <a:t>18-May-26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2C5D7-0C5A-414D-8C53-95357C9081C9}" type="datetime5">
              <a:rPr lang="en-GB" smtClean="0"/>
              <a:t>18-May-26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B6C2E-4E8A-4357-9A85-05C42FBC0603}" type="datetime5">
              <a:rPr lang="en-GB" smtClean="0"/>
              <a:t>18-May-26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E2AD6-BF60-4229-B9CF-83AEF300B9CD}" type="datetime5">
              <a:rPr lang="en-GB" smtClean="0"/>
              <a:t>18-May-26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F544F-2A55-4E82-9097-2D11EDC184BB}" type="datetime5">
              <a:rPr lang="en-GB" smtClean="0"/>
              <a:t>18-May-26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41630-AEBE-4580-98B8-61CE36E08C05}" type="datetime5">
              <a:rPr lang="en-GB" smtClean="0"/>
              <a:t>18-May-26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56E82-AD93-43B3-8216-95D60F57FED6}" type="datetime5">
              <a:rPr lang="en-GB" smtClean="0"/>
              <a:t>18-May-26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D1E44BD-2A89-4C63-A1BE-1A57AE52B40D}" type="datetime5">
              <a:rPr lang="en-GB" smtClean="0"/>
              <a:t>18-May-26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1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roehampton.ac.uk/study/postgraduate-taught-courses/music-and-children-with-special-abilities-and-needs-sounds-of-intent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slawards.com/" TargetMode="External"/><Relationship Id="rId2" Type="http://schemas.openxmlformats.org/officeDocument/2006/relationships/hyperlink" Target="https://www.semmuk.com/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audacityteam.org/" TargetMode="External"/><Relationship Id="rId3" Type="http://schemas.openxmlformats.org/officeDocument/2006/relationships/hyperlink" Target="https://musiclab.chromeexperiments.com/Experiments" TargetMode="External"/><Relationship Id="rId7" Type="http://schemas.openxmlformats.org/officeDocument/2006/relationships/hyperlink" Target="https://link.eu.inky.net/link?domain=www.kodaly.org.uk&amp;t=h.eJxlz0sOgyAUBdCtGMYFhCKoI7fCz2KUYvjUNE333mA6aTp9Jzf3vhcocQNjA1zOexoxPo4DrcHI7YlCvKGy4lS8txEm7ULYIG0pB5cGrDWkor1n6EtaNEw2PhZtcZJROuRlTG46_eSvIh08Nq3hSsvZDHrWjLFrT7kSQrZKUGG5wUSIvuekIx0SgrFuqIW2FiYX9ulnXiVT6e-a61_k_QFctkfo.MEQCICpn5Bph64IIzr3wOpMk_FrR3SuR8ikLBbEfQt7WvS97AiBSAn4pChwfj1ec1LlqzhyS3DYA3T3zw3ztJ0Bt5-DNEA" TargetMode="External"/><Relationship Id="rId2" Type="http://schemas.openxmlformats.org/officeDocument/2006/relationships/hyperlink" Target="https://artsandculture.google.com/experiment/play-a-kandinsky/sgF5ivv105ukhA?hl=en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trinitycollege.com/qualifications/music/awards-and-certificates-in-musical-development" TargetMode="External"/><Relationship Id="rId5" Type="http://schemas.openxmlformats.org/officeDocument/2006/relationships/hyperlink" Target="https://soundsofintent.org/count-me-in/" TargetMode="External"/><Relationship Id="rId4" Type="http://schemas.openxmlformats.org/officeDocument/2006/relationships/hyperlink" Target="https://soundsofintent.org/en/home/index" TargetMode="External"/><Relationship Id="rId9" Type="http://schemas.openxmlformats.org/officeDocument/2006/relationships/hyperlink" Target="http://www.twinkl.co.uk/resources/visual-timetabl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D801B-314B-2AFA-9DBB-1BC2FFA03F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21420000">
            <a:off x="876479" y="663042"/>
            <a:ext cx="9755187" cy="2203918"/>
          </a:xfrm>
        </p:spPr>
        <p:txBody>
          <a:bodyPr>
            <a:normAutofit fontScale="90000"/>
          </a:bodyPr>
          <a:lstStyle/>
          <a:p>
            <a:r>
              <a:rPr lang="en-US" sz="11500" cap="none"/>
              <a:t>All Together Now</a:t>
            </a:r>
            <a:endParaRPr lang="en-GB" sz="11500" cap="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907087-1C77-D089-B433-3E9F1AD66D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rot="21420000">
            <a:off x="-6566" y="2861672"/>
            <a:ext cx="11135453" cy="1209114"/>
          </a:xfrm>
        </p:spPr>
        <p:txBody>
          <a:bodyPr/>
          <a:lstStyle/>
          <a:p>
            <a:r>
              <a:rPr lang="en-US" sz="3200" b="1" cap="none">
                <a:latin typeface="+mj-lt"/>
              </a:rPr>
              <a:t>Reflections on Navigating Primary Music for Pupils with SEND</a:t>
            </a:r>
          </a:p>
          <a:p>
            <a:r>
              <a:rPr lang="en-US" sz="3200" b="1" cap="none">
                <a:latin typeface="+mj-lt"/>
              </a:rPr>
              <a:t>Sarah Marsh – Brent Music Service</a:t>
            </a:r>
            <a:endParaRPr lang="en-GB" sz="3200" b="1" cap="none">
              <a:latin typeface="+mj-lt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05923E-280E-4D93-E4C1-5C477B43B0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cap="none">
                <a:latin typeface="+mj-lt"/>
              </a:rPr>
              <a:t>15</a:t>
            </a:r>
            <a:r>
              <a:rPr lang="en-GB" cap="none" baseline="30000">
                <a:latin typeface="+mj-lt"/>
              </a:rPr>
              <a:t>th</a:t>
            </a:r>
            <a:r>
              <a:rPr lang="en-GB" cap="none">
                <a:latin typeface="+mj-lt"/>
              </a:rPr>
              <a:t> may 2026</a:t>
            </a:r>
            <a:endParaRPr lang="en-US" cap="none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702399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>
            <a:extLst>
              <a:ext uri="{FF2B5EF4-FFF2-40B4-BE49-F238E27FC236}">
                <a16:creationId xmlns:a16="http://schemas.microsoft.com/office/drawing/2014/main" id="{F770B4CD-535A-4FF2-B700-8C40F0031E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42AB5EEF-5DB7-47EA-BB55-DC7DAC8A6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6" name="Rectangle 15">
              <a:extLst>
                <a:ext uri="{FF2B5EF4-FFF2-40B4-BE49-F238E27FC236}">
                  <a16:creationId xmlns:a16="http://schemas.microsoft.com/office/drawing/2014/main" id="{2D031218-C353-46BE-8BA0-03B929089E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63018239-79C0-4159-AE08-A6113D9AD9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A68094AE-62A3-4DD8-B617-758BE447B7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pic>
        <p:nvPicPr>
          <p:cNvPr id="40" name="Picture 39">
            <a:extLst>
              <a:ext uri="{FF2B5EF4-FFF2-40B4-BE49-F238E27FC236}">
                <a16:creationId xmlns:a16="http://schemas.microsoft.com/office/drawing/2014/main" id="{9F5E1885-4B77-4930-AF94-83DC34F51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12CED8F1-A066-4193-A0C6-FA32AABA2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FC2AD83-6F23-413C-AD90-9F32AF8275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9528" y="6581"/>
            <a:ext cx="11741281" cy="56002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367BE40-CEB0-42C0-A019-83612A9D1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9527" y="6581"/>
            <a:ext cx="5051254" cy="560021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900">
                <a:srgbClr val="000000">
                  <a:alpha val="10000"/>
                </a:srgbClr>
              </a:gs>
              <a:gs pos="100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3A1CF79-E584-4525-AB80-C5E826445E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80499" y="0"/>
            <a:ext cx="5051254" cy="560021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900">
                <a:srgbClr val="000000">
                  <a:alpha val="10000"/>
                </a:srgbClr>
              </a:gs>
              <a:gs pos="100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EDFF68DC-7619-4C0C-B291-0018372D2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5600215"/>
            <a:ext cx="11731752" cy="780581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44" name="Freeform 9">
            <a:extLst>
              <a:ext uri="{FF2B5EF4-FFF2-40B4-BE49-F238E27FC236}">
                <a16:creationId xmlns:a16="http://schemas.microsoft.com/office/drawing/2014/main" id="{5003435F-4995-49A0-9B3D-4955D2822A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63766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FBE903-8E3A-259A-A38F-4E505BCDB4E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98083" y="5757334"/>
            <a:ext cx="3784600" cy="49847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CE699586-A90F-4736-AD00-43061A793BF1}" type="datetime5">
              <a:rPr lang="en-US" sz="2700" smtClean="0"/>
              <a:pPr>
                <a:lnSpc>
                  <a:spcPct val="90000"/>
                </a:lnSpc>
                <a:spcAft>
                  <a:spcPts val="600"/>
                </a:spcAft>
              </a:pPr>
              <a:t>18-May-26</a:t>
            </a:fld>
            <a:endParaRPr lang="en-US" sz="27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E4B86F-00FC-9DB0-9AA1-370BEAFC0200}"/>
              </a:ext>
            </a:extLst>
          </p:cNvPr>
          <p:cNvSpPr/>
          <p:nvPr/>
        </p:nvSpPr>
        <p:spPr>
          <a:xfrm>
            <a:off x="1181100" y="1251204"/>
            <a:ext cx="9305925" cy="31077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12004A7-6EE7-A75E-5F00-FC30CD1031FD}"/>
              </a:ext>
            </a:extLst>
          </p:cNvPr>
          <p:cNvSpPr/>
          <p:nvPr/>
        </p:nvSpPr>
        <p:spPr>
          <a:xfrm>
            <a:off x="1609725" y="1769217"/>
            <a:ext cx="8505825" cy="22027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>
                <a:latin typeface="Dreaming Outloud Pro" panose="03050502040302030504" pitchFamily="66" charset="0"/>
                <a:cs typeface="Dreaming Outloud Pro" panose="03050502040302030504" pitchFamily="66" charset="0"/>
              </a:rPr>
              <a:t>“Inclusive education benefits all learners by creating more flexible and responsive systems.”</a:t>
            </a:r>
          </a:p>
          <a:p>
            <a:pPr algn="r"/>
            <a:r>
              <a:rPr lang="en-GB" sz="3200">
                <a:latin typeface="Dreaming Outloud Pro" panose="03050502040302030504" pitchFamily="66" charset="0"/>
                <a:cs typeface="Dreaming Outloud Pro" panose="03050502040302030504" pitchFamily="66" charset="0"/>
              </a:rPr>
              <a:t>Unesco 1994</a:t>
            </a:r>
            <a:endParaRPr lang="en-GB" sz="28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18288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BC401-0182-9C5A-638B-8CDAA8236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878" y="144075"/>
            <a:ext cx="11258550" cy="856052"/>
          </a:xfrm>
        </p:spPr>
        <p:txBody>
          <a:bodyPr>
            <a:noAutofit/>
          </a:bodyPr>
          <a:lstStyle/>
          <a:p>
            <a:pPr algn="ctr"/>
            <a:r>
              <a:rPr lang="en-US" sz="4400" cap="none"/>
              <a:t>My route to teaching children with SEND</a:t>
            </a:r>
            <a:endParaRPr lang="en-GB" sz="4400" cap="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1FC5CE-7B13-F2DB-F61E-938E5142009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76249" y="1000126"/>
            <a:ext cx="11134725" cy="4374460"/>
          </a:xfrm>
        </p:spPr>
        <p:txBody>
          <a:bodyPr>
            <a:noAutofit/>
          </a:bodyPr>
          <a:lstStyle/>
          <a:p>
            <a:r>
              <a:rPr lang="en-US" sz="2400" cap="none"/>
              <a:t>Secondary Music PGCE (1996/7) which did not prepare me for teaching children with SEND in any way whatsoever.</a:t>
            </a:r>
          </a:p>
          <a:p>
            <a:r>
              <a:rPr lang="en-US" sz="2400" cap="none"/>
              <a:t>Strong sense that EVERY CHILD deserves a music education and a knack of thinking outside of the box/finding solutions.</a:t>
            </a:r>
          </a:p>
          <a:p>
            <a:r>
              <a:rPr lang="en-US" sz="2400" cap="none"/>
              <a:t>Lots of one-to-one support (largely for children with ASD) throughout my career</a:t>
            </a:r>
          </a:p>
          <a:p>
            <a:r>
              <a:rPr lang="en-US" sz="2400" cap="none"/>
              <a:t>Primary Music Teacher/Head of Dept. in various state and independent schools</a:t>
            </a:r>
          </a:p>
          <a:p>
            <a:r>
              <a:rPr lang="en-US" sz="2400" cap="none"/>
              <a:t>Fast forward to 2023 - As Head of Curriculum in Brent.  Our SEND specialist left and we were unable to recruit a new one.  The order books required someone to get on with it… in the end that ‘someone’ was me.</a:t>
            </a:r>
            <a:endParaRPr lang="en-GB" sz="2400" cap="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0F8A88-7CA9-6CBF-E844-DE82291F4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99586-A90F-4736-AD00-43061A793BF1}" type="datetime5">
              <a:rPr lang="en-GB" smtClean="0"/>
              <a:t>18-May-26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93497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CD7AE5-6E3B-94D8-D611-E548117818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0B42D-D5FE-2C86-66C3-F1DE1EBB0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878" y="144074"/>
            <a:ext cx="11258550" cy="1151965"/>
          </a:xfrm>
        </p:spPr>
        <p:txBody>
          <a:bodyPr>
            <a:noAutofit/>
          </a:bodyPr>
          <a:lstStyle/>
          <a:p>
            <a:pPr algn="ctr"/>
            <a:r>
              <a:rPr lang="en-US" sz="4400" cap="none"/>
              <a:t>My route to teaching children with SEND</a:t>
            </a:r>
            <a:endParaRPr lang="en-GB" sz="4400" cap="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7C240F-9FB3-9C43-DE66-849FD5AFA64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76250" y="1000126"/>
            <a:ext cx="10801350" cy="43744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cap="none"/>
              <a:t>Dropped in the deep end…	</a:t>
            </a:r>
          </a:p>
          <a:p>
            <a:r>
              <a:rPr lang="en-US" sz="2800" cap="none"/>
              <a:t>I explored the Sounds of Intent Framework and attended various CPD events</a:t>
            </a:r>
          </a:p>
          <a:p>
            <a:r>
              <a:rPr lang="en-US" sz="2800" cap="none"/>
              <a:t>Made contact with JJ Wheeler at Trinity – and their new ACMD. Trained to assess and registered BMS as an assessment centre.</a:t>
            </a:r>
          </a:p>
          <a:p>
            <a:r>
              <a:rPr lang="en-US" sz="2800" cap="none"/>
              <a:t>We talked to others working in the borough</a:t>
            </a:r>
          </a:p>
          <a:p>
            <a:r>
              <a:rPr lang="en-US" sz="2800" cap="none"/>
              <a:t>With some trial and error, I got on with it, and now LOVE IT!</a:t>
            </a:r>
            <a:endParaRPr lang="en-GB" sz="2800" cap="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9D7B8D-5D67-887D-D20C-F7DE0234C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99586-A90F-4736-AD00-43061A793BF1}" type="datetime5">
              <a:rPr lang="en-GB" smtClean="0"/>
              <a:t>18-May-26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6356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A62EB-1C9B-CD31-9EFE-0DCE83ECA4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1" y="331450"/>
            <a:ext cx="10396882" cy="1151965"/>
          </a:xfrm>
        </p:spPr>
        <p:txBody>
          <a:bodyPr/>
          <a:lstStyle/>
          <a:p>
            <a:r>
              <a:rPr lang="en-US" cap="none"/>
              <a:t>What I do now….</a:t>
            </a:r>
            <a:endParaRPr lang="en-GB" cap="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82345D-71ED-0943-0FA2-8CC156D4F2F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7676" y="1257300"/>
            <a:ext cx="10632832" cy="4117285"/>
          </a:xfrm>
        </p:spPr>
        <p:txBody>
          <a:bodyPr>
            <a:normAutofit/>
          </a:bodyPr>
          <a:lstStyle/>
          <a:p>
            <a:r>
              <a:rPr lang="en-US" cap="none"/>
              <a:t>Run a school choir (‘The Village People’) in a large SEND school in our borough (The Village School).  TVS covers a broad range of learners including PMLD.</a:t>
            </a:r>
          </a:p>
          <a:p>
            <a:r>
              <a:rPr lang="en-US" cap="none"/>
              <a:t>Deliver primary music class lessons in Phoenix Arch School in Wembley (all children have an Autism diagnosis – range of needs is varied)</a:t>
            </a:r>
          </a:p>
          <a:p>
            <a:r>
              <a:rPr lang="en-US" cap="none"/>
              <a:t>Offer ‘relaxed’ versions of all our singing festivals</a:t>
            </a:r>
            <a:r>
              <a:rPr lang="en-GB" cap="none"/>
              <a:t>.</a:t>
            </a:r>
          </a:p>
          <a:p>
            <a:r>
              <a:rPr lang="en-GB" cap="none"/>
              <a:t>Building a SEND choir offer as part of our borough-wide ensembles program</a:t>
            </a:r>
          </a:p>
          <a:p>
            <a:r>
              <a:rPr lang="en-GB" cap="none"/>
              <a:t>MD for a parents of children with SEND community choir</a:t>
            </a:r>
          </a:p>
          <a:p>
            <a:r>
              <a:rPr lang="en-GB" cap="none"/>
              <a:t>Deliver class music lessons to children in year 4 of a large main-stream primary school.</a:t>
            </a:r>
            <a:endParaRPr lang="en-US" cap="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57B856-A156-D76F-ADB3-45778FCD4F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99586-A90F-4736-AD00-43061A793BF1}" type="datetime5">
              <a:rPr lang="en-GB" smtClean="0"/>
              <a:t>18-May-26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19179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B90312-9C1B-FEAE-BE31-B27030831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510ED1-615B-B508-0D6F-31BA5107C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44075"/>
            <a:ext cx="11512428" cy="1608526"/>
          </a:xfrm>
        </p:spPr>
        <p:txBody>
          <a:bodyPr>
            <a:noAutofit/>
          </a:bodyPr>
          <a:lstStyle/>
          <a:p>
            <a:pPr algn="ctr"/>
            <a:r>
              <a:rPr lang="en-US" sz="4000" cap="none"/>
              <a:t>Brent Music Service – how we support children with SEND in special and mainstream schools</a:t>
            </a:r>
            <a:endParaRPr lang="en-GB" sz="4000" cap="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922F24-76BE-249D-9DEA-C0F0B400BCD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76250" y="1524000"/>
            <a:ext cx="10801350" cy="385058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cap="none"/>
          </a:p>
          <a:p>
            <a:r>
              <a:rPr lang="en-US" sz="2400" cap="none"/>
              <a:t>We now have a member of our team with responsibility for SEND.  She is currently studying too (PGCert Music for Children with Special Abilities and Needs: Sounds of Intent).</a:t>
            </a:r>
          </a:p>
          <a:p>
            <a:pPr marL="0" indent="0">
              <a:buNone/>
            </a:pPr>
            <a:endParaRPr lang="en-GB" sz="2400" cap="none"/>
          </a:p>
          <a:p>
            <a:pPr lvl="1"/>
            <a:r>
              <a:rPr lang="en-US" sz="2000" cap="none">
                <a:hlinkClick r:id="rId2"/>
              </a:rPr>
              <a:t>https://www.roehampton.ac.uk/study/postgraduate-taught-courses/music-and-children-with-special-abilities-and-needs-sounds-of-intent/</a:t>
            </a:r>
            <a:endParaRPr lang="en-US" sz="2000" cap="none"/>
          </a:p>
          <a:p>
            <a:pPr marL="457200" lvl="1" indent="0">
              <a:buNone/>
            </a:pPr>
            <a:endParaRPr lang="en-US" cap="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A63317-A7F8-382B-3400-96DCF1A54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99586-A90F-4736-AD00-43061A793BF1}" type="datetime5">
              <a:rPr lang="en-GB" smtClean="0"/>
              <a:t>18-May-26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90981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2727A2-781E-B817-BF35-7579DD1CAD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00ADCE-A71A-0021-CA8F-3443059F0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44075"/>
            <a:ext cx="11512428" cy="1608526"/>
          </a:xfrm>
        </p:spPr>
        <p:txBody>
          <a:bodyPr>
            <a:noAutofit/>
          </a:bodyPr>
          <a:lstStyle/>
          <a:p>
            <a:pPr algn="ctr"/>
            <a:r>
              <a:rPr lang="en-US" sz="4000" cap="none"/>
              <a:t>Brent Music Service – how we support children with SEND in special and mainstream schools</a:t>
            </a:r>
            <a:endParaRPr lang="en-GB" sz="4000" cap="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A00BA3-DB4D-7A15-C452-2C1781DA577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0975" y="1524000"/>
            <a:ext cx="11401425" cy="40576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cap="none"/>
              <a:t>Our SEND specialist supports a team of primary and secondary music teachers who deliver music in our special schools and ARP (additionally resourced provision) units across all our schools.  We offer….</a:t>
            </a:r>
          </a:p>
          <a:p>
            <a:pPr lvl="1"/>
            <a:r>
              <a:rPr lang="en-US" cap="none"/>
              <a:t>curriculum lessons and instrumental lessons</a:t>
            </a:r>
          </a:p>
          <a:p>
            <a:pPr lvl="1"/>
            <a:r>
              <a:rPr lang="en-US" cap="none"/>
              <a:t>Curriculum design</a:t>
            </a:r>
          </a:p>
          <a:p>
            <a:pPr lvl="1"/>
            <a:r>
              <a:rPr lang="en-US" cap="none"/>
              <a:t>Singing and instrumental festivals</a:t>
            </a:r>
          </a:p>
          <a:p>
            <a:pPr lvl="1"/>
            <a:r>
              <a:rPr lang="en-US" cap="none"/>
              <a:t>A borough-wide SEND choir begins in September</a:t>
            </a:r>
          </a:p>
          <a:p>
            <a:pPr lvl="1"/>
            <a:r>
              <a:rPr lang="en-US" cap="none"/>
              <a:t>Partnering with the RPO we begin instrumental ensemble work with a number of our schools – with a borough-wide SEND instrumental ensemble planned as a spin off to this</a:t>
            </a:r>
          </a:p>
          <a:p>
            <a:pPr lvl="1"/>
            <a:r>
              <a:rPr lang="en-US" cap="none"/>
              <a:t>Pathways into performing arts and further education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DCE3B5-C33C-0863-C36E-CDCEDFB11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99586-A90F-4736-AD00-43061A793BF1}" type="datetime5">
              <a:rPr lang="en-GB" smtClean="0"/>
              <a:t>18-May-26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570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AE2B5C-1B9D-C93D-00C2-955980619E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99586-A90F-4736-AD00-43061A793BF1}" type="datetime5">
              <a:rPr lang="en-GB" smtClean="0"/>
              <a:t>18-May-26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818DF98-7BDD-2262-43AD-1BC86BAE2CEE}"/>
              </a:ext>
            </a:extLst>
          </p:cNvPr>
          <p:cNvSpPr/>
          <p:nvPr/>
        </p:nvSpPr>
        <p:spPr>
          <a:xfrm>
            <a:off x="1181100" y="1251204"/>
            <a:ext cx="9305925" cy="31077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CDC2C9-D611-1190-F172-9E125B64B370}"/>
              </a:ext>
            </a:extLst>
          </p:cNvPr>
          <p:cNvSpPr/>
          <p:nvPr/>
        </p:nvSpPr>
        <p:spPr>
          <a:xfrm>
            <a:off x="1609725" y="1769217"/>
            <a:ext cx="8505825" cy="22027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>
                <a:latin typeface="Dreaming Outloud Pro" panose="03050502040302030504" pitchFamily="66" charset="0"/>
                <a:cs typeface="Dreaming Outloud Pro" panose="03050502040302030504" pitchFamily="66" charset="0"/>
              </a:rPr>
              <a:t>Personal reflections</a:t>
            </a:r>
          </a:p>
          <a:p>
            <a:pPr algn="ctr"/>
            <a:r>
              <a:rPr lang="en-GB" sz="3200" i="1">
                <a:latin typeface="Dreaming Outloud Pro" panose="03050502040302030504" pitchFamily="66" charset="0"/>
                <a:cs typeface="Dreaming Outloud Pro" panose="03050502040302030504" pitchFamily="66" charset="0"/>
              </a:rPr>
              <a:t>Please contribute yours as we go along!</a:t>
            </a:r>
            <a:endParaRPr lang="en-GB" sz="2800" i="1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6703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C41993-C966-4271-BBCA-D62C56BA3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075" y="257176"/>
            <a:ext cx="10863608" cy="1076324"/>
          </a:xfrm>
        </p:spPr>
        <p:txBody>
          <a:bodyPr>
            <a:noAutofit/>
          </a:bodyPr>
          <a:lstStyle/>
          <a:p>
            <a:r>
              <a:rPr lang="en-US" sz="4400" b="1" cap="none">
                <a:latin typeface="Dreaming Outloud Pro" panose="03050502040302030504" pitchFamily="66" charset="0"/>
                <a:cs typeface="Dreaming Outloud Pro" panose="03050502040302030504" pitchFamily="66" charset="0"/>
              </a:rPr>
              <a:t>CHANGING (but not limiting) EXPECTATIONS</a:t>
            </a:r>
            <a:endParaRPr lang="en-GB" sz="4400" b="1" cap="none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2EC456-7FAC-EE57-5EA4-FDB18B826CC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04800" y="1104900"/>
            <a:ext cx="10775707" cy="4269685"/>
          </a:xfrm>
        </p:spPr>
        <p:txBody>
          <a:bodyPr>
            <a:normAutofit/>
          </a:bodyPr>
          <a:lstStyle/>
          <a:p>
            <a:r>
              <a:rPr lang="en-US" sz="2400" cap="none">
                <a:latin typeface="Dreaming Outloud Pro" panose="03050502040302030504" pitchFamily="66" charset="0"/>
                <a:cs typeface="Dreaming Outloud Pro" panose="03050502040302030504" pitchFamily="66" charset="0"/>
              </a:rPr>
              <a:t>Once you have taught one child with SEND, you have……</a:t>
            </a:r>
          </a:p>
          <a:p>
            <a:pPr marL="0" indent="0">
              <a:buNone/>
            </a:pPr>
            <a:r>
              <a:rPr lang="en-US" sz="2400" cap="none">
                <a:latin typeface="Dreaming Outloud Pro" panose="03050502040302030504" pitchFamily="66" charset="0"/>
                <a:cs typeface="Dreaming Outloud Pro" panose="03050502040302030504" pitchFamily="66" charset="0"/>
              </a:rPr>
              <a:t>       …… taught one child with SEND</a:t>
            </a:r>
          </a:p>
          <a:p>
            <a:r>
              <a:rPr lang="en-US" sz="2400" cap="none">
                <a:latin typeface="Dreaming Outloud Pro" panose="03050502040302030504" pitchFamily="66" charset="0"/>
                <a:cs typeface="Dreaming Outloud Pro" panose="03050502040302030504" pitchFamily="66" charset="0"/>
              </a:rPr>
              <a:t>Making assumptions is a dangerous path to tread.  Our habit (in primary music) of formative assessment is a huge advantage.</a:t>
            </a:r>
          </a:p>
          <a:p>
            <a:r>
              <a:rPr lang="en-US" sz="2400" cap="none">
                <a:latin typeface="Dreaming Outloud Pro" panose="03050502040302030504" pitchFamily="66" charset="0"/>
                <a:cs typeface="Dreaming Outloud Pro" panose="03050502040302030504" pitchFamily="66" charset="0"/>
              </a:rPr>
              <a:t>A child with SEND may well excel in music.  Don’t let SEND be a limiting factor.</a:t>
            </a:r>
          </a:p>
          <a:p>
            <a:r>
              <a:rPr lang="en-GB" sz="2400" cap="none">
                <a:latin typeface="Dreaming Outloud Pro" panose="03050502040302030504" pitchFamily="66" charset="0"/>
                <a:cs typeface="Dreaming Outloud Pro" panose="03050502040302030504" pitchFamily="66" charset="0"/>
              </a:rPr>
              <a:t>Small-small.  Depending on levels of need, progress may need to be measured in micro-steps.  Build trust, establish communication and then </a:t>
            </a:r>
            <a:r>
              <a:rPr lang="en-GB" sz="2400" i="1" cap="none">
                <a:latin typeface="Dreaming Outloud Pro" panose="03050502040302030504" pitchFamily="66" charset="0"/>
                <a:cs typeface="Dreaming Outloud Pro" panose="03050502040302030504" pitchFamily="66" charset="0"/>
              </a:rPr>
              <a:t>notice</a:t>
            </a:r>
            <a:r>
              <a:rPr lang="en-GB" sz="2400" cap="none">
                <a:latin typeface="Dreaming Outloud Pro" panose="03050502040302030504" pitchFamily="66" charset="0"/>
                <a:cs typeface="Dreaming Outloud Pro" panose="03050502040302030504" pitchFamily="66" charset="0"/>
              </a:rPr>
              <a:t> everything you can.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6A7C0F-AD04-E142-512F-1AF9A4922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99586-A90F-4736-AD00-43061A793BF1}" type="datetime5">
              <a:rPr lang="en-GB" smtClean="0"/>
              <a:t>18-May-26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5364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2ED6EE-055A-DA3E-0E50-39C77743E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976" y="99420"/>
            <a:ext cx="10396882" cy="1151965"/>
          </a:xfrm>
        </p:spPr>
        <p:txBody>
          <a:bodyPr>
            <a:normAutofit/>
          </a:bodyPr>
          <a:lstStyle/>
          <a:p>
            <a:r>
              <a:rPr lang="en-US" sz="4800"/>
              <a:t>In the ‘mainstream’ classroom</a:t>
            </a:r>
            <a:endParaRPr lang="en-GB" sz="48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FEDB15-A06E-32D8-5D4B-469FCB614B7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866776"/>
            <a:ext cx="10925175" cy="4507810"/>
          </a:xfrm>
        </p:spPr>
        <p:txBody>
          <a:bodyPr>
            <a:normAutofit fontScale="92500" lnSpcReduction="10000"/>
          </a:bodyPr>
          <a:lstStyle/>
          <a:p>
            <a:r>
              <a:rPr lang="en-US" sz="3200" cap="none"/>
              <a:t>One-page profiles – has your SENCo shared these with you?</a:t>
            </a:r>
          </a:p>
          <a:p>
            <a:r>
              <a:rPr lang="en-US" sz="3200" cap="none"/>
              <a:t>Disregulation – how this might manifest</a:t>
            </a:r>
          </a:p>
          <a:p>
            <a:r>
              <a:rPr lang="en-US" sz="3200" cap="none"/>
              <a:t>Interpret children’s needs</a:t>
            </a:r>
          </a:p>
          <a:p>
            <a:r>
              <a:rPr lang="en-US" sz="3200" cap="none"/>
              <a:t>The Iceberg theory</a:t>
            </a:r>
          </a:p>
          <a:p>
            <a:r>
              <a:rPr lang="en-US" sz="3200" cap="none"/>
              <a:t>Other adults in the room – how can they best help</a:t>
            </a:r>
          </a:p>
          <a:p>
            <a:r>
              <a:rPr lang="en-US" sz="3200" cap="none"/>
              <a:t>Small wins</a:t>
            </a:r>
          </a:p>
          <a:p>
            <a:r>
              <a:rPr lang="en-US" sz="3200" cap="none"/>
              <a:t>Ways to include everyone</a:t>
            </a:r>
            <a:endParaRPr lang="en-GB" sz="3200" cap="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353956-13D5-DFB5-59D7-50AA9EB5D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99586-A90F-4736-AD00-43061A793BF1}" type="datetime5">
              <a:rPr lang="en-GB" smtClean="0"/>
              <a:t>18-May-26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3508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033D6C-CD97-A653-79F7-817FDCF183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226" y="257175"/>
            <a:ext cx="10396882" cy="1151965"/>
          </a:xfrm>
        </p:spPr>
        <p:txBody>
          <a:bodyPr/>
          <a:lstStyle/>
          <a:p>
            <a:r>
              <a:rPr lang="en-US"/>
              <a:t>Dual Signalling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293956-0D98-CD17-95E2-75B76492700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1162050"/>
            <a:ext cx="10394707" cy="4212535"/>
          </a:xfrm>
        </p:spPr>
        <p:txBody>
          <a:bodyPr>
            <a:normAutofit fontScale="92500" lnSpcReduction="20000"/>
          </a:bodyPr>
          <a:lstStyle/>
          <a:p>
            <a:r>
              <a:rPr lang="en-US" sz="3400" cap="none"/>
              <a:t>USING VISUAL TIMETABLE</a:t>
            </a:r>
          </a:p>
          <a:p>
            <a:pPr lvl="1"/>
            <a:r>
              <a:rPr lang="en-US" sz="3400" cap="none"/>
              <a:t>Schools have access to visual fonts/symbols</a:t>
            </a:r>
          </a:p>
          <a:p>
            <a:r>
              <a:rPr lang="en-US" sz="3400" cap="none"/>
              <a:t>‘NOW’ AND ‘NEXT’</a:t>
            </a:r>
          </a:p>
          <a:p>
            <a:r>
              <a:rPr lang="en-US" sz="3400" cap="none"/>
              <a:t>IMAGES TO SUPPORT SONGS AND LYRICS</a:t>
            </a:r>
          </a:p>
          <a:p>
            <a:r>
              <a:rPr lang="en-US" sz="3400" cap="none"/>
              <a:t>LYRICS AND INSTRUCTIONS</a:t>
            </a:r>
          </a:p>
          <a:p>
            <a:r>
              <a:rPr lang="en-US" sz="3400" cap="none"/>
              <a:t>WYSIWYG</a:t>
            </a:r>
          </a:p>
          <a:p>
            <a:r>
              <a:rPr lang="en-US" sz="3400" cap="none"/>
              <a:t>VAK</a:t>
            </a:r>
            <a:endParaRPr lang="en-GB" cap="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564067-9C5A-0E36-0F90-40D6FA228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99586-A90F-4736-AD00-43061A793BF1}" type="datetime5">
              <a:rPr lang="en-GB" smtClean="0"/>
              <a:t>18-May-26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41981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B922A-11AA-F6ED-24D0-E6EFE7F46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/>
              <a:t>Thinking on your feet</a:t>
            </a:r>
            <a:endParaRPr lang="en-GB" cap="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826965-34B0-2FC1-913F-20A5A11D3AC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cap="none"/>
              <a:t>Responding in the moment is a useful skill</a:t>
            </a:r>
          </a:p>
          <a:p>
            <a:r>
              <a:rPr lang="en-US" cap="none"/>
              <a:t>Improvisation skills are too!</a:t>
            </a:r>
          </a:p>
          <a:p>
            <a:r>
              <a:rPr lang="en-US" cap="none"/>
              <a:t>Keep a list of songs and repertoire you’ve ‘done’ (children will remember them and come back to them as if it were yesterday).</a:t>
            </a:r>
          </a:p>
          <a:p>
            <a:r>
              <a:rPr lang="en-US" cap="none"/>
              <a:t>Keep a sense of perspective – what do you/your colleagues want this child to learn/achieve</a:t>
            </a:r>
          </a:p>
          <a:p>
            <a:r>
              <a:rPr lang="en-US" cap="none"/>
              <a:t>Child centred – what does this child need/want to get from their music lessons</a:t>
            </a:r>
            <a:endParaRPr lang="en-GB" cap="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0EC46D-56FB-8852-40D7-97858A50A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99586-A90F-4736-AD00-43061A793BF1}" type="datetime5">
              <a:rPr lang="en-GB" smtClean="0"/>
              <a:t>18-May-26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19802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91376-E3B8-52CC-5CC5-600DC41FE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625" y="238125"/>
            <a:ext cx="10396882" cy="1151965"/>
          </a:xfrm>
        </p:spPr>
        <p:txBody>
          <a:bodyPr/>
          <a:lstStyle/>
          <a:p>
            <a:r>
              <a:rPr lang="en-US"/>
              <a:t>Choosing Repertoire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CE68C4-B5FB-E220-70DB-818A55168B4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1476375"/>
            <a:ext cx="10394707" cy="3867150"/>
          </a:xfrm>
        </p:spPr>
        <p:txBody>
          <a:bodyPr numCol="2">
            <a:normAutofit/>
          </a:bodyPr>
          <a:lstStyle/>
          <a:p>
            <a:r>
              <a:rPr lang="en-GB" cap="none"/>
              <a:t>Age appropriate</a:t>
            </a:r>
          </a:p>
          <a:p>
            <a:r>
              <a:rPr lang="en-GB" cap="none"/>
              <a:t>Stage appropriate</a:t>
            </a:r>
          </a:p>
          <a:p>
            <a:r>
              <a:rPr lang="en-GB" cap="none"/>
              <a:t>Clear routine (structure of lesson)</a:t>
            </a:r>
          </a:p>
          <a:p>
            <a:r>
              <a:rPr lang="en-GB" cap="none"/>
              <a:t>Clear structures</a:t>
            </a:r>
          </a:p>
          <a:p>
            <a:r>
              <a:rPr lang="en-GB" cap="none"/>
              <a:t>Real world topics (weather, emotions etc.)</a:t>
            </a:r>
          </a:p>
          <a:p>
            <a:r>
              <a:rPr lang="en-GB" cap="none"/>
              <a:t>Turn taking</a:t>
            </a:r>
          </a:p>
          <a:p>
            <a:r>
              <a:rPr lang="en-GB" cap="none"/>
              <a:t>Movements to songs (motor skills)</a:t>
            </a:r>
          </a:p>
          <a:p>
            <a:r>
              <a:rPr lang="en-GB" cap="none"/>
              <a:t>Repetition</a:t>
            </a:r>
          </a:p>
          <a:p>
            <a:r>
              <a:rPr lang="en-GB" cap="none"/>
              <a:t>Names</a:t>
            </a:r>
          </a:p>
          <a:p>
            <a:r>
              <a:rPr lang="en-GB" cap="none"/>
              <a:t>Improvising</a:t>
            </a:r>
          </a:p>
          <a:p>
            <a:r>
              <a:rPr lang="en-GB" cap="none"/>
              <a:t>Adapting songs</a:t>
            </a:r>
          </a:p>
          <a:p>
            <a:r>
              <a:rPr lang="en-GB" cap="none"/>
              <a:t>Cultural familiarity (TV theme tunes, etc.)</a:t>
            </a:r>
          </a:p>
          <a:p>
            <a:r>
              <a:rPr lang="en-GB" cap="none"/>
              <a:t>Pupils with absolute pitch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1C81D8-13D1-F9FC-38F0-5A2E816861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99586-A90F-4736-AD00-43061A793BF1}" type="datetime5">
              <a:rPr lang="en-GB" smtClean="0"/>
              <a:t>18-May-26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6052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D0BE98-9C39-D0D4-2230-B77ADB855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F7062-52FC-F02F-4024-685013822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625" y="238125"/>
            <a:ext cx="10396882" cy="1151965"/>
          </a:xfrm>
        </p:spPr>
        <p:txBody>
          <a:bodyPr>
            <a:normAutofit fontScale="90000"/>
          </a:bodyPr>
          <a:lstStyle/>
          <a:p>
            <a:r>
              <a:rPr lang="en-US" cap="none"/>
              <a:t>Instruments, resources and other ‘kit’</a:t>
            </a:r>
            <a:endParaRPr lang="en-GB" cap="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1AF78B-30F5-B849-4AAC-EEDFE7F222C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1476375"/>
            <a:ext cx="10394707" cy="3867150"/>
          </a:xfrm>
        </p:spPr>
        <p:txBody>
          <a:bodyPr numCol="1">
            <a:normAutofit/>
          </a:bodyPr>
          <a:lstStyle/>
          <a:p>
            <a:r>
              <a:rPr lang="en-GB" cap="none"/>
              <a:t>Using instruments – adaptive or not?</a:t>
            </a:r>
          </a:p>
          <a:p>
            <a:r>
              <a:rPr lang="en-GB" cap="none"/>
              <a:t>Using ‘props’ (puppets, scarves, bubbles, giant ‘scrunchie’, lycra etc etc)</a:t>
            </a:r>
          </a:p>
          <a:p>
            <a:r>
              <a:rPr lang="en-GB" cap="none"/>
              <a:t>Using technology</a:t>
            </a:r>
          </a:p>
          <a:p>
            <a:r>
              <a:rPr lang="en-GB" cap="none"/>
              <a:t>The magic of microphones</a:t>
            </a:r>
          </a:p>
          <a:p>
            <a:r>
              <a:rPr lang="en-GB" cap="none"/>
              <a:t>Using backing tracks 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E0F32C-B083-97E7-C516-F9F7BDBC2A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99586-A90F-4736-AD00-43061A793BF1}" type="datetime5">
              <a:rPr lang="en-GB" smtClean="0"/>
              <a:t>18-May-26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73847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74CBD3-B96D-ECFF-87F9-EBD8DCA83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325" y="685800"/>
            <a:ext cx="10768358" cy="1151965"/>
          </a:xfrm>
        </p:spPr>
        <p:txBody>
          <a:bodyPr>
            <a:normAutofit fontScale="90000"/>
          </a:bodyPr>
          <a:lstStyle/>
          <a:p>
            <a:r>
              <a:rPr lang="en-US" cap="none"/>
              <a:t>Where next…..	Further education awaits</a:t>
            </a:r>
            <a:endParaRPr lang="en-GB" cap="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984A0A-2487-F6E7-9EC8-7BA413754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99586-A90F-4736-AD00-43061A793BF1}" type="datetime5">
              <a:rPr lang="en-GB" smtClean="0"/>
              <a:t>18-May-26</a:t>
            </a:fld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96271AE-D31A-D663-6D6C-6FC85F51F05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r>
              <a:rPr lang="en-US" cap="none">
                <a:hlinkClick r:id="rId2"/>
              </a:rPr>
              <a:t>https://www.semmuk.com/</a:t>
            </a:r>
            <a:r>
              <a:rPr lang="en-US" cap="none"/>
              <a:t> - </a:t>
            </a:r>
            <a:r>
              <a:rPr lang="en-GB" cap="none"/>
              <a:t>Campuses in swanley, canterbury, brighton, wandsworth and earls court.  Specialist performing Arts college – fully inclusive</a:t>
            </a:r>
          </a:p>
          <a:p>
            <a:r>
              <a:rPr lang="en-GB" cap="none"/>
              <a:t>RSL </a:t>
            </a:r>
            <a:r>
              <a:rPr lang="en-GB" cap="none">
                <a:hlinkClick r:id="rId3"/>
              </a:rPr>
              <a:t>https://www.rslawards.com/</a:t>
            </a:r>
            <a:r>
              <a:rPr lang="en-GB" cap="none"/>
              <a:t>	- wide range of diplomas and more.  Fully inclusive – covering ‘creative industries’ as a whole.</a:t>
            </a:r>
          </a:p>
          <a:p>
            <a:endParaRPr lang="en-GB" cap="none"/>
          </a:p>
        </p:txBody>
      </p:sp>
    </p:spTree>
    <p:extLst>
      <p:ext uri="{BB962C8B-B14F-4D97-AF65-F5344CB8AC3E}">
        <p14:creationId xmlns:p14="http://schemas.microsoft.com/office/powerpoint/2010/main" val="38375450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CDF3E-2F1B-554B-593F-454FE85AC1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RESOURCES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F64938-5E18-9A65-0E0D-92EC8E5EF48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09550" y="1571626"/>
            <a:ext cx="11296649" cy="3802960"/>
          </a:xfrm>
        </p:spPr>
        <p:txBody>
          <a:bodyPr>
            <a:normAutofit fontScale="70000" lnSpcReduction="20000"/>
          </a:bodyPr>
          <a:lstStyle/>
          <a:p>
            <a:endParaRPr lang="en-US"/>
          </a:p>
          <a:p>
            <a:r>
              <a:rPr lang="en-GB" cap="none">
                <a:hlinkClick r:id="rId2"/>
              </a:rPr>
              <a:t>Play a kandinsky — google arts &amp; culture</a:t>
            </a:r>
            <a:r>
              <a:rPr lang="en-GB" cap="none"/>
              <a:t> (part of the incredible </a:t>
            </a:r>
            <a:r>
              <a:rPr lang="en-GB" cap="none">
                <a:hlinkClick r:id="rId3"/>
              </a:rPr>
              <a:t>https://musiclab.chromeexperiments.com/Experiments</a:t>
            </a:r>
            <a:r>
              <a:rPr lang="en-GB" cap="none"/>
              <a:t>)</a:t>
            </a:r>
          </a:p>
          <a:p>
            <a:r>
              <a:rPr lang="en-GB" cap="none"/>
              <a:t>Your Music Hub – At Brent we aim to engage with state and independent settings.  Does your hub too?</a:t>
            </a:r>
          </a:p>
          <a:p>
            <a:r>
              <a:rPr lang="en-GB" cap="none"/>
              <a:t>Charanga’s YuStudio – we are using this in Y9 work at one of our Special schools – going well so far!</a:t>
            </a:r>
          </a:p>
          <a:p>
            <a:r>
              <a:rPr lang="en-GB" cap="none">
                <a:hlinkClick r:id="rId4"/>
              </a:rPr>
              <a:t>Sounds of intent – home</a:t>
            </a:r>
            <a:r>
              <a:rPr lang="en-GB" cap="none"/>
              <a:t> and </a:t>
            </a:r>
            <a:r>
              <a:rPr lang="en-GB" cap="none">
                <a:hlinkClick r:id="rId5"/>
              </a:rPr>
              <a:t>count me in!</a:t>
            </a:r>
            <a:endParaRPr lang="en-GB" cap="none"/>
          </a:p>
          <a:p>
            <a:r>
              <a:rPr lang="en-GB" cap="none">
                <a:hlinkClick r:id="rId6"/>
              </a:rPr>
              <a:t>Trinity College – ACMD</a:t>
            </a:r>
            <a:endParaRPr lang="en-GB" cap="none"/>
          </a:p>
          <a:p>
            <a:r>
              <a:rPr lang="en-GB" cap="none"/>
              <a:t>British Kodaly Academy Summer School 2026 (with SEND strand) </a:t>
            </a:r>
            <a:r>
              <a:rPr lang="en-GB" u="sng">
                <a:hlinkClick r:id="rId7"/>
              </a:rPr>
              <a:t>https://www.kodaly.org.uk/summer-school-2026</a:t>
            </a:r>
            <a:endParaRPr lang="en-GB" cap="none"/>
          </a:p>
          <a:p>
            <a:r>
              <a:rPr lang="en-GB" cap="none"/>
              <a:t>For editing and adapting music: Audacity </a:t>
            </a:r>
            <a:r>
              <a:rPr lang="en-GB" cap="none">
                <a:hlinkClick r:id="rId8"/>
              </a:rPr>
              <a:t>https://www.audacityteam.org/</a:t>
            </a:r>
            <a:endParaRPr lang="en-GB" cap="none"/>
          </a:p>
          <a:p>
            <a:r>
              <a:rPr lang="en-US"/>
              <a:t>VISUAL TIMETABLES</a:t>
            </a:r>
          </a:p>
          <a:p>
            <a:pPr lvl="1"/>
            <a:r>
              <a:rPr lang="en-GB" sz="2200"/>
              <a:t> </a:t>
            </a:r>
            <a:r>
              <a:rPr lang="en-GB" b="1" cap="none">
                <a:hlinkClick r:id="rId9"/>
              </a:rPr>
              <a:t>http://www.twinkl.co.uk/resources/visual-timetables</a:t>
            </a:r>
            <a:endParaRPr lang="en-GB" b="1" cap="none"/>
          </a:p>
          <a:p>
            <a:pPr lvl="1"/>
            <a:r>
              <a:rPr lang="en-GB" b="1" cap="none"/>
              <a:t>Ask your SENCo what they use – and for access</a:t>
            </a:r>
            <a:endParaRPr lang="en-US" cap="none"/>
          </a:p>
          <a:p>
            <a:pPr lvl="1"/>
            <a:endParaRPr lang="en-GB" cap="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852BF5-2BB5-87AA-A6FC-F4897C042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99586-A90F-4736-AD00-43061A793BF1}" type="datetime5">
              <a:rPr lang="en-GB" smtClean="0"/>
              <a:t>18-May-26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19595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Custom 3">
      <a:majorFont>
        <a:latin typeface="Dreaming Outloud Pro"/>
        <a:ea typeface=""/>
        <a:cs typeface=""/>
      </a:majorFont>
      <a:minorFont>
        <a:latin typeface="Dreaming Outloud Pro"/>
        <a:ea typeface=""/>
        <a:cs typeface="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f6700df-c4ae-47f9-9c22-dfa8c1523a5e">
      <Terms xmlns="http://schemas.microsoft.com/office/infopath/2007/PartnerControls"/>
    </lcf76f155ced4ddcb4097134ff3c332f>
    <TaxCatchAll xmlns="6152d118-4d74-4d48-9711-6b9eba0b8ad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B418B4274B334DA573ADB9573CF220" ma:contentTypeVersion="14" ma:contentTypeDescription="Create a new document." ma:contentTypeScope="" ma:versionID="0c5cacf67536034ea5a8488fa8022cff">
  <xsd:schema xmlns:xsd="http://www.w3.org/2001/XMLSchema" xmlns:xs="http://www.w3.org/2001/XMLSchema" xmlns:p="http://schemas.microsoft.com/office/2006/metadata/properties" xmlns:ns2="2f6700df-c4ae-47f9-9c22-dfa8c1523a5e" xmlns:ns3="6152d118-4d74-4d48-9711-6b9eba0b8ad1" targetNamespace="http://schemas.microsoft.com/office/2006/metadata/properties" ma:root="true" ma:fieldsID="a214b2c7beb2370b71bbe9b6d9f63d24" ns2:_="" ns3:_="">
    <xsd:import namespace="2f6700df-c4ae-47f9-9c22-dfa8c1523a5e"/>
    <xsd:import namespace="6152d118-4d74-4d48-9711-6b9eba0b8ad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6700df-c4ae-47f9-9c22-dfa8c1523a5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9db41063-88cd-4f5c-a045-f9bffff245a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52d118-4d74-4d48-9711-6b9eba0b8ad1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59d53043-64de-4821-9e9b-d46e640cac04}" ma:internalName="TaxCatchAll" ma:showField="CatchAllData" ma:web="6152d118-4d74-4d48-9711-6b9eba0b8ad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03949EA-3AB2-4154-9445-0CC6E743AEBE}">
  <ds:schemaRefs>
    <ds:schemaRef ds:uri="http://www.w3.org/XML/1998/namespace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purl.org/dc/terms/"/>
    <ds:schemaRef ds:uri="8e259890-ec43-447d-8c18-75053aa84833"/>
    <ds:schemaRef ds:uri="http://purl.org/dc/dcmitype/"/>
    <ds:schemaRef ds:uri="http://schemas.microsoft.com/office/infopath/2007/PartnerControls"/>
    <ds:schemaRef ds:uri="6f521109-bfbd-4d48-9074-e6308e38adad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02335119-01D1-4D87-9957-C4AC6AE8911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384D023-F03B-42B5-AE46-1590449BD673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4116</TotalTime>
  <Words>1098</Words>
  <Application>Microsoft Office PowerPoint</Application>
  <PresentationFormat>Widescreen</PresentationFormat>
  <Paragraphs>118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Aptos</vt:lpstr>
      <vt:lpstr>Arial</vt:lpstr>
      <vt:lpstr>Dreaming Outloud Pro</vt:lpstr>
      <vt:lpstr>Main Event</vt:lpstr>
      <vt:lpstr>All Together Now</vt:lpstr>
      <vt:lpstr>PowerPoint Presentation</vt:lpstr>
      <vt:lpstr>My route to teaching children with SEND</vt:lpstr>
      <vt:lpstr>My route to teaching children with SEND</vt:lpstr>
      <vt:lpstr>What I do now….</vt:lpstr>
      <vt:lpstr>Brent Music Service – how we support children with SEND in special and mainstream schools</vt:lpstr>
      <vt:lpstr>Brent Music Service – how we support children with SEND in special and mainstream schools</vt:lpstr>
      <vt:lpstr>PowerPoint Presentation</vt:lpstr>
      <vt:lpstr>CHANGING (but not limiting) EXPECTATIONS</vt:lpstr>
      <vt:lpstr>In the ‘mainstream’ classroom</vt:lpstr>
      <vt:lpstr>Dual Signalling</vt:lpstr>
      <vt:lpstr>Thinking on your feet</vt:lpstr>
      <vt:lpstr>Choosing Repertoire</vt:lpstr>
      <vt:lpstr>Instruments, resources and other ‘kit’</vt:lpstr>
      <vt:lpstr>Where next….. Further education awaits</vt:lpstr>
      <vt:lpstr>RESOURCES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Sarah Marsh</dc:creator>
  <cp:lastModifiedBy>Laura Bendy</cp:lastModifiedBy>
  <cp:revision>3</cp:revision>
  <dcterms:created xsi:type="dcterms:W3CDTF">2026-05-10T15:57:21Z</dcterms:created>
  <dcterms:modified xsi:type="dcterms:W3CDTF">2026-05-18T09:56:50Z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0x01010070B418B4274B334DA573ADB9573CF220</vt:lpwstr>
  </property>
</Properties>
</file>