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2" r:id="rId4"/>
  </p:sldMasterIdLst>
  <p:notesMasterIdLst>
    <p:notesMasterId r:id="rId2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12192000" cy="6858000"/>
  <p:notesSz cx="6797675" cy="9926638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Rockwell" panose="02060603020205020403" pitchFamily="18" charset="77"/>
      <p:regular r:id="rId31"/>
      <p:bold r:id="rId32"/>
      <p:italic r:id="rId33"/>
      <p:boldItalic r:id="rId34"/>
    </p:embeddedFont>
    <p:embeddedFont>
      <p:font typeface="Teko" panose="02000000000000000000" pitchFamily="2" charset="77"/>
      <p:regular r:id="rId35"/>
      <p:bold r:id="rId36"/>
    </p:embeddedFont>
    <p:embeddedFont>
      <p:font typeface="Trebuchet MS" panose="020B070302020209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86"/>
  </p:normalViewPr>
  <p:slideViewPr>
    <p:cSldViewPr>
      <p:cViewPr varScale="1">
        <p:scale>
          <a:sx n="102" d="100"/>
          <a:sy n="102" d="100"/>
        </p:scale>
        <p:origin x="41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32686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1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7fd2567d2_0_61:notes"/>
          <p:cNvSpPr txBox="1">
            <a:spLocks noGrp="1"/>
          </p:cNvSpPr>
          <p:nvPr>
            <p:ph type="body" idx="1"/>
          </p:nvPr>
        </p:nvSpPr>
        <p:spPr>
          <a:xfrm>
            <a:off x="680323" y="4776875"/>
            <a:ext cx="5436900" cy="39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375" tIns="83375" rIns="83375" bIns="83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endParaRPr/>
          </a:p>
        </p:txBody>
      </p:sp>
      <p:sp>
        <p:nvSpPr>
          <p:cNvPr id="90" name="Google Shape;90;g57fd2567d2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7fd2567d2_0_71:notes"/>
          <p:cNvSpPr txBox="1">
            <a:spLocks noGrp="1"/>
          </p:cNvSpPr>
          <p:nvPr>
            <p:ph type="body" idx="1"/>
          </p:nvPr>
        </p:nvSpPr>
        <p:spPr>
          <a:xfrm>
            <a:off x="680323" y="4776875"/>
            <a:ext cx="5436900" cy="39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375" tIns="83375" rIns="83375" bIns="83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endParaRPr/>
          </a:p>
        </p:txBody>
      </p:sp>
      <p:sp>
        <p:nvSpPr>
          <p:cNvPr id="96" name="Google Shape;96;g57fd2567d2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7fd2567d2_0_76:notes"/>
          <p:cNvSpPr txBox="1">
            <a:spLocks noGrp="1"/>
          </p:cNvSpPr>
          <p:nvPr>
            <p:ph type="body" idx="1"/>
          </p:nvPr>
        </p:nvSpPr>
        <p:spPr>
          <a:xfrm>
            <a:off x="680323" y="4776875"/>
            <a:ext cx="5436900" cy="39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375" tIns="83375" rIns="83375" bIns="83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endParaRPr/>
          </a:p>
        </p:txBody>
      </p:sp>
      <p:sp>
        <p:nvSpPr>
          <p:cNvPr id="102" name="Google Shape;102;g57fd2567d2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7fd2567d2_0_81:notes"/>
          <p:cNvSpPr txBox="1">
            <a:spLocks noGrp="1"/>
          </p:cNvSpPr>
          <p:nvPr>
            <p:ph type="body" idx="1"/>
          </p:nvPr>
        </p:nvSpPr>
        <p:spPr>
          <a:xfrm>
            <a:off x="680323" y="4776875"/>
            <a:ext cx="5436900" cy="39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375" tIns="83375" rIns="83375" bIns="83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endParaRPr/>
          </a:p>
        </p:txBody>
      </p:sp>
      <p:sp>
        <p:nvSpPr>
          <p:cNvPr id="108" name="Google Shape;108;g57fd2567d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7fd2567d2_0_86:notes"/>
          <p:cNvSpPr txBox="1">
            <a:spLocks noGrp="1"/>
          </p:cNvSpPr>
          <p:nvPr>
            <p:ph type="body" idx="1"/>
          </p:nvPr>
        </p:nvSpPr>
        <p:spPr>
          <a:xfrm>
            <a:off x="680323" y="4776875"/>
            <a:ext cx="5436900" cy="39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375" tIns="83375" rIns="83375" bIns="83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endParaRPr/>
          </a:p>
        </p:txBody>
      </p:sp>
      <p:sp>
        <p:nvSpPr>
          <p:cNvPr id="114" name="Google Shape;114;g57fd2567d2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7fd2567d2_0_114:notes"/>
          <p:cNvSpPr txBox="1">
            <a:spLocks noGrp="1"/>
          </p:cNvSpPr>
          <p:nvPr>
            <p:ph type="body" idx="1"/>
          </p:nvPr>
        </p:nvSpPr>
        <p:spPr>
          <a:xfrm>
            <a:off x="680323" y="4776875"/>
            <a:ext cx="5436900" cy="39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375" tIns="83375" rIns="83375" bIns="83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endParaRPr/>
          </a:p>
        </p:txBody>
      </p:sp>
      <p:sp>
        <p:nvSpPr>
          <p:cNvPr id="128" name="Google Shape;128;g57fd2567d2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7fd2567d2_0_132:notes"/>
          <p:cNvSpPr txBox="1">
            <a:spLocks noGrp="1"/>
          </p:cNvSpPr>
          <p:nvPr>
            <p:ph type="body" idx="1"/>
          </p:nvPr>
        </p:nvSpPr>
        <p:spPr>
          <a:xfrm>
            <a:off x="680323" y="4776875"/>
            <a:ext cx="5436900" cy="39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375" tIns="83375" rIns="83375" bIns="83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endParaRPr/>
          </a:p>
        </p:txBody>
      </p:sp>
      <p:sp>
        <p:nvSpPr>
          <p:cNvPr id="135" name="Google Shape;135;g57fd2567d2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6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7fd2567d2_0_125:notes"/>
          <p:cNvSpPr txBox="1">
            <a:spLocks noGrp="1"/>
          </p:cNvSpPr>
          <p:nvPr>
            <p:ph type="body" idx="1"/>
          </p:nvPr>
        </p:nvSpPr>
        <p:spPr>
          <a:xfrm>
            <a:off x="680323" y="4776875"/>
            <a:ext cx="5436900" cy="39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375" tIns="83375" rIns="83375" bIns="83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endParaRPr/>
          </a:p>
        </p:txBody>
      </p:sp>
      <p:sp>
        <p:nvSpPr>
          <p:cNvPr id="150" name="Google Shape;150;g57fd2567d2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" name="Google Shape;38;p2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7fd2567d2_0_138:notes"/>
          <p:cNvSpPr txBox="1">
            <a:spLocks noGrp="1"/>
          </p:cNvSpPr>
          <p:nvPr>
            <p:ph type="body" idx="1"/>
          </p:nvPr>
        </p:nvSpPr>
        <p:spPr>
          <a:xfrm>
            <a:off x="680323" y="4776875"/>
            <a:ext cx="5436900" cy="39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375" tIns="83375" rIns="83375" bIns="83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endParaRPr/>
          </a:p>
        </p:txBody>
      </p:sp>
      <p:sp>
        <p:nvSpPr>
          <p:cNvPr id="156" name="Google Shape;156;g57fd2567d2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7fd2567d2_0_120:notes"/>
          <p:cNvSpPr txBox="1">
            <a:spLocks noGrp="1"/>
          </p:cNvSpPr>
          <p:nvPr>
            <p:ph type="body" idx="1"/>
          </p:nvPr>
        </p:nvSpPr>
        <p:spPr>
          <a:xfrm>
            <a:off x="680323" y="4776875"/>
            <a:ext cx="5436900" cy="39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375" tIns="83375" rIns="83375" bIns="83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endParaRPr/>
          </a:p>
        </p:txBody>
      </p:sp>
      <p:sp>
        <p:nvSpPr>
          <p:cNvPr id="162" name="Google Shape;162;g57fd2567d2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" name="Google Shape;45;p3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57fd2567d2_0_66:notes"/>
          <p:cNvSpPr txBox="1">
            <a:spLocks noGrp="1"/>
          </p:cNvSpPr>
          <p:nvPr>
            <p:ph type="body" idx="1"/>
          </p:nvPr>
        </p:nvSpPr>
        <p:spPr>
          <a:xfrm>
            <a:off x="680323" y="4776875"/>
            <a:ext cx="5436900" cy="39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375" tIns="83375" rIns="83375" bIns="83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endParaRPr/>
          </a:p>
        </p:txBody>
      </p:sp>
      <p:sp>
        <p:nvSpPr>
          <p:cNvPr id="53" name="Google Shape;53;g57fd2567d2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7fd2567d2_0_91:notes"/>
          <p:cNvSpPr txBox="1">
            <a:spLocks noGrp="1"/>
          </p:cNvSpPr>
          <p:nvPr>
            <p:ph type="body" idx="1"/>
          </p:nvPr>
        </p:nvSpPr>
        <p:spPr>
          <a:xfrm>
            <a:off x="680323" y="4776875"/>
            <a:ext cx="5436900" cy="39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375" tIns="83375" rIns="83375" bIns="83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endParaRPr/>
          </a:p>
        </p:txBody>
      </p:sp>
      <p:sp>
        <p:nvSpPr>
          <p:cNvPr id="59" name="Google Shape;59;g57fd2567d2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7fd2567d2_0_101:notes"/>
          <p:cNvSpPr txBox="1">
            <a:spLocks noGrp="1"/>
          </p:cNvSpPr>
          <p:nvPr>
            <p:ph type="body" idx="1"/>
          </p:nvPr>
        </p:nvSpPr>
        <p:spPr>
          <a:xfrm>
            <a:off x="680323" y="4776875"/>
            <a:ext cx="5436900" cy="39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375" tIns="83375" rIns="83375" bIns="83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endParaRPr/>
          </a:p>
        </p:txBody>
      </p:sp>
      <p:sp>
        <p:nvSpPr>
          <p:cNvPr id="65" name="Google Shape;65;g57fd2567d2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7fd2567d2_0_96:notes"/>
          <p:cNvSpPr txBox="1">
            <a:spLocks noGrp="1"/>
          </p:cNvSpPr>
          <p:nvPr>
            <p:ph type="body" idx="1"/>
          </p:nvPr>
        </p:nvSpPr>
        <p:spPr>
          <a:xfrm>
            <a:off x="680323" y="4776875"/>
            <a:ext cx="5436900" cy="39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375" tIns="83375" rIns="83375" bIns="83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endParaRPr/>
          </a:p>
        </p:txBody>
      </p:sp>
      <p:sp>
        <p:nvSpPr>
          <p:cNvPr id="71" name="Google Shape;71;g57fd2567d2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4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7fd2567d2_0_57:notes"/>
          <p:cNvSpPr txBox="1">
            <a:spLocks noGrp="1"/>
          </p:cNvSpPr>
          <p:nvPr>
            <p:ph type="body" idx="1"/>
          </p:nvPr>
        </p:nvSpPr>
        <p:spPr>
          <a:xfrm>
            <a:off x="680323" y="4776875"/>
            <a:ext cx="5436900" cy="39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375" tIns="83375" rIns="83375" bIns="83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endParaRPr/>
          </a:p>
        </p:txBody>
      </p:sp>
      <p:sp>
        <p:nvSpPr>
          <p:cNvPr id="85" name="Google Shape;85;g57fd2567d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ckwel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67440" y="274638"/>
            <a:ext cx="1111496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ckwel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67440" y="1600201"/>
            <a:ext cx="11114961" cy="4088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1" y="3944494"/>
            <a:ext cx="6656475" cy="161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" name="Google Shape;24;p4"/>
          <p:cNvCxnSpPr/>
          <p:nvPr/>
        </p:nvCxnSpPr>
        <p:spPr>
          <a:xfrm>
            <a:off x="0" y="3944494"/>
            <a:ext cx="6656475" cy="0"/>
          </a:xfrm>
          <a:prstGeom prst="straightConnector1">
            <a:avLst/>
          </a:prstGeom>
          <a:noFill/>
          <a:ln w="25400" cap="flat" cmpd="sng">
            <a:solidFill>
              <a:srgbClr val="9A102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ctrTitle"/>
          </p:nvPr>
        </p:nvSpPr>
        <p:spPr>
          <a:xfrm>
            <a:off x="335147" y="3944495"/>
            <a:ext cx="6206469" cy="1611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ckwel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ctrTitle"/>
          </p:nvPr>
        </p:nvSpPr>
        <p:spPr>
          <a:xfrm>
            <a:off x="326327" y="2130426"/>
            <a:ext cx="10951275" cy="121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ckwel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Education Powerpoint Inner Template.pd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/>
        </p:nvSpPr>
        <p:spPr>
          <a:xfrm>
            <a:off x="5982439" y="6237994"/>
            <a:ext cx="5850111" cy="495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www.derby.ac.uk/iCeGS</a:t>
            </a:r>
            <a:endParaRPr/>
          </a:p>
        </p:txBody>
      </p:sp>
      <p:sp>
        <p:nvSpPr>
          <p:cNvPr id="12" name="Google Shape;12;p1" descr="{&quot;HashCode&quot;:269651335,&quot;Placement&quot;:&quot;Footer&quot;,&quot;Top&quot;:519.343,&quot;Left&quot;:0.0,&quot;SlideWidth&quot;:960,&quot;SlideHeight&quot;:540}"/>
          <p:cNvSpPr txBox="1"/>
          <p:nvPr/>
        </p:nvSpPr>
        <p:spPr>
          <a:xfrm>
            <a:off x="0" y="6595656"/>
            <a:ext cx="1283967" cy="26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Sensitivity: Internal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audiolucistore/13976378039/in/photolist-ni3Aga-9AEx97-9gV233-ni3GbW-8kr92T-uFXbpz-75GuaN-dTYaBz-9JZcQf-hsi5J6-56Ei9P-56EhSi-56EiVr-56JtfN-56JrGq-56JrKb-56Ej9a-56EhPx-56Ei54-56EiBT-56Jtvd-56Jty9-56EiPD-56EixF-56JrDC-56Eiov-56EhHv-56Jsnb-56Jrty-56JrkW-56Ejj8-56Jstm-56EjxK-56Ejoi-56EhuM-56EhLP-56JrxY-56JsNd-56Jtjq-76Fvkm-76BBwX-76FxtN-76ByLF-76Bzjz-76BCgc-76BA2c-76BB7M-76Fy1Q-8kugoy-9ydm9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audiolucistore/13976378039/in/photolist-ni3Aga-9AEx97-9gV233-ni3GbW-8kr92T-uFXbpz-75GuaN-dTYaBz-9JZcQf-hsi5J6-56Ei9P-56EhSi-56EiVr-56JtfN-56JrGq-56JrKb-56Ej9a-56EhPx-56Ei54-56EiBT-56Jtvd-56Jty9-56EiPD-56EixF-56JrDC-56Eiov-56EhHv-56Jsnb-56Jrty-56JrkW-56Ejj8-56Jstm-56EjxK-56Ejoi-56EhuM-56EhLP-56JrxY-56JsNd-56Jtjq-76Fvkm-76BBwX-76FxtN-76ByLF-76Bzjz-76BCgc-76BA2c-76BB7M-76Fy1Q-8kugoy-9ydm9i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audiolucistore/13976378039/in/photolist-ni3Aga-9AEx97-9gV233-ni3GbW-8kr92T-uFXbpz-75GuaN-dTYaBz-9JZcQf-hsi5J6-56Ei9P-56EhSi-56EiVr-56JtfN-56JrGq-56JrKb-56Ej9a-56EhPx-56Ei54-56EiBT-56Jtvd-56Jty9-56EiPD-56EixF-56JrDC-56Eiov-56EhHv-56Jsnb-56Jrty-56JrkW-56Ejj8-56Jstm-56EjxK-56Ejoi-56EhuM-56EhLP-56JrxY-56JsNd-56Jtjq-76Fvkm-76BBwX-76FxtN-76ByLF-76Bzjz-76BCgc-76BA2c-76BB7M-76Fy1Q-8kugoy-9ydm9i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t.staunton@derby.ac.uk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nninginaforest.wordpress.com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audiolucistore/13976378039/in/photolist-ni3Aga-9AEx97-9gV233-ni3GbW-8kr92T-uFXbpz-75GuaN-dTYaBz-9JZcQf-hsi5J6-56Ei9P-56EhSi-56EiVr-56JtfN-56JrGq-56JrKb-56Ej9a-56EhPx-56Ei54-56EiBT-56Jtvd-56Jty9-56EiPD-56EixF-56JrDC-56Eiov-56EhHv-56Jsnb-56Jrty-56JrkW-56Ejj8-56Jstm-56EjxK-56Ejoi-56EhuM-56EhLP-56JrxY-56JsNd-56Jtjq-76Fvkm-76BBwX-76FxtN-76ByLF-76Bzjz-76BCgc-76BA2c-76BB7M-76Fy1Q-8kugoy-9ydm9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audiolucistore/13976378039/in/photolist-ni3Aga-9AEx97-9gV233-ni3GbW-8kr92T-uFXbpz-75GuaN-dTYaBz-9JZcQf-hsi5J6-56Ei9P-56EhSi-56EiVr-56JtfN-56JrGq-56JrKb-56Ej9a-56EhPx-56Ei54-56EiBT-56Jtvd-56Jty9-56EiPD-56EixF-56JrDC-56Eiov-56EhHv-56Jsnb-56Jrty-56JrkW-56Ejj8-56Jstm-56EjxK-56Ejoi-56EhuM-56EhLP-56JrxY-56JsNd-56Jtjq-76Fvkm-76BBwX-76FxtN-76ByLF-76Bzjz-76BCgc-76BA2c-76BB7M-76Fy1Q-8kugoy-9ydm9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/>
        </p:nvSpPr>
        <p:spPr>
          <a:xfrm>
            <a:off x="7132077" y="6525803"/>
            <a:ext cx="35417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 by audio-luci-store-it and available from </a:t>
            </a:r>
            <a:r>
              <a:rPr lang="en-GB" sz="1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Flicr</a:t>
            </a:r>
            <a:r>
              <a:rPr lang="en-GB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pic>
        <p:nvPicPr>
          <p:cNvPr id="34" name="Google Shape;3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332196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/>
          <p:nvPr/>
        </p:nvSpPr>
        <p:spPr>
          <a:xfrm>
            <a:off x="0" y="5494913"/>
            <a:ext cx="12192000" cy="1877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rPr>
              <a:t>Theorising The Labour Market – Tom Staunton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rPr>
              <a:t>iCeGS, The University of Derby</a:t>
            </a:r>
            <a:endParaRPr sz="3600" b="1">
              <a:solidFill>
                <a:srgbClr val="FFFFFF"/>
              </a:solidFill>
              <a:latin typeface="Teko"/>
              <a:ea typeface="Teko"/>
              <a:cs typeface="Teko"/>
              <a:sym typeface="Tek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565345" y="249147"/>
            <a:ext cx="13443000" cy="10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323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rgbClr val="C10323"/>
                </a:solidFill>
                <a:latin typeface="Arial"/>
                <a:ea typeface="Arial"/>
                <a:cs typeface="Arial"/>
                <a:sym typeface="Arial"/>
              </a:rPr>
              <a:t>5 Approaches to LMI</a:t>
            </a:r>
            <a:endParaRPr sz="4000" b="1" i="0" u="none" strike="noStrike" cap="none">
              <a:solidFill>
                <a:srgbClr val="C103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467439" y="1600201"/>
            <a:ext cx="6936600" cy="4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77978" marR="0" lvl="0" indent="-3779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Rationalistic/ </a:t>
            </a:r>
            <a:r>
              <a:rPr lang="en-GB" sz="3200"/>
              <a:t>Matching</a:t>
            </a:r>
            <a:endParaRPr/>
          </a:p>
          <a:p>
            <a:pPr marL="377978" marR="0" lvl="0" indent="-377978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Constructivist</a:t>
            </a:r>
            <a:endParaRPr/>
          </a:p>
          <a:p>
            <a:pPr marL="377978" marR="0" lvl="0" indent="-377978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/>
              <a:t>Chance Based</a:t>
            </a:r>
            <a:endParaRPr/>
          </a:p>
          <a:p>
            <a:pPr marL="377978" marR="0" lvl="0" indent="-377978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/>
              <a:t>Digital </a:t>
            </a:r>
            <a:r>
              <a:rPr lang="en-GB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Literacy</a:t>
            </a:r>
            <a:endParaRPr/>
          </a:p>
          <a:p>
            <a:pPr marL="377978" marR="0" lvl="0" indent="-377978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Radical/ Social Justice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565345" y="249147"/>
            <a:ext cx="13443000" cy="10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323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rgbClr val="C10323"/>
                </a:solidFill>
                <a:latin typeface="Arial"/>
                <a:ea typeface="Arial"/>
                <a:cs typeface="Arial"/>
                <a:sym typeface="Arial"/>
              </a:rPr>
              <a:t>Constructivist</a:t>
            </a:r>
            <a:endParaRPr sz="4000" b="1" i="0" u="none" strike="noStrike" cap="none">
              <a:solidFill>
                <a:srgbClr val="C103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467437" y="1417638"/>
            <a:ext cx="11115000" cy="4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GB" sz="3000"/>
              <a:t>Linked to Cochran, Savickas, McMahon etc.</a:t>
            </a:r>
            <a:endParaRPr sz="3000"/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GB" sz="3000"/>
              <a:t>Individuals construct</a:t>
            </a: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categories that are important to </a:t>
            </a:r>
            <a:r>
              <a:rPr lang="en-GB" sz="3000"/>
              <a:t>them</a:t>
            </a: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relation to work 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GB" sz="3000"/>
              <a:t>T</a:t>
            </a: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job of careers work is not to provide quality information so much as to support people in their own construction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565345" y="249147"/>
            <a:ext cx="13443000" cy="10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323"/>
              </a:buClr>
              <a:buSzPts val="4000"/>
              <a:buFont typeface="Arial"/>
              <a:buNone/>
            </a:pPr>
            <a:r>
              <a:rPr lang="en-GB" sz="4000" b="1">
                <a:solidFill>
                  <a:srgbClr val="C10323"/>
                </a:solidFill>
                <a:latin typeface="Arial"/>
                <a:ea typeface="Arial"/>
                <a:cs typeface="Arial"/>
                <a:sym typeface="Arial"/>
              </a:rPr>
              <a:t>Chance Based</a:t>
            </a:r>
            <a:endParaRPr sz="4000" b="1" i="0" u="none" strike="noStrike" cap="none">
              <a:solidFill>
                <a:srgbClr val="C103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467437" y="1417638"/>
            <a:ext cx="11115000" cy="4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GB" sz="3000"/>
              <a:t>Linked to Krumboltz, Bright and Pryor</a:t>
            </a:r>
            <a:endParaRPr sz="3000"/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rapidly changing world makes comprehensive understanding </a:t>
            </a:r>
            <a:r>
              <a:rPr lang="en-GB" sz="3000"/>
              <a:t>problematic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GB" sz="3000"/>
              <a:t>Focuses on attributes such as curiosity and flexibility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565345" y="249147"/>
            <a:ext cx="13443000" cy="10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323"/>
              </a:buClr>
              <a:buSzPts val="4000"/>
              <a:buFont typeface="Arial"/>
              <a:buNone/>
            </a:pPr>
            <a:r>
              <a:rPr lang="en-GB" sz="4000" b="1">
                <a:solidFill>
                  <a:srgbClr val="C10323"/>
                </a:solidFill>
                <a:latin typeface="Arial"/>
                <a:ea typeface="Arial"/>
                <a:cs typeface="Arial"/>
                <a:sym typeface="Arial"/>
              </a:rPr>
              <a:t>Digital Literacy</a:t>
            </a:r>
            <a:endParaRPr sz="4000" b="1" i="0" u="none" strike="noStrike" cap="none">
              <a:solidFill>
                <a:srgbClr val="C103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1"/>
          </p:nvPr>
        </p:nvSpPr>
        <p:spPr>
          <a:xfrm>
            <a:off x="467437" y="1417638"/>
            <a:ext cx="11115000" cy="4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GB" sz="3000"/>
              <a:t>Linked to Hooley</a:t>
            </a:r>
            <a:endParaRPr sz="3000"/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GB" sz="3000"/>
              <a:t>L</a:t>
            </a: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ooks at how i</a:t>
            </a:r>
            <a:r>
              <a:rPr lang="en-GB" sz="3000"/>
              <a:t>nternet decentres knowledge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GB" sz="3000"/>
              <a:t>Importance of developing individual digital career literacy including Collecting, Connecting and Critiquing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565345" y="249147"/>
            <a:ext cx="13443000" cy="10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323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rgbClr val="C10323"/>
                </a:solidFill>
                <a:latin typeface="Arial"/>
                <a:ea typeface="Arial"/>
                <a:cs typeface="Arial"/>
                <a:sym typeface="Arial"/>
              </a:rPr>
              <a:t>Radical</a:t>
            </a:r>
            <a:endParaRPr sz="4000" b="1" i="0" u="none" strike="noStrike" cap="none">
              <a:solidFill>
                <a:srgbClr val="C103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467437" y="1417638"/>
            <a:ext cx="11115000" cy="4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GB" sz="3000"/>
              <a:t>Linked to Hooley, Thomsen and Sultana</a:t>
            </a: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 radical view of </a:t>
            </a:r>
            <a:r>
              <a:rPr lang="en-GB" sz="3000"/>
              <a:t>career guidance</a:t>
            </a: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would argue that inequality is </a:t>
            </a:r>
            <a:r>
              <a:rPr lang="en-GB" sz="3000"/>
              <a:t>partly </a:t>
            </a: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created and reproduced </a:t>
            </a:r>
            <a:r>
              <a:rPr lang="en-GB" sz="3000"/>
              <a:t>through</a:t>
            </a: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000"/>
              <a:t>LMI</a:t>
            </a:r>
            <a:endParaRPr sz="3000"/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GB" sz="3000"/>
              <a:t>Aims to raise</a:t>
            </a: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awareness </a:t>
            </a:r>
            <a:r>
              <a:rPr lang="en-GB" sz="3000"/>
              <a:t>of “how the world works” and “how we could change it”</a:t>
            </a:r>
            <a:endParaRPr sz="3000"/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GB" sz="3000"/>
              <a:t>Particularly seen in what is included or excluded about the world of work. </a:t>
            </a:r>
            <a:endParaRPr sz="3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/>
        </p:nvSpPr>
        <p:spPr>
          <a:xfrm>
            <a:off x="7132077" y="6525803"/>
            <a:ext cx="35417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 by audio-luci-store-it and available from </a:t>
            </a:r>
            <a:r>
              <a:rPr lang="en-GB" sz="1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Flicr</a:t>
            </a:r>
            <a:r>
              <a:rPr lang="en-GB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pic>
        <p:nvPicPr>
          <p:cNvPr id="124" name="Google Shape;12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332196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/>
          <p:nvPr/>
        </p:nvSpPr>
        <p:spPr>
          <a:xfrm>
            <a:off x="0" y="5534561"/>
            <a:ext cx="12192000" cy="1323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Teko"/>
              <a:ea typeface="Teko"/>
              <a:cs typeface="Teko"/>
              <a:sym typeface="Tek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rPr>
              <a:t>LMI &amp; Social Justice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565345" y="249147"/>
            <a:ext cx="13443000" cy="10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323"/>
              </a:buClr>
              <a:buSzPts val="4000"/>
              <a:buFont typeface="Arial"/>
              <a:buNone/>
            </a:pPr>
            <a:r>
              <a:rPr lang="en-GB" sz="4000" b="1">
                <a:solidFill>
                  <a:srgbClr val="C10323"/>
                </a:solidFill>
                <a:latin typeface="Arial"/>
                <a:ea typeface="Arial"/>
                <a:cs typeface="Arial"/>
                <a:sym typeface="Arial"/>
              </a:rPr>
              <a:t>Manufacturing Consent</a:t>
            </a:r>
            <a:endParaRPr sz="4000" b="1" i="0" u="none" strike="noStrike" cap="none">
              <a:solidFill>
                <a:srgbClr val="C103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5018880" y="1384650"/>
            <a:ext cx="6617400" cy="4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GB" sz="3000"/>
              <a:t>Herman and Chomsky (1988)</a:t>
            </a:r>
            <a:endParaRPr sz="3000"/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GB" sz="3000"/>
              <a:t>Whilst Soviets coerced through power American Capitalism coerces through ideology</a:t>
            </a:r>
            <a:endParaRPr sz="3000"/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GB" sz="3000"/>
              <a:t>Controlling what is and is not possible to think e.g. Vietnam</a:t>
            </a:r>
            <a:endParaRPr sz="3000"/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GB" sz="3000"/>
              <a:t>News can be accurate but still ideologically constructed</a:t>
            </a:r>
            <a:endParaRPr sz="30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2" name="Google Shape;132;p21"/>
          <p:cNvPicPr preferRelativeResize="0"/>
          <p:nvPr/>
        </p:nvPicPr>
        <p:blipFill rotWithShape="1">
          <a:blip r:embed="rId3">
            <a:alphaModFix/>
          </a:blip>
          <a:srcRect r="25980"/>
          <a:stretch/>
        </p:blipFill>
        <p:spPr>
          <a:xfrm>
            <a:off x="565350" y="1285950"/>
            <a:ext cx="4230101" cy="32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565345" y="249147"/>
            <a:ext cx="13443000" cy="10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323"/>
              </a:buClr>
              <a:buSzPts val="4000"/>
              <a:buFont typeface="Arial"/>
              <a:buNone/>
            </a:pPr>
            <a:r>
              <a:rPr lang="en-GB" sz="4000" b="1">
                <a:solidFill>
                  <a:srgbClr val="C10323"/>
                </a:solidFill>
                <a:latin typeface="Arial"/>
                <a:ea typeface="Arial"/>
                <a:cs typeface="Arial"/>
                <a:sym typeface="Arial"/>
              </a:rPr>
              <a:t>Manufacturing Consent</a:t>
            </a:r>
            <a:endParaRPr sz="4000" b="1" i="0" u="none" strike="noStrike" cap="none">
              <a:solidFill>
                <a:srgbClr val="C103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2"/>
          <p:cNvSpPr txBox="1">
            <a:spLocks noGrp="1"/>
          </p:cNvSpPr>
          <p:nvPr>
            <p:ph type="body" idx="1"/>
          </p:nvPr>
        </p:nvSpPr>
        <p:spPr>
          <a:xfrm>
            <a:off x="5001680" y="1285950"/>
            <a:ext cx="6617400" cy="4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GB" sz="3000"/>
              <a:t>LMI has a “system supporting” function i.e. it operates as ideology</a:t>
            </a:r>
            <a:endParaRPr sz="3000"/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GB" sz="3000"/>
              <a:t>Presents work as neutral, individual, socialising and progressive</a:t>
            </a:r>
            <a:endParaRPr sz="3000"/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GB" sz="3000"/>
              <a:t>Silences work as solidarity, environmental, nihilistic, dangerous</a:t>
            </a:r>
            <a:endParaRPr sz="30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9" name="Google Shape;139;p22"/>
          <p:cNvPicPr preferRelativeResize="0"/>
          <p:nvPr/>
        </p:nvPicPr>
        <p:blipFill rotWithShape="1">
          <a:blip r:embed="rId3">
            <a:alphaModFix/>
          </a:blip>
          <a:srcRect r="25980"/>
          <a:stretch/>
        </p:blipFill>
        <p:spPr>
          <a:xfrm>
            <a:off x="565350" y="1285950"/>
            <a:ext cx="4230101" cy="32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/>
        </p:nvSpPr>
        <p:spPr>
          <a:xfrm>
            <a:off x="7132077" y="6525803"/>
            <a:ext cx="35417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 by audio-luci-store-it and available from </a:t>
            </a:r>
            <a:r>
              <a:rPr lang="en-GB" sz="1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Flicr</a:t>
            </a:r>
            <a:r>
              <a:rPr lang="en-GB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332196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3"/>
          <p:cNvSpPr txBox="1"/>
          <p:nvPr/>
        </p:nvSpPr>
        <p:spPr>
          <a:xfrm>
            <a:off x="0" y="5534561"/>
            <a:ext cx="12192000" cy="1323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Teko"/>
              <a:ea typeface="Teko"/>
              <a:cs typeface="Teko"/>
              <a:sym typeface="Tek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rPr>
              <a:t>Future Research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>
            <a:off x="565345" y="249147"/>
            <a:ext cx="13443000" cy="10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323"/>
              </a:buClr>
              <a:buSzPts val="4000"/>
              <a:buFont typeface="Arial"/>
              <a:buNone/>
            </a:pPr>
            <a:r>
              <a:rPr lang="en-GB" sz="4000" b="1">
                <a:solidFill>
                  <a:srgbClr val="C10323"/>
                </a:solidFill>
                <a:latin typeface="Arial"/>
                <a:ea typeface="Arial"/>
                <a:cs typeface="Arial"/>
                <a:sym typeface="Arial"/>
              </a:rPr>
              <a:t>Future Research</a:t>
            </a:r>
            <a:endParaRPr sz="4000" b="1" i="0" u="none" strike="noStrike" cap="none">
              <a:solidFill>
                <a:srgbClr val="C103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4"/>
          <p:cNvSpPr txBox="1">
            <a:spLocks noGrp="1"/>
          </p:cNvSpPr>
          <p:nvPr>
            <p:ph type="body" idx="1"/>
          </p:nvPr>
        </p:nvSpPr>
        <p:spPr>
          <a:xfrm>
            <a:off x="538512" y="970738"/>
            <a:ext cx="11115000" cy="4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GB" sz="3000" b="1"/>
              <a:t>Stage 1 - </a:t>
            </a:r>
            <a:r>
              <a:rPr lang="en-GB" sz="3000"/>
              <a:t>Critical literature review</a:t>
            </a:r>
            <a:endParaRPr sz="30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GB" sz="3000" b="1"/>
              <a:t>Stage 2</a:t>
            </a:r>
            <a:r>
              <a:rPr lang="en-GB" sz="3000"/>
              <a:t> - Policy analysis</a:t>
            </a:r>
            <a:endParaRPr sz="30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GB" sz="3000" b="1"/>
              <a:t>Stage 3 </a:t>
            </a:r>
            <a:r>
              <a:rPr lang="en-GB" sz="3000"/>
              <a:t>- Critical analysis of LMI artefacts</a:t>
            </a:r>
            <a:endParaRPr sz="30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GB" sz="3000" b="1"/>
              <a:t>Stage 4 </a:t>
            </a:r>
            <a:r>
              <a:rPr lang="en-GB" sz="3000"/>
              <a:t>- Observational research with practitioners</a:t>
            </a:r>
            <a:endParaRPr sz="3000"/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67440" y="274638"/>
            <a:ext cx="1111496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eko"/>
              <a:buNone/>
            </a:pPr>
            <a:r>
              <a:rPr lang="en-GB" sz="4000" b="1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Theorising The Labour Market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67440" y="1600201"/>
            <a:ext cx="11114961" cy="4088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800"/>
              <a:t>Through this session we will explore:</a:t>
            </a:r>
            <a:endParaRPr sz="280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Char char="•"/>
            </a:pPr>
            <a:r>
              <a:rPr lang="en-GB" sz="2800"/>
              <a:t>How opportunity awareness and LMI have been discussed in the careers literature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Char char="•"/>
            </a:pPr>
            <a:r>
              <a:rPr lang="en-GB" sz="2800"/>
              <a:t>How careers practice can approach the labour market using non-rationalist theories 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Char char="•"/>
            </a:pPr>
            <a:r>
              <a:rPr lang="en-GB" sz="2800"/>
              <a:t>How new understandings of career development linked to social justice can approach opportunity awareness</a:t>
            </a:r>
            <a:endParaRPr sz="280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Char char="•"/>
            </a:pPr>
            <a:r>
              <a:rPr lang="en-GB" sz="2800"/>
              <a:t>Provide an overview of future research</a:t>
            </a:r>
            <a:endParaRPr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>
            <a:spLocks noGrp="1"/>
          </p:cNvSpPr>
          <p:nvPr>
            <p:ph type="title"/>
          </p:nvPr>
        </p:nvSpPr>
        <p:spPr>
          <a:xfrm>
            <a:off x="565345" y="249147"/>
            <a:ext cx="13443000" cy="10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323"/>
              </a:buClr>
              <a:buSzPts val="4000"/>
              <a:buFont typeface="Arial"/>
              <a:buNone/>
            </a:pPr>
            <a:r>
              <a:rPr lang="en-GB" sz="4000" b="1">
                <a:solidFill>
                  <a:srgbClr val="C10323"/>
                </a:solidFill>
                <a:latin typeface="Arial"/>
                <a:ea typeface="Arial"/>
                <a:cs typeface="Arial"/>
                <a:sym typeface="Arial"/>
              </a:rPr>
              <a:t>Contact</a:t>
            </a:r>
            <a:endParaRPr sz="4000" b="1" i="0" u="none" strike="noStrike" cap="none">
              <a:solidFill>
                <a:srgbClr val="C103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5"/>
          <p:cNvSpPr txBox="1">
            <a:spLocks noGrp="1"/>
          </p:cNvSpPr>
          <p:nvPr>
            <p:ph type="body" idx="1"/>
          </p:nvPr>
        </p:nvSpPr>
        <p:spPr>
          <a:xfrm>
            <a:off x="538512" y="970738"/>
            <a:ext cx="11115000" cy="4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u="sng">
                <a:solidFill>
                  <a:schemeClr val="hlink"/>
                </a:solidFill>
                <a:hlinkClick r:id="rId3"/>
              </a:rPr>
              <a:t>t.staunton@derby.ac.uk</a:t>
            </a:r>
            <a:endParaRPr sz="3000"/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@tomstaunton84</a:t>
            </a:r>
            <a:endParaRPr sz="3000"/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u="sng">
                <a:solidFill>
                  <a:schemeClr val="hlink"/>
                </a:solidFill>
                <a:hlinkClick r:id="rId4"/>
              </a:rPr>
              <a:t>https://runninginaforest.wordpress.com</a:t>
            </a:r>
            <a:endParaRPr sz="3000"/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title"/>
          </p:nvPr>
        </p:nvSpPr>
        <p:spPr>
          <a:xfrm>
            <a:off x="565345" y="249147"/>
            <a:ext cx="13443000" cy="10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323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rgbClr val="C10323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GB" sz="4000" b="1">
                <a:solidFill>
                  <a:srgbClr val="C10323"/>
                </a:solidFill>
                <a:latin typeface="Arial"/>
                <a:ea typeface="Arial"/>
                <a:cs typeface="Arial"/>
                <a:sym typeface="Arial"/>
              </a:rPr>
              <a:t>eferences</a:t>
            </a:r>
            <a:endParaRPr sz="4000" b="1" i="0" u="none" strike="noStrike" cap="none">
              <a:solidFill>
                <a:srgbClr val="C103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6"/>
          <p:cNvSpPr txBox="1">
            <a:spLocks noGrp="1"/>
          </p:cNvSpPr>
          <p:nvPr>
            <p:ph type="body" idx="1"/>
          </p:nvPr>
        </p:nvSpPr>
        <p:spPr>
          <a:xfrm>
            <a:off x="538512" y="970738"/>
            <a:ext cx="11115000" cy="4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Herman, E. S., &amp; Chomsky, N. (1988). Manufacturing consent: A propaganda model. Manufacturing Consent.</a:t>
            </a:r>
            <a:endParaRPr/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Holland, J. L. (1959). A theory of vocational choice. Journal of counseling psychology, 6(1), 35.McMahon, M. (ed.) (2016) Career Counselling: Constructivist Approaches. Abingdon: Routledge.</a:t>
            </a:r>
            <a:endParaRPr/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Hooley, T. (2012). How the internet changed career: framing the relationship between career development and online technologies. Journal of the National Institute for Career Education and Counselling, 29(1), 3-12.</a:t>
            </a:r>
            <a:endParaRPr/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Hooley, T., Sultana, R., &amp; Thomsen, R. (Eds.). (2017). Career guidance for social justice: Contesting neoliberalism (Vol. 16). Routledge.</a:t>
            </a:r>
            <a:endParaRPr/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Law, B. and Watts, A. G. 1997. Schools, Careers and Community, London: Church Information Office.</a:t>
            </a:r>
            <a:endParaRPr/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Mitchell, K. E., Levin, A. S., &amp; Krumboltz, J. D. (1999). ” Planned Happenstance: Constructing Unexpected Career Opportunities,” Journal of Counseling and Development, Sept 1999, 77(2), 115-124. doi: 10.1002/j.1556-6676.1999.tb02431.x</a:t>
            </a:r>
            <a:endParaRPr/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Parsons, F. (1909). Choosing a vocation. Houghton Mifflin.</a:t>
            </a:r>
            <a:endParaRPr/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Pryor, R., &amp; Bright, J. (2011). The chaos theory of careers: A new perspective on working in the twenty-first century. London: Taylor &amp; Francis. </a:t>
            </a:r>
            <a:endParaRPr/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Savickas, M. L. (2015). Life Design Counselling Manual. Ohio: Mark L. Savickas.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/>
        </p:nvSpPr>
        <p:spPr>
          <a:xfrm>
            <a:off x="7132077" y="6525803"/>
            <a:ext cx="35417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 by audio-luci-store-it and available from </a:t>
            </a:r>
            <a:r>
              <a:rPr lang="en-GB" sz="1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Flicr</a:t>
            </a:r>
            <a:r>
              <a:rPr lang="en-GB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pic>
        <p:nvPicPr>
          <p:cNvPr id="49" name="Google Shape;4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332196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/>
          <p:nvPr/>
        </p:nvSpPr>
        <p:spPr>
          <a:xfrm>
            <a:off x="0" y="5534561"/>
            <a:ext cx="12192000" cy="1323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Teko"/>
              <a:ea typeface="Teko"/>
              <a:cs typeface="Teko"/>
              <a:sym typeface="Tek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rPr>
              <a:t>LMI &amp; Careers Literature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565345" y="249147"/>
            <a:ext cx="13443000" cy="10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323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rgbClr val="C10323"/>
                </a:solidFill>
                <a:latin typeface="Arial"/>
                <a:ea typeface="Arial"/>
                <a:cs typeface="Arial"/>
                <a:sym typeface="Arial"/>
              </a:rPr>
              <a:t>Rationalistic/ Matching</a:t>
            </a:r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467437" y="1417638"/>
            <a:ext cx="11115000" cy="4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GB" sz="3000"/>
              <a:t>Linked to work of Parsons, Holland and DOTS in particular</a:t>
            </a:r>
            <a:endParaRPr sz="3000"/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GB" sz="3000"/>
              <a:t>Focuses on quality LMI</a:t>
            </a:r>
            <a:endParaRPr sz="3000"/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GB" sz="3000"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ften described by terms such as accurate, unbiased, up-to-date, comprehensive etc. 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GB" sz="3000"/>
              <a:t>Looks for t</a:t>
            </a: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hresholds of what people should know</a:t>
            </a:r>
            <a:endParaRPr sz="3000"/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565345" y="249147"/>
            <a:ext cx="13443000" cy="10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323"/>
              </a:buClr>
              <a:buSzPts val="4000"/>
              <a:buFont typeface="Arial"/>
              <a:buNone/>
            </a:pPr>
            <a:r>
              <a:rPr lang="en-GB" sz="4000" b="1">
                <a:solidFill>
                  <a:srgbClr val="C10323"/>
                </a:solidFill>
                <a:latin typeface="Arial"/>
                <a:ea typeface="Arial"/>
                <a:cs typeface="Arial"/>
                <a:sym typeface="Arial"/>
              </a:rPr>
              <a:t>Gatsby Benchmark 2</a:t>
            </a:r>
            <a:endParaRPr sz="4000" b="1" i="0" u="none" strike="noStrike" cap="none">
              <a:solidFill>
                <a:srgbClr val="C103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467437" y="1417638"/>
            <a:ext cx="11115000" cy="4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“All students and parents should have access to </a:t>
            </a:r>
            <a:r>
              <a:rPr lang="en-GB" sz="3000" b="1" u="sng"/>
              <a:t>high-quality information</a:t>
            </a:r>
            <a:r>
              <a:rPr lang="en-GB" sz="3000"/>
              <a:t> about future study options and labour market opportunities. They will need the support of an informed adviser to make best use of available information.”</a:t>
            </a:r>
            <a:endParaRPr sz="30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565345" y="249147"/>
            <a:ext cx="13443000" cy="10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323"/>
              </a:buClr>
              <a:buSzPts val="4000"/>
              <a:buFont typeface="Arial"/>
              <a:buNone/>
            </a:pPr>
            <a:r>
              <a:rPr lang="en-GB" sz="4000" b="1">
                <a:solidFill>
                  <a:srgbClr val="C10323"/>
                </a:solidFill>
                <a:latin typeface="Arial"/>
                <a:ea typeface="Arial"/>
                <a:cs typeface="Arial"/>
                <a:sym typeface="Arial"/>
              </a:rPr>
              <a:t>2018 National Careers Strategy</a:t>
            </a:r>
            <a:endParaRPr sz="4000" b="1" i="0" u="none" strike="noStrike" cap="none">
              <a:solidFill>
                <a:srgbClr val="C103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467437" y="1417638"/>
            <a:ext cx="11115000" cy="4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“It is vital, in an environment where new industries are emerging and many of the most important jobs of the future</a:t>
            </a:r>
            <a:endParaRPr sz="24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don’t yet exist, that individuals have access to </a:t>
            </a:r>
            <a:r>
              <a:rPr lang="en-GB" sz="2400" b="1" u="sng"/>
              <a:t>high-quality labour market information</a:t>
            </a:r>
            <a:r>
              <a:rPr lang="en-GB" sz="2400"/>
              <a:t> and earnings data to underpin their choices.”</a:t>
            </a:r>
            <a:endParaRPr sz="24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“We want… everyone to get the information they need to understand the job and career opportunities available, and how their </a:t>
            </a:r>
            <a:r>
              <a:rPr lang="en-GB" sz="2400" b="1" u="sng"/>
              <a:t>knowledge and skills can help them in considering suitable careers.</a:t>
            </a:r>
            <a:r>
              <a:rPr lang="en-GB" sz="2400"/>
              <a:t>”</a:t>
            </a:r>
            <a:endParaRPr sz="24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565345" y="249147"/>
            <a:ext cx="13443000" cy="10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323"/>
              </a:buClr>
              <a:buSzPts val="4000"/>
              <a:buFont typeface="Arial"/>
              <a:buNone/>
            </a:pPr>
            <a:r>
              <a:rPr lang="en-GB" sz="4000" b="1">
                <a:solidFill>
                  <a:srgbClr val="C10323"/>
                </a:solidFill>
                <a:latin typeface="Arial"/>
                <a:ea typeface="Arial"/>
                <a:cs typeface="Arial"/>
                <a:sym typeface="Arial"/>
              </a:rPr>
              <a:t>AGCAS Pillar 7</a:t>
            </a:r>
            <a:endParaRPr sz="4000" b="1" i="0" u="none" strike="noStrike" cap="none">
              <a:solidFill>
                <a:srgbClr val="C103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>
            <a:off x="467437" y="1417638"/>
            <a:ext cx="11115000" cy="4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Anticipating and adapting to trends and predictions in the world of work to ensure our services are relevant to </a:t>
            </a:r>
            <a:r>
              <a:rPr lang="en-GB" sz="2400" b="1" u="sng"/>
              <a:t>current and future needs</a:t>
            </a:r>
            <a:endParaRPr sz="2400" b="1" u="sng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Examples may include… </a:t>
            </a:r>
            <a:endParaRPr sz="24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•	The provision of material.. that demonstrate understanding of </a:t>
            </a:r>
            <a:r>
              <a:rPr lang="en-GB" sz="2400" b="1" u="sng"/>
              <a:t>changing</a:t>
            </a:r>
            <a:r>
              <a:rPr lang="en-GB" sz="2400"/>
              <a:t> labour markets and opportunity structures</a:t>
            </a:r>
            <a:endParaRPr sz="24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•	Staff at all levels are able to demonstrate an understanding of labour market information (LMI) </a:t>
            </a:r>
            <a:r>
              <a:rPr lang="en-GB" sz="2400" b="1" u="sng"/>
              <a:t>changes and opportunity structures</a:t>
            </a:r>
            <a:r>
              <a:rPr lang="en-GB" sz="2400"/>
              <a:t>... </a:t>
            </a:r>
            <a:endParaRPr sz="24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•	Evidence of active engagement and collaboration with businesses, employers, professional organisations; in order to keep information </a:t>
            </a:r>
            <a:r>
              <a:rPr lang="en-GB" sz="2400" b="1" u="sng"/>
              <a:t>up to date...</a:t>
            </a:r>
            <a:endParaRPr sz="2400" b="1" u="sng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/>
          <p:nvPr/>
        </p:nvSpPr>
        <p:spPr>
          <a:xfrm>
            <a:off x="7132077" y="6525803"/>
            <a:ext cx="35417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 by audio-luci-store-it and available from </a:t>
            </a:r>
            <a:r>
              <a:rPr lang="en-GB" sz="1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Flicr</a:t>
            </a:r>
            <a:r>
              <a:rPr lang="en-GB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pic>
        <p:nvPicPr>
          <p:cNvPr id="81" name="Google Shape;8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332196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3"/>
          <p:cNvSpPr txBox="1"/>
          <p:nvPr/>
        </p:nvSpPr>
        <p:spPr>
          <a:xfrm>
            <a:off x="0" y="5534561"/>
            <a:ext cx="12192000" cy="1323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Teko"/>
              <a:ea typeface="Teko"/>
              <a:cs typeface="Teko"/>
              <a:sym typeface="Tek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rPr>
              <a:t>Alternatives to Rationalism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565349" y="249150"/>
            <a:ext cx="10881900" cy="10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323"/>
              </a:buClr>
              <a:buSzPts val="4000"/>
              <a:buFont typeface="Arial"/>
              <a:buNone/>
            </a:pPr>
            <a:endParaRPr sz="4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323"/>
              </a:buClr>
              <a:buSzPts val="4000"/>
              <a:buFont typeface="Arial"/>
              <a:buNone/>
            </a:pPr>
            <a:endParaRPr sz="4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323"/>
              </a:buClr>
              <a:buSzPts val="4000"/>
              <a:buFont typeface="Arial"/>
              <a:buNone/>
            </a:pPr>
            <a:endParaRPr sz="4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323"/>
              </a:buClr>
              <a:buSzPts val="4000"/>
              <a:buFont typeface="Arial"/>
              <a:buNone/>
            </a:pPr>
            <a:endParaRPr sz="4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323"/>
              </a:buClr>
              <a:buSzPts val="4000"/>
              <a:buFont typeface="Arial"/>
              <a:buNone/>
            </a:pPr>
            <a:endParaRPr sz="4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323"/>
              </a:buClr>
              <a:buSzPts val="4000"/>
              <a:buFont typeface="Arial"/>
              <a:buNone/>
            </a:pPr>
            <a:endParaRPr sz="4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323"/>
              </a:buClr>
              <a:buSzPts val="4000"/>
              <a:buFont typeface="Arial"/>
              <a:buNone/>
            </a:pPr>
            <a:endParaRPr sz="4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323"/>
              </a:buClr>
              <a:buSzPts val="4000"/>
              <a:buFont typeface="Arial"/>
              <a:buNone/>
            </a:pPr>
            <a:r>
              <a:rPr lang="en-GB" sz="4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sort of interaction should we want between our clients and LMI?</a:t>
            </a:r>
            <a:endParaRPr sz="4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323"/>
              </a:buClr>
              <a:buSzPts val="4000"/>
              <a:buFont typeface="Arial"/>
              <a:buNone/>
            </a:pPr>
            <a:endParaRPr sz="4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323"/>
              </a:buClr>
              <a:buSzPts val="4000"/>
              <a:buFont typeface="Arial"/>
              <a:buNone/>
            </a:pPr>
            <a:r>
              <a:rPr lang="en-GB" sz="40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 sz="400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323"/>
              </a:buClr>
              <a:buSzPts val="4000"/>
              <a:buFont typeface="Arial"/>
              <a:buNone/>
            </a:pPr>
            <a:endParaRPr sz="400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323"/>
              </a:buClr>
              <a:buSzPts val="4000"/>
              <a:buFont typeface="Arial"/>
              <a:buNone/>
            </a:pPr>
            <a:r>
              <a:rPr lang="en-GB" sz="4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constitutes quality learning about the world of work?</a:t>
            </a:r>
            <a:endParaRPr sz="4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323"/>
              </a:buClr>
              <a:buSzPts val="4000"/>
              <a:buFont typeface="Arial"/>
              <a:buNone/>
            </a:pPr>
            <a:endParaRPr sz="4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08EE011494244CB7EBC34D21ED948D" ma:contentTypeVersion="10" ma:contentTypeDescription="Create a new document." ma:contentTypeScope="" ma:versionID="989223d2fbea7cd11f3b35243878c85e">
  <xsd:schema xmlns:xsd="http://www.w3.org/2001/XMLSchema" xmlns:xs="http://www.w3.org/2001/XMLSchema" xmlns:p="http://schemas.microsoft.com/office/2006/metadata/properties" xmlns:ns3="f4ffee0f-41f8-4eac-9474-81f7205c73b8" xmlns:ns4="4342433f-ca24-43d1-930c-e334dba2d49d" targetNamespace="http://schemas.microsoft.com/office/2006/metadata/properties" ma:root="true" ma:fieldsID="5b9e3a7b7a53c56d524b04619e13d13c" ns3:_="" ns4:_="">
    <xsd:import namespace="f4ffee0f-41f8-4eac-9474-81f7205c73b8"/>
    <xsd:import namespace="4342433f-ca24-43d1-930c-e334dba2d49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ffee0f-41f8-4eac-9474-81f7205c73b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42433f-ca24-43d1-930c-e334dba2d4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BE1E2FC-FBF1-4500-9C97-7F4BC90964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26C53E-EC30-4F41-93C0-B1B353BE8F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ffee0f-41f8-4eac-9474-81f7205c73b8"/>
    <ds:schemaRef ds:uri="4342433f-ca24-43d1-930c-e334dba2d4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166202-8383-492B-A1FA-E6EF7BCBAD0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f4ffee0f-41f8-4eac-9474-81f7205c73b8"/>
    <ds:schemaRef ds:uri="http://purl.org/dc/elements/1.1/"/>
    <ds:schemaRef ds:uri="http://schemas.microsoft.com/office/2006/metadata/properties"/>
    <ds:schemaRef ds:uri="http://schemas.microsoft.com/office/2006/documentManagement/types"/>
    <ds:schemaRef ds:uri="4342433f-ca24-43d1-930c-e334dba2d49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987</Words>
  <Application>Microsoft Macintosh PowerPoint</Application>
  <PresentationFormat>Widescreen</PresentationFormat>
  <Paragraphs>135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Rockwell</vt:lpstr>
      <vt:lpstr>Teko</vt:lpstr>
      <vt:lpstr>Trebuchet MS</vt:lpstr>
      <vt:lpstr>Times New Roman</vt:lpstr>
      <vt:lpstr>Calibri</vt:lpstr>
      <vt:lpstr>Theme2</vt:lpstr>
      <vt:lpstr>PowerPoint Presentation</vt:lpstr>
      <vt:lpstr>Theorising The Labour Market</vt:lpstr>
      <vt:lpstr>PowerPoint Presentation</vt:lpstr>
      <vt:lpstr>Rationalistic/ Matching</vt:lpstr>
      <vt:lpstr>Gatsby Benchmark 2</vt:lpstr>
      <vt:lpstr>2018 National Careers Strategy</vt:lpstr>
      <vt:lpstr>AGCAS Pillar 7</vt:lpstr>
      <vt:lpstr>PowerPoint Presentation</vt:lpstr>
      <vt:lpstr>       What sort of interaction should we want between our clients and LMI?  Or  What constitutes quality learning about the world of work? </vt:lpstr>
      <vt:lpstr>5 Approaches to LMI</vt:lpstr>
      <vt:lpstr>Constructivist</vt:lpstr>
      <vt:lpstr>Chance Based</vt:lpstr>
      <vt:lpstr>Digital Literacy</vt:lpstr>
      <vt:lpstr>Radical</vt:lpstr>
      <vt:lpstr>PowerPoint Presentation</vt:lpstr>
      <vt:lpstr>Manufacturing Consent</vt:lpstr>
      <vt:lpstr>Manufacturing Consent</vt:lpstr>
      <vt:lpstr>PowerPoint Presentation</vt:lpstr>
      <vt:lpstr>Future Research</vt:lpstr>
      <vt:lpstr>Contact</vt:lpstr>
      <vt:lpstr>References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</dc:creator>
  <cp:lastModifiedBy>Lyn Barham</cp:lastModifiedBy>
  <cp:revision>2</cp:revision>
  <dcterms:modified xsi:type="dcterms:W3CDTF">2020-12-08T11:25:14Z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47d098f-2640-4837-b575-e0be04df0525_Enabled">
    <vt:lpwstr>True</vt:lpwstr>
  </property>
  <property fmtid="{D5CDD505-2E9C-101B-9397-08002B2CF9AE}" pid="3" name="MSIP_Label_b47d098f-2640-4837-b575-e0be04df0525_SiteId">
    <vt:lpwstr>98f1bb3a-5efa-4782-88ba-bd897db60e62</vt:lpwstr>
  </property>
  <property fmtid="{D5CDD505-2E9C-101B-9397-08002B2CF9AE}" pid="4" name="MSIP_Label_b47d098f-2640-4837-b575-e0be04df0525_Owner">
    <vt:lpwstr>CEGS026@derby.ac.uk</vt:lpwstr>
  </property>
  <property fmtid="{D5CDD505-2E9C-101B-9397-08002B2CF9AE}" pid="5" name="MSIP_Label_b47d098f-2640-4837-b575-e0be04df0525_SetDate">
    <vt:lpwstr>2019-09-17T16:09:03.0282222Z</vt:lpwstr>
  </property>
  <property fmtid="{D5CDD505-2E9C-101B-9397-08002B2CF9AE}" pid="6" name="MSIP_Label_b47d098f-2640-4837-b575-e0be04df0525_Name">
    <vt:lpwstr>Internal</vt:lpwstr>
  </property>
  <property fmtid="{D5CDD505-2E9C-101B-9397-08002B2CF9AE}" pid="7" name="MSIP_Label_b47d098f-2640-4837-b575-e0be04df0525_Application">
    <vt:lpwstr>Microsoft Azure Information Protection</vt:lpwstr>
  </property>
  <property fmtid="{D5CDD505-2E9C-101B-9397-08002B2CF9AE}" pid="8" name="MSIP_Label_b47d098f-2640-4837-b575-e0be04df0525_Extended_MSFT_Method">
    <vt:lpwstr>Automatic</vt:lpwstr>
  </property>
  <property fmtid="{D5CDD505-2E9C-101B-9397-08002B2CF9AE}" pid="9" name="MSIP_Label_501a0944-9d81-4c75-b857-2ec7863455b7_Enabled">
    <vt:lpwstr>True</vt:lpwstr>
  </property>
  <property fmtid="{D5CDD505-2E9C-101B-9397-08002B2CF9AE}" pid="10" name="MSIP_Label_501a0944-9d81-4c75-b857-2ec7863455b7_SiteId">
    <vt:lpwstr>98f1bb3a-5efa-4782-88ba-bd897db60e62</vt:lpwstr>
  </property>
  <property fmtid="{D5CDD505-2E9C-101B-9397-08002B2CF9AE}" pid="11" name="MSIP_Label_501a0944-9d81-4c75-b857-2ec7863455b7_Owner">
    <vt:lpwstr>CEGS026@derby.ac.uk</vt:lpwstr>
  </property>
  <property fmtid="{D5CDD505-2E9C-101B-9397-08002B2CF9AE}" pid="12" name="MSIP_Label_501a0944-9d81-4c75-b857-2ec7863455b7_SetDate">
    <vt:lpwstr>2019-09-17T16:09:03.0282222Z</vt:lpwstr>
  </property>
  <property fmtid="{D5CDD505-2E9C-101B-9397-08002B2CF9AE}" pid="13" name="MSIP_Label_501a0944-9d81-4c75-b857-2ec7863455b7_Name">
    <vt:lpwstr>Internal with visible marking</vt:lpwstr>
  </property>
  <property fmtid="{D5CDD505-2E9C-101B-9397-08002B2CF9AE}" pid="14" name="MSIP_Label_501a0944-9d81-4c75-b857-2ec7863455b7_Application">
    <vt:lpwstr>Microsoft Azure Information Protection</vt:lpwstr>
  </property>
  <property fmtid="{D5CDD505-2E9C-101B-9397-08002B2CF9AE}" pid="15" name="MSIP_Label_501a0944-9d81-4c75-b857-2ec7863455b7_Parent">
    <vt:lpwstr>b47d098f-2640-4837-b575-e0be04df0525</vt:lpwstr>
  </property>
  <property fmtid="{D5CDD505-2E9C-101B-9397-08002B2CF9AE}" pid="16" name="MSIP_Label_501a0944-9d81-4c75-b857-2ec7863455b7_Extended_MSFT_Method">
    <vt:lpwstr>Automatic</vt:lpwstr>
  </property>
  <property fmtid="{D5CDD505-2E9C-101B-9397-08002B2CF9AE}" pid="17" name="Sensitivity">
    <vt:lpwstr>Internal Internal with visible marking</vt:lpwstr>
  </property>
  <property fmtid="{D5CDD505-2E9C-101B-9397-08002B2CF9AE}" pid="18" name="ContentTypeId">
    <vt:lpwstr>0x0101007708EE011494244CB7EBC34D21ED948D</vt:lpwstr>
  </property>
</Properties>
</file>