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75" r:id="rId8"/>
    <p:sldId id="272" r:id="rId9"/>
    <p:sldId id="267" r:id="rId10"/>
    <p:sldId id="273" r:id="rId11"/>
    <p:sldId id="274" r:id="rId12"/>
    <p:sldId id="265" r:id="rId13"/>
    <p:sldId id="268" r:id="rId14"/>
    <p:sldId id="259" r:id="rId15"/>
    <p:sldId id="261" r:id="rId16"/>
    <p:sldId id="260" r:id="rId17"/>
    <p:sldId id="262" r:id="rId18"/>
    <p:sldId id="263" r:id="rId19"/>
    <p:sldId id="269" r:id="rId20"/>
    <p:sldId id="266" r:id="rId21"/>
    <p:sldId id="270" r:id="rId22"/>
    <p:sldId id="271" r:id="rId2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P Wassell" initials="MPW" lastIdx="1" clrIdx="0">
    <p:extLst>
      <p:ext uri="{19B8F6BF-5375-455C-9EA6-DF929625EA0E}">
        <p15:presenceInfo xmlns:p15="http://schemas.microsoft.com/office/powerpoint/2012/main" userId="Mr P Wass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C1A3A-30DF-47D9-9220-E0A833E6F042}" v="1" dt="2020-10-15T18:21:41.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86233" autoAdjust="0"/>
  </p:normalViewPr>
  <p:slideViewPr>
    <p:cSldViewPr snapToGrid="0">
      <p:cViewPr varScale="1">
        <p:scale>
          <a:sx n="75" d="100"/>
          <a:sy n="75"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5T14:36:56.279"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25T14:36:56.279"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F3974-62DC-4470-ACDC-7CC4FAE98A22}" type="datetimeFigureOut">
              <a:rPr lang="en-NL" smtClean="0"/>
              <a:t>09/26/2023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2B7D5-C873-4E20-9CE9-2EB1CF2816FD}" type="slidenum">
              <a:rPr lang="en-NL" smtClean="0"/>
              <a:t>‹#›</a:t>
            </a:fld>
            <a:endParaRPr lang="en-NL"/>
          </a:p>
        </p:txBody>
      </p:sp>
    </p:spTree>
    <p:extLst>
      <p:ext uri="{BB962C8B-B14F-4D97-AF65-F5344CB8AC3E}">
        <p14:creationId xmlns:p14="http://schemas.microsoft.com/office/powerpoint/2010/main" val="211290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istory.com/topics/us-presidents/abraham-lincol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12B7D5-C873-4E20-9CE9-2EB1CF2816FD}" type="slidenum">
              <a:rPr lang="en-NL" smtClean="0"/>
              <a:t>1</a:t>
            </a:fld>
            <a:endParaRPr lang="en-NL"/>
          </a:p>
        </p:txBody>
      </p:sp>
    </p:spTree>
    <p:extLst>
      <p:ext uri="{BB962C8B-B14F-4D97-AF65-F5344CB8AC3E}">
        <p14:creationId xmlns:p14="http://schemas.microsoft.com/office/powerpoint/2010/main" val="391934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black presence in Britain since at least the 3</a:t>
            </a:r>
            <a:r>
              <a:rPr lang="en-GB" baseline="30000" dirty="0"/>
              <a:t>rd</a:t>
            </a:r>
            <a:r>
              <a:rPr lang="en-GB" dirty="0"/>
              <a:t> century but their stories are often untold because of those who write, record and control history. Andrew Hann, a historian at English Heritage states, “History tends to be written by the powerful…it tends to be written by the people in charge…It’s predominately male, it’s predominately white, it’s predominately middle or ruling class…While this can be a challenging story to tell, tell it we must, as it teaches us important lessons about the present as well as the past.” History has erased the presence of non-white individuals in Britain and America. </a:t>
            </a:r>
            <a:endParaRPr lang="en-NL" dirty="0"/>
          </a:p>
        </p:txBody>
      </p:sp>
      <p:sp>
        <p:nvSpPr>
          <p:cNvPr id="4" name="Slide Number Placeholder 3"/>
          <p:cNvSpPr>
            <a:spLocks noGrp="1"/>
          </p:cNvSpPr>
          <p:nvPr>
            <p:ph type="sldNum" sz="quarter" idx="5"/>
          </p:nvPr>
        </p:nvSpPr>
        <p:spPr/>
        <p:txBody>
          <a:bodyPr/>
          <a:lstStyle/>
          <a:p>
            <a:fld id="{1412B7D5-C873-4E20-9CE9-2EB1CF2816FD}" type="slidenum">
              <a:rPr lang="en-NL" smtClean="0"/>
              <a:t>9</a:t>
            </a:fld>
            <a:endParaRPr lang="en-NL"/>
          </a:p>
        </p:txBody>
      </p:sp>
    </p:spTree>
    <p:extLst>
      <p:ext uri="{BB962C8B-B14F-4D97-AF65-F5344CB8AC3E}">
        <p14:creationId xmlns:p14="http://schemas.microsoft.com/office/powerpoint/2010/main" val="184783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These slides are to highlight how students are likely to be aware of white historical figures and less likely to hear about black historical figures who also impacted society/that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Although he supported President </a:t>
            </a:r>
            <a:r>
              <a:rPr lang="en-GB" sz="1200" b="0" i="0" u="sng" kern="1200" dirty="0">
                <a:solidFill>
                  <a:schemeClr val="tx1"/>
                </a:solidFill>
                <a:effectLst/>
                <a:latin typeface="+mn-lt"/>
                <a:ea typeface="+mn-ea"/>
                <a:cs typeface="+mn-cs"/>
                <a:hlinkClick r:id="rId3"/>
              </a:rPr>
              <a:t>Abraham Lincoln</a:t>
            </a:r>
            <a:r>
              <a:rPr lang="en-GB" sz="1200" b="0" i="0" kern="1200" dirty="0">
                <a:solidFill>
                  <a:schemeClr val="tx1"/>
                </a:solidFill>
                <a:effectLst/>
                <a:latin typeface="+mn-lt"/>
                <a:ea typeface="+mn-ea"/>
                <a:cs typeface="+mn-cs"/>
              </a:rPr>
              <a:t> in the early years of the Civil War, Douglass would fall into disagreement with the politician after the Emancipation Proclamation of 1863, which effectively ended the practice of slavery. Douglass was disappointed that Lincoln didn’t use the proclamation to grant ex-slaves the right to vote, particularly after they had fought bravely alongside soldiers for the Union army.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1412B7D5-C873-4E20-9CE9-2EB1CF2816FD}" type="slidenum">
              <a:rPr lang="en-NL" smtClean="0"/>
              <a:t>11</a:t>
            </a:fld>
            <a:endParaRPr lang="en-NL"/>
          </a:p>
        </p:txBody>
      </p:sp>
    </p:spTree>
    <p:extLst>
      <p:ext uri="{BB962C8B-B14F-4D97-AF65-F5344CB8AC3E}">
        <p14:creationId xmlns:p14="http://schemas.microsoft.com/office/powerpoint/2010/main" val="345111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Florence Nightingale</a:t>
            </a:r>
            <a:r>
              <a:rPr lang="en-GB" sz="1200" b="0" i="0" kern="1200" dirty="0">
                <a:solidFill>
                  <a:schemeClr val="tx1"/>
                </a:solidFill>
                <a:effectLst/>
                <a:latin typeface="+mn-lt"/>
                <a:ea typeface="+mn-ea"/>
                <a:cs typeface="+mn-cs"/>
              </a:rPr>
              <a:t> (1820-1910), known as “The Lady With the Lamp,” was a British nurse, social reformer and statistician best known as the founder of modern nursing. Her experiences as a nurse during the Crimean War were foundational in her views about sanitation.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Slide Number Placeholder 3"/>
          <p:cNvSpPr>
            <a:spLocks noGrp="1"/>
          </p:cNvSpPr>
          <p:nvPr>
            <p:ph type="sldNum" sz="quarter" idx="5"/>
          </p:nvPr>
        </p:nvSpPr>
        <p:spPr/>
        <p:txBody>
          <a:bodyPr/>
          <a:lstStyle/>
          <a:p>
            <a:fld id="{1412B7D5-C873-4E20-9CE9-2EB1CF2816FD}" type="slidenum">
              <a:rPr lang="en-NL" smtClean="0"/>
              <a:t>12</a:t>
            </a:fld>
            <a:endParaRPr lang="en-NL"/>
          </a:p>
        </p:txBody>
      </p:sp>
    </p:spTree>
    <p:extLst>
      <p:ext uri="{BB962C8B-B14F-4D97-AF65-F5344CB8AC3E}">
        <p14:creationId xmlns:p14="http://schemas.microsoft.com/office/powerpoint/2010/main" val="223703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412B7D5-C873-4E20-9CE9-2EB1CF2816FD}" type="slidenum">
              <a:rPr lang="en-NL" smtClean="0"/>
              <a:t>13</a:t>
            </a:fld>
            <a:endParaRPr lang="en-NL"/>
          </a:p>
        </p:txBody>
      </p:sp>
    </p:spTree>
    <p:extLst>
      <p:ext uri="{BB962C8B-B14F-4D97-AF65-F5344CB8AC3E}">
        <p14:creationId xmlns:p14="http://schemas.microsoft.com/office/powerpoint/2010/main" val="227956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412B7D5-C873-4E20-9CE9-2EB1CF2816FD}" type="slidenum">
              <a:rPr lang="en-NL" smtClean="0"/>
              <a:t>14</a:t>
            </a:fld>
            <a:endParaRPr lang="en-NL"/>
          </a:p>
        </p:txBody>
      </p:sp>
    </p:spTree>
    <p:extLst>
      <p:ext uri="{BB962C8B-B14F-4D97-AF65-F5344CB8AC3E}">
        <p14:creationId xmlns:p14="http://schemas.microsoft.com/office/powerpoint/2010/main" val="188020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Slavery was not the beginning of the presence of African people in Britain.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John </a:t>
            </a:r>
            <a:r>
              <a:rPr lang="en-GB" b="1" dirty="0" err="1"/>
              <a:t>Blanke</a:t>
            </a:r>
            <a:r>
              <a:rPr lang="en-GB" b="1" dirty="0"/>
              <a:t>- </a:t>
            </a:r>
            <a:r>
              <a:rPr lang="en-GB" dirty="0"/>
              <a:t>“May well have arrived in England in 1501, as part of the entourage of Catherine of Aragon…John </a:t>
            </a:r>
            <a:r>
              <a:rPr lang="en-GB" dirty="0" err="1"/>
              <a:t>Blanke</a:t>
            </a:r>
            <a:r>
              <a:rPr lang="en-GB" dirty="0"/>
              <a:t> made his first appearance in the records in 1509 when a note records wages being paid to him by the court of Henry VIII…[The image] came about because </a:t>
            </a:r>
            <a:r>
              <a:rPr lang="en-GB" dirty="0" err="1"/>
              <a:t>Blanke</a:t>
            </a:r>
            <a:r>
              <a:rPr lang="en-GB" dirty="0"/>
              <a:t> performed at the celebrations that were staged in January 1511 to mark the birth of Prince Henry, the son born to Henry VIII and Catherine of Aragon…The festivities of 1511 are recorded in the Westminster Tournament Roll. John </a:t>
            </a:r>
            <a:r>
              <a:rPr lang="en-GB" dirty="0" err="1"/>
              <a:t>Blanke</a:t>
            </a:r>
            <a:r>
              <a:rPr lang="en-GB" dirty="0"/>
              <a:t> appears twice on the Roll, shown on both occasions within the procession riding a grey horse and wearing an identical liveried uniform to his five fellow royal trumpeters. - – Black and British, David </a:t>
            </a:r>
            <a:r>
              <a:rPr lang="en-GB" dirty="0" err="1"/>
              <a:t>Olusoga</a:t>
            </a:r>
            <a:endParaRPr lang="en-GB" dirty="0"/>
          </a:p>
          <a:p>
            <a:endParaRPr lang="en-GB" dirty="0"/>
          </a:p>
          <a:p>
            <a:r>
              <a:rPr lang="en-GB" b="1" dirty="0"/>
              <a:t>Sarah Forbes </a:t>
            </a:r>
            <a:r>
              <a:rPr lang="en-GB" b="1" dirty="0" err="1"/>
              <a:t>Bonetta</a:t>
            </a:r>
            <a:r>
              <a:rPr lang="en-GB" b="1" dirty="0"/>
              <a:t>- </a:t>
            </a:r>
            <a:r>
              <a:rPr lang="en-GB" sz="1200" b="0" i="0" kern="1200" dirty="0">
                <a:solidFill>
                  <a:schemeClr val="tx1"/>
                </a:solidFill>
                <a:effectLst/>
                <a:latin typeface="+mn-lt"/>
                <a:ea typeface="+mn-ea"/>
                <a:cs typeface="+mn-cs"/>
              </a:rPr>
              <a:t>Born in West Africa of Yoruba descent, Sarah Forbes </a:t>
            </a:r>
            <a:r>
              <a:rPr lang="en-GB" sz="1200" b="0" i="0" kern="1200" dirty="0" err="1">
                <a:solidFill>
                  <a:schemeClr val="tx1"/>
                </a:solidFill>
                <a:effectLst/>
                <a:latin typeface="+mn-lt"/>
                <a:ea typeface="+mn-ea"/>
                <a:cs typeface="+mn-cs"/>
              </a:rPr>
              <a:t>Bonetta</a:t>
            </a:r>
            <a:r>
              <a:rPr lang="en-GB" sz="1200" b="0" i="0" kern="1200" dirty="0">
                <a:solidFill>
                  <a:schemeClr val="tx1"/>
                </a:solidFill>
                <a:effectLst/>
                <a:latin typeface="+mn-lt"/>
                <a:ea typeface="+mn-ea"/>
                <a:cs typeface="+mn-cs"/>
              </a:rPr>
              <a:t> was captured in 1848, at the age of five, during the </a:t>
            </a:r>
            <a:r>
              <a:rPr lang="en-GB" sz="1200" b="0" i="0" kern="1200" dirty="0" err="1">
                <a:solidFill>
                  <a:schemeClr val="tx1"/>
                </a:solidFill>
                <a:effectLst/>
                <a:latin typeface="+mn-lt"/>
                <a:ea typeface="+mn-ea"/>
                <a:cs typeface="+mn-cs"/>
              </a:rPr>
              <a:t>Okeadon</a:t>
            </a:r>
            <a:r>
              <a:rPr lang="en-GB" sz="1200" b="0" i="0" kern="1200" dirty="0">
                <a:solidFill>
                  <a:schemeClr val="tx1"/>
                </a:solidFill>
                <a:effectLst/>
                <a:latin typeface="+mn-lt"/>
                <a:ea typeface="+mn-ea"/>
                <a:cs typeface="+mn-cs"/>
              </a:rPr>
              <a:t> War. While her family were killed in the war, as the daughter of an African chief, Sarah was kept in captivity as a state prisoner, either to be presented to an important visitor, or to be sacrificed at the death of a minister or official to become his attendant in the next world. In June 1850 Captain Forbes, on board the </a:t>
            </a:r>
            <a:r>
              <a:rPr lang="en-GB" sz="1200" b="0" i="1" kern="1200" dirty="0" err="1">
                <a:solidFill>
                  <a:schemeClr val="tx1"/>
                </a:solidFill>
                <a:effectLst/>
                <a:latin typeface="+mn-lt"/>
                <a:ea typeface="+mn-ea"/>
                <a:cs typeface="+mn-cs"/>
              </a:rPr>
              <a:t>Bonetta</a:t>
            </a:r>
            <a:r>
              <a:rPr lang="en-GB" sz="1200" b="0" i="0" kern="1200" dirty="0">
                <a:solidFill>
                  <a:schemeClr val="tx1"/>
                </a:solidFill>
                <a:effectLst/>
                <a:latin typeface="+mn-lt"/>
                <a:ea typeface="+mn-ea"/>
                <a:cs typeface="+mn-cs"/>
              </a:rPr>
              <a:t>, arrived in </a:t>
            </a:r>
            <a:r>
              <a:rPr lang="en-GB" sz="1200" b="0" i="0" kern="1200" dirty="0" err="1">
                <a:solidFill>
                  <a:schemeClr val="tx1"/>
                </a:solidFill>
                <a:effectLst/>
                <a:latin typeface="+mn-lt"/>
                <a:ea typeface="+mn-ea"/>
                <a:cs typeface="+mn-cs"/>
              </a:rPr>
              <a:t>Dahomey</a:t>
            </a:r>
            <a:r>
              <a:rPr lang="en-GB" sz="1200" b="0" i="0" kern="1200" dirty="0">
                <a:solidFill>
                  <a:schemeClr val="tx1"/>
                </a:solidFill>
                <a:effectLst/>
                <a:latin typeface="+mn-lt"/>
                <a:ea typeface="+mn-ea"/>
                <a:cs typeface="+mn-cs"/>
              </a:rPr>
              <a:t> on a mission to negotiate the suppression of the slave trade. While there, he asked the King for the little girl as a present, whether for himself or on behalf of the Queen is not clear. The request was granted and the child was brought to England, being given the names of Forbes </a:t>
            </a:r>
            <a:r>
              <a:rPr lang="en-GB" sz="1200" b="0" i="0" kern="1200" dirty="0" err="1">
                <a:solidFill>
                  <a:schemeClr val="tx1"/>
                </a:solidFill>
                <a:effectLst/>
                <a:latin typeface="+mn-lt"/>
                <a:ea typeface="+mn-ea"/>
                <a:cs typeface="+mn-cs"/>
              </a:rPr>
              <a:t>Bonetta</a:t>
            </a:r>
            <a:r>
              <a:rPr lang="en-GB" sz="1200" b="0" i="0" kern="1200" dirty="0">
                <a:solidFill>
                  <a:schemeClr val="tx1"/>
                </a:solidFill>
                <a:effectLst/>
                <a:latin typeface="+mn-lt"/>
                <a:ea typeface="+mn-ea"/>
                <a:cs typeface="+mn-cs"/>
              </a:rPr>
              <a:t>, after the Captain and the ship.</a:t>
            </a:r>
          </a:p>
          <a:p>
            <a:r>
              <a:rPr lang="en-GB" sz="1200" b="0" i="0" kern="1200" dirty="0">
                <a:solidFill>
                  <a:schemeClr val="tx1"/>
                </a:solidFill>
                <a:effectLst/>
                <a:latin typeface="+mn-lt"/>
                <a:ea typeface="+mn-ea"/>
                <a:cs typeface="+mn-cs"/>
              </a:rPr>
              <a:t>She lived at first with Captain Forbes's family, then, on 9 November, she was taken to Windsor Castle and received by Queen Victoria and Prince Albert. The Queen paid for Sarah to be educated and saw her several times in the space of a few years. Sarah, a highly intelligent girl, developed a particular talent for music. She married in 1862 and later had a daughter, Victoria, to whom the Queen acted as godmother. -https://www.rct.uk/collection/themes/trails/black-and-asian-history-and-victorian-britain/sarah-forbes-bonetta-and-family</a:t>
            </a:r>
          </a:p>
          <a:p>
            <a:pPr fontAlgn="base"/>
            <a:endParaRPr lang="en-GB" b="1" dirty="0"/>
          </a:p>
          <a:p>
            <a:endParaRPr lang="en-GB" dirty="0"/>
          </a:p>
          <a:p>
            <a:r>
              <a:rPr lang="en-GB" b="1" dirty="0"/>
              <a:t>The Beachy Head Lady- </a:t>
            </a:r>
            <a:r>
              <a:rPr lang="en-GB" dirty="0" err="1"/>
              <a:t>Ïn</a:t>
            </a:r>
            <a:r>
              <a:rPr lang="en-GB" dirty="0"/>
              <a:t> 2012, local archaeologist in Eastbourne began to work their way through a collection of skeletons that had been locally excavated from the late 19</a:t>
            </a:r>
            <a:r>
              <a:rPr lang="en-GB" baseline="30000" dirty="0"/>
              <a:t>th</a:t>
            </a:r>
            <a:r>
              <a:rPr lang="en-GB" dirty="0"/>
              <a:t> century up until the 1990s. One skeleton- almost complete- was stored in a box labelled ‘Beachy Head’…The Beachy Head lady was therefore a second- or third- century Afro-Roman who had been brought up in the south of England and had either been born in that region or was brought there very young, possibly from Africa. ..The facts that those teeth were in good condition, that she enjoyed a healthy diet and was discovered laid out carefully in her grave go to suggest that in life she had not served in a lowly position, or lived as a slave….the Beachy Head Lady-the first black Briton known to us-had lived and died in rural East Sussex.” – Black and British, David </a:t>
            </a:r>
            <a:r>
              <a:rPr lang="en-GB" dirty="0" err="1"/>
              <a:t>Olusoga</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Ivory Bangle Lady- </a:t>
            </a:r>
            <a:r>
              <a:rPr lang="en-GB" dirty="0"/>
              <a:t>“She was discovered in 1901 in a stone sarcophagus in a site near to Sycamore Terrace, an everyday street in the city [York]…In her sarcophagus were a number of luxury grave goods: some blue glass, beads, fragments of five bone bracelets, silver and bronze lockets, two yellow glass earrings, two marbled glass beads, a small round glass mirror and a blue glass perfume bottle. The presence of these items suggests she was a woman of high social status, from the upper strata of Roman York…this high status citizen of Roman York is likely to have been a mixed-raced woman of North African descent, and that either she, or her parents or grandparents, had come from Mediterranean North Africa. “– Black and British, David </a:t>
            </a:r>
            <a:r>
              <a:rPr lang="en-GB" dirty="0" err="1"/>
              <a:t>Olusoga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NL" dirty="0"/>
          </a:p>
        </p:txBody>
      </p:sp>
      <p:sp>
        <p:nvSpPr>
          <p:cNvPr id="4" name="Slide Number Placeholder 3"/>
          <p:cNvSpPr>
            <a:spLocks noGrp="1"/>
          </p:cNvSpPr>
          <p:nvPr>
            <p:ph type="sldNum" sz="quarter" idx="5"/>
          </p:nvPr>
        </p:nvSpPr>
        <p:spPr/>
        <p:txBody>
          <a:bodyPr/>
          <a:lstStyle/>
          <a:p>
            <a:fld id="{1412B7D5-C873-4E20-9CE9-2EB1CF2816FD}" type="slidenum">
              <a:rPr lang="en-NL" smtClean="0"/>
              <a:t>15</a:t>
            </a:fld>
            <a:endParaRPr lang="en-NL"/>
          </a:p>
        </p:txBody>
      </p:sp>
    </p:spTree>
    <p:extLst>
      <p:ext uri="{BB962C8B-B14F-4D97-AF65-F5344CB8AC3E}">
        <p14:creationId xmlns:p14="http://schemas.microsoft.com/office/powerpoint/2010/main" val="304349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67F0-BF1F-4C4C-AF10-966BB933C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6A6B97CE-8009-490D-9E98-216F606D3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6058ACA5-9D2C-4F53-B666-972B35D80D20}"/>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5" name="Footer Placeholder 4">
            <a:extLst>
              <a:ext uri="{FF2B5EF4-FFF2-40B4-BE49-F238E27FC236}">
                <a16:creationId xmlns:a16="http://schemas.microsoft.com/office/drawing/2014/main" id="{80395D32-1B2E-4061-8A40-4CBE63EB7BC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23D0992-4E87-4173-8685-B4BD937E940A}"/>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135878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70F9-ADF9-4035-B27B-D96A291C361E}"/>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8B6A4900-BF16-4084-8F68-6709FA0908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473D824-D6E1-4A23-AFCC-AA0D95C18457}"/>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5" name="Footer Placeholder 4">
            <a:extLst>
              <a:ext uri="{FF2B5EF4-FFF2-40B4-BE49-F238E27FC236}">
                <a16:creationId xmlns:a16="http://schemas.microsoft.com/office/drawing/2014/main" id="{7C8F815C-9DF4-4550-B05B-0966CD3F74A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EAD4DA5-E927-4D47-832B-59892ACCDBA9}"/>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333100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A7565-A52C-4AC2-99BF-8708A0672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16FBE907-D4BB-4843-8601-725F0E362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43A45215-95E7-4050-AE10-713D909D9296}"/>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5" name="Footer Placeholder 4">
            <a:extLst>
              <a:ext uri="{FF2B5EF4-FFF2-40B4-BE49-F238E27FC236}">
                <a16:creationId xmlns:a16="http://schemas.microsoft.com/office/drawing/2014/main" id="{2B185559-405F-435E-8026-E5339F2C355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465D31A-2894-44BD-A6F3-2D8B8CD2AB5D}"/>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23216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B119-74AD-4382-A325-B7F9D2921658}"/>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287CA7E3-1B45-4398-A8E5-888E9161A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97A6764-5AE5-42C1-9BB2-25C86B2CDD37}"/>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5" name="Footer Placeholder 4">
            <a:extLst>
              <a:ext uri="{FF2B5EF4-FFF2-40B4-BE49-F238E27FC236}">
                <a16:creationId xmlns:a16="http://schemas.microsoft.com/office/drawing/2014/main" id="{5EC411BF-15D7-4A67-93A1-1E24A427744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AF44E11-F6C1-4C12-A5B6-CECD9E23BAB4}"/>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372250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F72-FAC9-469A-8158-687EC14483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E2021C86-C868-4AA7-BF53-EA9E8DC7D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B19CA-E349-4A44-A68E-EA4CA3FA97DD}"/>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5" name="Footer Placeholder 4">
            <a:extLst>
              <a:ext uri="{FF2B5EF4-FFF2-40B4-BE49-F238E27FC236}">
                <a16:creationId xmlns:a16="http://schemas.microsoft.com/office/drawing/2014/main" id="{BFC1FE1D-287A-4474-8BD5-46DB824DE3C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5840340-612E-4F56-BD5F-85A9D3A1062B}"/>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32209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4FD3-09B7-4986-AE6A-E3CEC3B5E3BB}"/>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EA25CFD6-E9C4-4D4A-8AFD-43DA05801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87C28DE2-3CD5-4780-B9D6-0E9DE7761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6F7ED3B7-319A-4E8B-B402-A3FC97C3EF31}"/>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6" name="Footer Placeholder 5">
            <a:extLst>
              <a:ext uri="{FF2B5EF4-FFF2-40B4-BE49-F238E27FC236}">
                <a16:creationId xmlns:a16="http://schemas.microsoft.com/office/drawing/2014/main" id="{1CE4EF3B-8830-4E5F-832D-D196AA14BF59}"/>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D5EAB17-5579-4F06-AA78-BEBAB0A931DB}"/>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103434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98B0-4693-4369-A4BF-665E72FC8BD4}"/>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2FB8A03A-9EC0-4BA2-B613-CFF9198B6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44EA23-81EC-4BEB-845F-66249577E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23AE5C4A-80CF-4007-BC54-B5FBCA6C2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890C7B-B357-403B-AA31-BC4D36FF5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2E241248-E061-4DAB-B9A3-B931CE9E4F4C}"/>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8" name="Footer Placeholder 7">
            <a:extLst>
              <a:ext uri="{FF2B5EF4-FFF2-40B4-BE49-F238E27FC236}">
                <a16:creationId xmlns:a16="http://schemas.microsoft.com/office/drawing/2014/main" id="{EA4318D3-D53A-4128-8FF4-99115FBE5FC2}"/>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49E82828-0C20-4FE1-B0B0-F1D8AF7D0DEE}"/>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21632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19FF-26BC-4696-A1FD-5C92A7494378}"/>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375D71CE-3815-4ABF-ABAD-2D6CCA702217}"/>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4" name="Footer Placeholder 3">
            <a:extLst>
              <a:ext uri="{FF2B5EF4-FFF2-40B4-BE49-F238E27FC236}">
                <a16:creationId xmlns:a16="http://schemas.microsoft.com/office/drawing/2014/main" id="{A5F82928-A9C0-40D1-BCF6-E67BDEA93E8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BF75CB97-23C2-46E6-AE67-BADEFAC738EF}"/>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336655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304FA9-0F20-4E50-B21E-7860774C0526}"/>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3" name="Footer Placeholder 2">
            <a:extLst>
              <a:ext uri="{FF2B5EF4-FFF2-40B4-BE49-F238E27FC236}">
                <a16:creationId xmlns:a16="http://schemas.microsoft.com/office/drawing/2014/main" id="{68AA849E-155C-4F09-8ACF-924D1B5BBABC}"/>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0BB9293-683B-4AA6-99C7-54E041748AF1}"/>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382766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9B16-F514-41A1-B3AF-BB762DE78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BAA2826F-AF45-4FC4-BC04-4228BE6B8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71ACEED6-C917-4D84-9EF8-E95D6F3F1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4E695-D965-456A-AF68-3047BCB0EEE7}"/>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6" name="Footer Placeholder 5">
            <a:extLst>
              <a:ext uri="{FF2B5EF4-FFF2-40B4-BE49-F238E27FC236}">
                <a16:creationId xmlns:a16="http://schemas.microsoft.com/office/drawing/2014/main" id="{668BD6E3-CEFB-4608-858E-64A81758FE2D}"/>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EB6E3FD-9972-44F5-8823-AD5481E8C6A6}"/>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111300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ADAA-8D27-4DE7-B24D-05888D02C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14F997F0-163D-474C-B49F-9AF5F81C1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80F5D361-F988-4951-9C5B-2AC0883DD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8B4835-B6BD-4325-AB71-EE5C42A88202}"/>
              </a:ext>
            </a:extLst>
          </p:cNvPr>
          <p:cNvSpPr>
            <a:spLocks noGrp="1"/>
          </p:cNvSpPr>
          <p:nvPr>
            <p:ph type="dt" sz="half" idx="10"/>
          </p:nvPr>
        </p:nvSpPr>
        <p:spPr/>
        <p:txBody>
          <a:bodyPr/>
          <a:lstStyle/>
          <a:p>
            <a:fld id="{94459F8F-D146-49A8-A8FB-67C7E7891496}" type="datetimeFigureOut">
              <a:rPr lang="en-NL" smtClean="0"/>
              <a:t>09/26/2023</a:t>
            </a:fld>
            <a:endParaRPr lang="en-NL"/>
          </a:p>
        </p:txBody>
      </p:sp>
      <p:sp>
        <p:nvSpPr>
          <p:cNvPr id="6" name="Footer Placeholder 5">
            <a:extLst>
              <a:ext uri="{FF2B5EF4-FFF2-40B4-BE49-F238E27FC236}">
                <a16:creationId xmlns:a16="http://schemas.microsoft.com/office/drawing/2014/main" id="{E5ABC1FB-C7CF-4689-85B7-B9787819FC6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3CBC41F-C6E4-41F1-9E29-56B1CEEDFAEF}"/>
              </a:ext>
            </a:extLst>
          </p:cNvPr>
          <p:cNvSpPr>
            <a:spLocks noGrp="1"/>
          </p:cNvSpPr>
          <p:nvPr>
            <p:ph type="sldNum" sz="quarter" idx="12"/>
          </p:nvPr>
        </p:nvSpPr>
        <p:spPr/>
        <p:txBody>
          <a:bodyPr/>
          <a:lstStyle/>
          <a:p>
            <a:fld id="{3B87A012-35E5-49DD-BE68-AC6608BAE612}" type="slidenum">
              <a:rPr lang="en-NL" smtClean="0"/>
              <a:t>‹#›</a:t>
            </a:fld>
            <a:endParaRPr lang="en-NL"/>
          </a:p>
        </p:txBody>
      </p:sp>
    </p:spTree>
    <p:extLst>
      <p:ext uri="{BB962C8B-B14F-4D97-AF65-F5344CB8AC3E}">
        <p14:creationId xmlns:p14="http://schemas.microsoft.com/office/powerpoint/2010/main" val="401980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3E884-23A2-40E6-9B2D-C7E97F09D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96F933A2-8DD7-4112-87CB-D64B05C69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B0418AD-2A57-4885-89CE-BFCF9F0FD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59F8F-D146-49A8-A8FB-67C7E7891496}" type="datetimeFigureOut">
              <a:rPr lang="en-NL" smtClean="0"/>
              <a:t>09/26/2023</a:t>
            </a:fld>
            <a:endParaRPr lang="en-NL"/>
          </a:p>
        </p:txBody>
      </p:sp>
      <p:sp>
        <p:nvSpPr>
          <p:cNvPr id="5" name="Footer Placeholder 4">
            <a:extLst>
              <a:ext uri="{FF2B5EF4-FFF2-40B4-BE49-F238E27FC236}">
                <a16:creationId xmlns:a16="http://schemas.microsoft.com/office/drawing/2014/main" id="{99473FD0-95A6-4212-B20C-71E5C18AD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6F08A7C0-5E31-4DF7-AF6D-E82793C85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7A012-35E5-49DD-BE68-AC6608BAE612}" type="slidenum">
              <a:rPr lang="en-NL" smtClean="0"/>
              <a:t>‹#›</a:t>
            </a:fld>
            <a:endParaRPr lang="en-NL"/>
          </a:p>
        </p:txBody>
      </p:sp>
    </p:spTree>
    <p:extLst>
      <p:ext uri="{BB962C8B-B14F-4D97-AF65-F5344CB8AC3E}">
        <p14:creationId xmlns:p14="http://schemas.microsoft.com/office/powerpoint/2010/main" val="1187689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neu.org.uk/black-history-mont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bbc.co.uk/teach/black-history-month-primary-and-secondary-resources/zjwf8xs?scrlybrkr=42fd708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anewdirection.org.uk/blog/7-creative-ways-to-mark-black-history-month-in-your-schoo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lackhistorymonth.org.uk/section/bhm-for-sch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news/world-us-canada-53273381" TargetMode="External"/><Relationship Id="rId2" Type="http://schemas.openxmlformats.org/officeDocument/2006/relationships/hyperlink" Target="https://www.bbc.co.uk/news/uk-43782241" TargetMode="External"/><Relationship Id="rId1" Type="http://schemas.openxmlformats.org/officeDocument/2006/relationships/slideLayout" Target="../slideLayouts/slideLayout2.xml"/><Relationship Id="rId4" Type="http://schemas.openxmlformats.org/officeDocument/2006/relationships/hyperlink" Target="https://www.bbc.co.uk/news/topics/cv7wlylxzg1t/george-floyd-deat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ack History Month – WHS Journalism">
            <a:extLst>
              <a:ext uri="{FF2B5EF4-FFF2-40B4-BE49-F238E27FC236}">
                <a16:creationId xmlns:a16="http://schemas.microsoft.com/office/drawing/2014/main" id="{C84852FC-18AA-4D88-A28D-E082FCE83EFE}"/>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6636" b="1496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E97C6-3CB8-9748-6EB0-BB8C05B73777}"/>
              </a:ext>
            </a:extLst>
          </p:cNvPr>
          <p:cNvSpPr/>
          <p:nvPr/>
        </p:nvSpPr>
        <p:spPr>
          <a:xfrm>
            <a:off x="4464050" y="6045200"/>
            <a:ext cx="3263900" cy="64770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Shazia Shah</a:t>
            </a:r>
          </a:p>
          <a:p>
            <a:pPr algn="ctr"/>
            <a:r>
              <a:rPr lang="en-GB" sz="2000" b="1" dirty="0"/>
              <a:t>Bradford NEU Officer</a:t>
            </a:r>
          </a:p>
        </p:txBody>
      </p:sp>
    </p:spTree>
    <p:extLst>
      <p:ext uri="{BB962C8B-B14F-4D97-AF65-F5344CB8AC3E}">
        <p14:creationId xmlns:p14="http://schemas.microsoft.com/office/powerpoint/2010/main" val="1379021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289D78-AA82-4493-8070-BD8AA65E4047}"/>
              </a:ext>
            </a:extLst>
          </p:cNvPr>
          <p:cNvPicPr>
            <a:picLocks noChangeAspect="1"/>
          </p:cNvPicPr>
          <p:nvPr/>
        </p:nvPicPr>
        <p:blipFill>
          <a:blip r:embed="rId2"/>
          <a:stretch>
            <a:fillRect/>
          </a:stretch>
        </p:blipFill>
        <p:spPr>
          <a:xfrm>
            <a:off x="333691" y="323902"/>
            <a:ext cx="5332327" cy="3994098"/>
          </a:xfrm>
          <a:prstGeom prst="rect">
            <a:avLst/>
          </a:prstGeom>
        </p:spPr>
      </p:pic>
      <p:sp>
        <p:nvSpPr>
          <p:cNvPr id="2" name="Rectangle 1">
            <a:extLst>
              <a:ext uri="{FF2B5EF4-FFF2-40B4-BE49-F238E27FC236}">
                <a16:creationId xmlns:a16="http://schemas.microsoft.com/office/drawing/2014/main" id="{0F14149F-C56E-4855-8816-A7D360265B08}"/>
              </a:ext>
            </a:extLst>
          </p:cNvPr>
          <p:cNvSpPr/>
          <p:nvPr/>
        </p:nvSpPr>
        <p:spPr>
          <a:xfrm>
            <a:off x="177918" y="4591098"/>
            <a:ext cx="4371710" cy="1815882"/>
          </a:xfrm>
          <a:prstGeom prst="rect">
            <a:avLst/>
          </a:prstGeom>
        </p:spPr>
        <p:txBody>
          <a:bodyPr wrap="none">
            <a:spAutoFit/>
          </a:bodyPr>
          <a:lstStyle/>
          <a:p>
            <a:r>
              <a:rPr lang="en-GB" sz="2800" b="1" dirty="0">
                <a:solidFill>
                  <a:srgbClr val="7030A0"/>
                </a:solidFill>
                <a:latin typeface="Comic Sans MS" panose="030F0702030302020204" pitchFamily="66" charset="0"/>
              </a:rPr>
              <a:t>Lieutenant </a:t>
            </a:r>
            <a:r>
              <a:rPr lang="en-GB" sz="2800" b="1" dirty="0" err="1">
                <a:solidFill>
                  <a:srgbClr val="7030A0"/>
                </a:solidFill>
                <a:latin typeface="Comic Sans MS" panose="030F0702030302020204" pitchFamily="66" charset="0"/>
              </a:rPr>
              <a:t>Nyota</a:t>
            </a:r>
            <a:r>
              <a:rPr lang="en-GB" sz="2800" b="1" dirty="0">
                <a:solidFill>
                  <a:srgbClr val="7030A0"/>
                </a:solidFill>
                <a:latin typeface="Comic Sans MS" panose="030F0702030302020204" pitchFamily="66" charset="0"/>
              </a:rPr>
              <a:t> </a:t>
            </a:r>
            <a:r>
              <a:rPr lang="en-GB" sz="2800" b="1" dirty="0" err="1">
                <a:solidFill>
                  <a:srgbClr val="7030A0"/>
                </a:solidFill>
                <a:latin typeface="Comic Sans MS" panose="030F0702030302020204" pitchFamily="66" charset="0"/>
              </a:rPr>
              <a:t>Uhura</a:t>
            </a:r>
            <a:endParaRPr lang="en-GB" sz="2800" b="1" dirty="0">
              <a:solidFill>
                <a:srgbClr val="7030A0"/>
              </a:solidFill>
              <a:latin typeface="Comic Sans MS" panose="030F0702030302020204" pitchFamily="66" charset="0"/>
            </a:endParaRPr>
          </a:p>
          <a:p>
            <a:r>
              <a:rPr lang="en-GB" sz="2800" b="1" dirty="0">
                <a:solidFill>
                  <a:srgbClr val="7030A0"/>
                </a:solidFill>
                <a:latin typeface="Comic Sans MS" panose="030F0702030302020204" pitchFamily="66" charset="0"/>
              </a:rPr>
              <a:t>Originally played by </a:t>
            </a:r>
          </a:p>
          <a:p>
            <a:r>
              <a:rPr lang="en-GB" sz="2800" b="1" dirty="0">
                <a:solidFill>
                  <a:srgbClr val="7030A0"/>
                </a:solidFill>
                <a:latin typeface="Comic Sans MS" panose="030F0702030302020204" pitchFamily="66" charset="0"/>
              </a:rPr>
              <a:t>Nichelle Nichols in the</a:t>
            </a:r>
          </a:p>
          <a:p>
            <a:r>
              <a:rPr lang="en-GB" sz="2800" b="1" dirty="0">
                <a:solidFill>
                  <a:srgbClr val="7030A0"/>
                </a:solidFill>
                <a:latin typeface="Comic Sans MS" panose="030F0702030302020204" pitchFamily="66" charset="0"/>
              </a:rPr>
              <a:t>Star Trek series.</a:t>
            </a:r>
          </a:p>
        </p:txBody>
      </p:sp>
      <p:sp>
        <p:nvSpPr>
          <p:cNvPr id="3" name="TextBox 2">
            <a:extLst>
              <a:ext uri="{FF2B5EF4-FFF2-40B4-BE49-F238E27FC236}">
                <a16:creationId xmlns:a16="http://schemas.microsoft.com/office/drawing/2014/main" id="{3AC28B61-0961-41B1-A62E-60EE34B3F4FD}"/>
              </a:ext>
            </a:extLst>
          </p:cNvPr>
          <p:cNvSpPr txBox="1"/>
          <p:nvPr/>
        </p:nvSpPr>
        <p:spPr>
          <a:xfrm>
            <a:off x="6007100" y="117693"/>
            <a:ext cx="6019800" cy="6370975"/>
          </a:xfrm>
          <a:prstGeom prst="rect">
            <a:avLst/>
          </a:prstGeom>
          <a:noFill/>
        </p:spPr>
        <p:txBody>
          <a:bodyPr wrap="square" rtlCol="0">
            <a:spAutoFit/>
          </a:bodyPr>
          <a:lstStyle/>
          <a:p>
            <a:r>
              <a:rPr lang="en-GB" sz="2400" dirty="0">
                <a:latin typeface="Comic Sans MS" panose="030F0702030302020204" pitchFamily="66" charset="0"/>
              </a:rPr>
              <a:t>Up until Nichols’ character appeared on popular American series Star Trek in 1966, every black female on TV had been portrayed as a maid or a menial worker.</a:t>
            </a:r>
          </a:p>
          <a:p>
            <a:r>
              <a:rPr lang="en-GB" sz="2400" dirty="0">
                <a:latin typeface="Comic Sans MS" panose="030F0702030302020204" pitchFamily="66" charset="0"/>
              </a:rPr>
              <a:t>Every single one. </a:t>
            </a:r>
          </a:p>
          <a:p>
            <a:endParaRPr lang="en-GB" sz="2400" dirty="0">
              <a:latin typeface="Comic Sans MS" panose="030F0702030302020204" pitchFamily="66" charset="0"/>
            </a:endParaRPr>
          </a:p>
          <a:p>
            <a:r>
              <a:rPr lang="en-GB" sz="2400" dirty="0">
                <a:latin typeface="Comic Sans MS" panose="030F0702030302020204" pitchFamily="66" charset="0"/>
              </a:rPr>
              <a:t>Imagine what that does for your aspirations as a young black girl growing up.</a:t>
            </a:r>
          </a:p>
          <a:p>
            <a:endParaRPr lang="en-GB" sz="2400" dirty="0">
              <a:latin typeface="Comic Sans MS" panose="030F0702030302020204" pitchFamily="66" charset="0"/>
            </a:endParaRPr>
          </a:p>
          <a:p>
            <a:r>
              <a:rPr lang="en-GB" sz="2400" dirty="0">
                <a:latin typeface="Comic Sans MS" panose="030F0702030302020204" pitchFamily="66" charset="0"/>
              </a:rPr>
              <a:t>Now imagine seeing Lieutenant </a:t>
            </a:r>
            <a:r>
              <a:rPr lang="en-GB" sz="2400" dirty="0" err="1">
                <a:latin typeface="Comic Sans MS" panose="030F0702030302020204" pitchFamily="66" charset="0"/>
              </a:rPr>
              <a:t>Uhura</a:t>
            </a:r>
            <a:r>
              <a:rPr lang="en-GB" sz="2400" dirty="0">
                <a:latin typeface="Comic Sans MS" panose="030F0702030302020204" pitchFamily="66" charset="0"/>
              </a:rPr>
              <a:t> for the first time – a successful translator and communications officer who specialises in linguistics, cryptography, and philology. IN SPACE!</a:t>
            </a:r>
          </a:p>
          <a:p>
            <a:endParaRPr lang="en-GB" sz="2400" dirty="0">
              <a:latin typeface="Comic Sans MS" panose="030F0702030302020204" pitchFamily="66" charset="0"/>
            </a:endParaRPr>
          </a:p>
          <a:p>
            <a:r>
              <a:rPr lang="en-GB" sz="2400" dirty="0">
                <a:latin typeface="Comic Sans MS" panose="030F0702030302020204" pitchFamily="66" charset="0"/>
              </a:rPr>
              <a:t>Quite a bit of a difference there.</a:t>
            </a:r>
          </a:p>
        </p:txBody>
      </p:sp>
    </p:spTree>
    <p:extLst>
      <p:ext uri="{BB962C8B-B14F-4D97-AF65-F5344CB8AC3E}">
        <p14:creationId xmlns:p14="http://schemas.microsoft.com/office/powerpoint/2010/main" val="7636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BE66-0ECE-4C25-A4FB-3DD9461D489D}"/>
              </a:ext>
            </a:extLst>
          </p:cNvPr>
          <p:cNvSpPr>
            <a:spLocks noGrp="1"/>
          </p:cNvSpPr>
          <p:nvPr>
            <p:ph type="title"/>
          </p:nvPr>
        </p:nvSpPr>
        <p:spPr>
          <a:xfrm>
            <a:off x="92054" y="76691"/>
            <a:ext cx="11844241" cy="1325563"/>
          </a:xfrm>
        </p:spPr>
        <p:txBody>
          <a:bodyPr>
            <a:normAutofit/>
          </a:bodyPr>
          <a:lstStyle/>
          <a:p>
            <a:pPr algn="ctr"/>
            <a:r>
              <a:rPr lang="en-GB" sz="4000" dirty="0">
                <a:latin typeface="Modern Love" panose="04090805081005020601" pitchFamily="82" charset="0"/>
              </a:rPr>
              <a:t>Have you heard of the following figures in history?</a:t>
            </a:r>
            <a:endParaRPr lang="en-NL" sz="4000" dirty="0">
              <a:latin typeface="Modern Love" panose="04090805081005020601" pitchFamily="82" charset="0"/>
            </a:endParaRPr>
          </a:p>
        </p:txBody>
      </p:sp>
      <p:pic>
        <p:nvPicPr>
          <p:cNvPr id="3074" name="Picture 2" descr="Abraham Lincoln - Wikipedia">
            <a:extLst>
              <a:ext uri="{FF2B5EF4-FFF2-40B4-BE49-F238E27FC236}">
                <a16:creationId xmlns:a16="http://schemas.microsoft.com/office/drawing/2014/main" id="{C3CED9C8-FA8C-4666-944F-2D80A5316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93" y="1402254"/>
            <a:ext cx="3410149" cy="46218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derick Douglass Was Not 'Great' | Street Sense Media">
            <a:extLst>
              <a:ext uri="{FF2B5EF4-FFF2-40B4-BE49-F238E27FC236}">
                <a16:creationId xmlns:a16="http://schemas.microsoft.com/office/drawing/2014/main" id="{594B0363-0F24-4944-99A8-366830C27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692" y="1391569"/>
            <a:ext cx="3976720" cy="46325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F56C2B-8129-44A0-BF97-876ADCC4F813}"/>
              </a:ext>
            </a:extLst>
          </p:cNvPr>
          <p:cNvSpPr txBox="1"/>
          <p:nvPr/>
        </p:nvSpPr>
        <p:spPr>
          <a:xfrm>
            <a:off x="7867522" y="1262009"/>
            <a:ext cx="4068773" cy="5355312"/>
          </a:xfrm>
          <a:prstGeom prst="rect">
            <a:avLst/>
          </a:prstGeom>
          <a:noFill/>
          <a:ln w="57150">
            <a:solidFill>
              <a:schemeClr val="tx1"/>
            </a:solidFill>
          </a:ln>
        </p:spPr>
        <p:txBody>
          <a:bodyPr wrap="square" rtlCol="0">
            <a:spAutoFit/>
          </a:bodyPr>
          <a:lstStyle/>
          <a:p>
            <a:r>
              <a:rPr lang="en-GB" dirty="0">
                <a:latin typeface="Comic Sans MS" panose="030F0702030302020204" pitchFamily="66" charset="0"/>
              </a:rPr>
              <a:t>Frederick Douglass was a prominent activist and a leader of the abolitionist movement to end slavery. </a:t>
            </a:r>
          </a:p>
          <a:p>
            <a:endParaRPr lang="en-GB" dirty="0">
              <a:latin typeface="Comic Sans MS" panose="030F0702030302020204" pitchFamily="66" charset="0"/>
            </a:endParaRPr>
          </a:p>
          <a:p>
            <a:r>
              <a:rPr lang="en-GB" dirty="0">
                <a:latin typeface="Comic Sans MS" panose="030F0702030302020204" pitchFamily="66" charset="0"/>
              </a:rPr>
              <a:t>He was one of the most famous intellectuals of his time, advising presidents Abraham Lincoln and Andrew Johnson. Douglass became the first African American nominated for vice president of the United States. He also gave lectures about important issues and wrote numerous books.</a:t>
            </a:r>
          </a:p>
          <a:p>
            <a:endParaRPr lang="en-GB" dirty="0">
              <a:latin typeface="Comic Sans MS" panose="030F0702030302020204" pitchFamily="66" charset="0"/>
            </a:endParaRPr>
          </a:p>
          <a:p>
            <a:r>
              <a:rPr lang="en-GB" dirty="0">
                <a:latin typeface="Comic Sans MS" panose="030F0702030302020204" pitchFamily="66" charset="0"/>
              </a:rPr>
              <a:t>Throughout his life, Douglass fought for equality and was an advocate for women’s rights and for women to be able to vote. </a:t>
            </a:r>
            <a:endParaRPr lang="en-NL" dirty="0">
              <a:latin typeface="Comic Sans MS" panose="030F0702030302020204" pitchFamily="66" charset="0"/>
            </a:endParaRPr>
          </a:p>
        </p:txBody>
      </p:sp>
      <p:sp>
        <p:nvSpPr>
          <p:cNvPr id="5" name="TextBox 4">
            <a:extLst>
              <a:ext uri="{FF2B5EF4-FFF2-40B4-BE49-F238E27FC236}">
                <a16:creationId xmlns:a16="http://schemas.microsoft.com/office/drawing/2014/main" id="{97B6ECF0-C32B-4A7B-8F85-C0AA6C09B3AF}"/>
              </a:ext>
            </a:extLst>
          </p:cNvPr>
          <p:cNvSpPr txBox="1"/>
          <p:nvPr/>
        </p:nvSpPr>
        <p:spPr>
          <a:xfrm>
            <a:off x="312983" y="6161460"/>
            <a:ext cx="2982539" cy="461665"/>
          </a:xfrm>
          <a:prstGeom prst="rect">
            <a:avLst/>
          </a:prstGeom>
          <a:noFill/>
        </p:spPr>
        <p:txBody>
          <a:bodyPr wrap="square" rtlCol="0">
            <a:spAutoFit/>
          </a:bodyPr>
          <a:lstStyle/>
          <a:p>
            <a:pPr algn="ctr"/>
            <a:r>
              <a:rPr lang="en-GB" sz="2400" dirty="0">
                <a:latin typeface="Modern Love" panose="04090805081005020601" pitchFamily="82" charset="0"/>
              </a:rPr>
              <a:t>Abraham Lincoln</a:t>
            </a:r>
            <a:endParaRPr lang="en-NL" sz="2400" dirty="0">
              <a:latin typeface="Modern Love" panose="04090805081005020601" pitchFamily="82" charset="0"/>
            </a:endParaRPr>
          </a:p>
        </p:txBody>
      </p:sp>
      <p:sp>
        <p:nvSpPr>
          <p:cNvPr id="32" name="TextBox 31">
            <a:extLst>
              <a:ext uri="{FF2B5EF4-FFF2-40B4-BE49-F238E27FC236}">
                <a16:creationId xmlns:a16="http://schemas.microsoft.com/office/drawing/2014/main" id="{F78B1528-D3E5-4F0D-B3E6-5F6EED855908}"/>
              </a:ext>
            </a:extLst>
          </p:cNvPr>
          <p:cNvSpPr txBox="1"/>
          <p:nvPr/>
        </p:nvSpPr>
        <p:spPr>
          <a:xfrm>
            <a:off x="4158782" y="6161460"/>
            <a:ext cx="2982539" cy="461665"/>
          </a:xfrm>
          <a:prstGeom prst="rect">
            <a:avLst/>
          </a:prstGeom>
          <a:noFill/>
        </p:spPr>
        <p:txBody>
          <a:bodyPr wrap="square" rtlCol="0">
            <a:spAutoFit/>
          </a:bodyPr>
          <a:lstStyle/>
          <a:p>
            <a:pPr algn="ctr"/>
            <a:r>
              <a:rPr lang="en-GB" sz="2400" dirty="0">
                <a:latin typeface="Modern Love" panose="04090805081005020601" pitchFamily="82" charset="0"/>
              </a:rPr>
              <a:t>Frederick Douglass</a:t>
            </a:r>
            <a:endParaRPr lang="en-NL" sz="2400" dirty="0">
              <a:latin typeface="Modern Love" panose="04090805081005020601" pitchFamily="82" charset="0"/>
            </a:endParaRPr>
          </a:p>
        </p:txBody>
      </p:sp>
    </p:spTree>
    <p:extLst>
      <p:ext uri="{BB962C8B-B14F-4D97-AF65-F5344CB8AC3E}">
        <p14:creationId xmlns:p14="http://schemas.microsoft.com/office/powerpoint/2010/main" val="287886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BE66-0ECE-4C25-A4FB-3DD9461D489D}"/>
              </a:ext>
            </a:extLst>
          </p:cNvPr>
          <p:cNvSpPr>
            <a:spLocks noGrp="1"/>
          </p:cNvSpPr>
          <p:nvPr>
            <p:ph type="title"/>
          </p:nvPr>
        </p:nvSpPr>
        <p:spPr>
          <a:xfrm>
            <a:off x="92054" y="76691"/>
            <a:ext cx="11844241" cy="1325563"/>
          </a:xfrm>
        </p:spPr>
        <p:txBody>
          <a:bodyPr>
            <a:normAutofit/>
          </a:bodyPr>
          <a:lstStyle/>
          <a:p>
            <a:pPr algn="ctr"/>
            <a:r>
              <a:rPr lang="en-GB" sz="4000" dirty="0">
                <a:latin typeface="Modern Love" panose="04090805081005020601" pitchFamily="82" charset="0"/>
              </a:rPr>
              <a:t>Have you heard of the following figures in history?</a:t>
            </a:r>
            <a:endParaRPr lang="en-NL" sz="4000" dirty="0">
              <a:latin typeface="Modern Love" panose="04090805081005020601" pitchFamily="82" charset="0"/>
            </a:endParaRPr>
          </a:p>
        </p:txBody>
      </p:sp>
      <p:sp>
        <p:nvSpPr>
          <p:cNvPr id="4" name="TextBox 3">
            <a:extLst>
              <a:ext uri="{FF2B5EF4-FFF2-40B4-BE49-F238E27FC236}">
                <a16:creationId xmlns:a16="http://schemas.microsoft.com/office/drawing/2014/main" id="{6DF56C2B-8129-44A0-BF97-876ADCC4F813}"/>
              </a:ext>
            </a:extLst>
          </p:cNvPr>
          <p:cNvSpPr txBox="1"/>
          <p:nvPr/>
        </p:nvSpPr>
        <p:spPr>
          <a:xfrm>
            <a:off x="7288435" y="1391569"/>
            <a:ext cx="4796941" cy="5324535"/>
          </a:xfrm>
          <a:prstGeom prst="rect">
            <a:avLst/>
          </a:prstGeom>
          <a:noFill/>
          <a:ln w="57150">
            <a:solidFill>
              <a:schemeClr val="tx1"/>
            </a:solidFill>
          </a:ln>
        </p:spPr>
        <p:txBody>
          <a:bodyPr wrap="square" rtlCol="0">
            <a:spAutoFit/>
          </a:bodyPr>
          <a:lstStyle/>
          <a:p>
            <a:r>
              <a:rPr lang="en-GB" sz="2000" dirty="0">
                <a:latin typeface="Comic Sans MS" panose="030F0702030302020204" pitchFamily="66" charset="0"/>
              </a:rPr>
              <a:t>Mary Seacole was born in Kingston, Jamaica. She was a pioneering nurse and heroine of the Crimean War. She learned her nursing skills from her mother who ran a house for sick soldiers.  </a:t>
            </a:r>
          </a:p>
          <a:p>
            <a:r>
              <a:rPr lang="en-GB" sz="2000" dirty="0">
                <a:latin typeface="Comic Sans MS" panose="030F0702030302020204" pitchFamily="66" charset="0"/>
              </a:rPr>
              <a:t>In 1854, Seacole travelled to England to ask the War Office if she could be sent to Crimea as an army nurse. They refused because she was mixed race. She paid for her trip to the Crimea to help. She set up her own British hotel for wounded soldiers and visited the battlefield to help.</a:t>
            </a:r>
          </a:p>
          <a:p>
            <a:endParaRPr lang="en-GB" sz="2000" dirty="0">
              <a:latin typeface="Comic Sans MS" panose="030F0702030302020204" pitchFamily="66" charset="0"/>
            </a:endParaRPr>
          </a:p>
          <a:p>
            <a:r>
              <a:rPr lang="en-GB" sz="2000" dirty="0">
                <a:latin typeface="Comic Sans MS" panose="030F0702030302020204" pitchFamily="66" charset="0"/>
              </a:rPr>
              <a:t>She became known as ‘Mother Seacole’</a:t>
            </a:r>
          </a:p>
          <a:p>
            <a:endParaRPr lang="en-NL" sz="2000" dirty="0">
              <a:latin typeface="Comic Sans MS" panose="030F0702030302020204" pitchFamily="66" charset="0"/>
            </a:endParaRPr>
          </a:p>
        </p:txBody>
      </p:sp>
      <p:sp>
        <p:nvSpPr>
          <p:cNvPr id="5" name="TextBox 4">
            <a:extLst>
              <a:ext uri="{FF2B5EF4-FFF2-40B4-BE49-F238E27FC236}">
                <a16:creationId xmlns:a16="http://schemas.microsoft.com/office/drawing/2014/main" id="{97B6ECF0-C32B-4A7B-8F85-C0AA6C09B3AF}"/>
              </a:ext>
            </a:extLst>
          </p:cNvPr>
          <p:cNvSpPr txBox="1"/>
          <p:nvPr/>
        </p:nvSpPr>
        <p:spPr>
          <a:xfrm>
            <a:off x="183578" y="6161460"/>
            <a:ext cx="3178920" cy="461665"/>
          </a:xfrm>
          <a:prstGeom prst="rect">
            <a:avLst/>
          </a:prstGeom>
          <a:noFill/>
        </p:spPr>
        <p:txBody>
          <a:bodyPr wrap="square" rtlCol="0">
            <a:spAutoFit/>
          </a:bodyPr>
          <a:lstStyle/>
          <a:p>
            <a:pPr algn="ctr"/>
            <a:r>
              <a:rPr lang="en-GB" sz="2400" dirty="0">
                <a:latin typeface="Modern Love" panose="04090805081005020601" pitchFamily="82" charset="0"/>
              </a:rPr>
              <a:t>Florence Nightingale</a:t>
            </a:r>
            <a:endParaRPr lang="en-NL" sz="2400" dirty="0">
              <a:latin typeface="Modern Love" panose="04090805081005020601" pitchFamily="82" charset="0"/>
            </a:endParaRPr>
          </a:p>
        </p:txBody>
      </p:sp>
      <p:sp>
        <p:nvSpPr>
          <p:cNvPr id="32" name="TextBox 31">
            <a:extLst>
              <a:ext uri="{FF2B5EF4-FFF2-40B4-BE49-F238E27FC236}">
                <a16:creationId xmlns:a16="http://schemas.microsoft.com/office/drawing/2014/main" id="{F78B1528-D3E5-4F0D-B3E6-5F6EED855908}"/>
              </a:ext>
            </a:extLst>
          </p:cNvPr>
          <p:cNvSpPr txBox="1"/>
          <p:nvPr/>
        </p:nvSpPr>
        <p:spPr>
          <a:xfrm>
            <a:off x="3872674" y="6147203"/>
            <a:ext cx="2982539" cy="461665"/>
          </a:xfrm>
          <a:prstGeom prst="rect">
            <a:avLst/>
          </a:prstGeom>
          <a:noFill/>
        </p:spPr>
        <p:txBody>
          <a:bodyPr wrap="square" rtlCol="0">
            <a:spAutoFit/>
          </a:bodyPr>
          <a:lstStyle/>
          <a:p>
            <a:pPr algn="ctr"/>
            <a:r>
              <a:rPr lang="en-GB" sz="2400" dirty="0">
                <a:latin typeface="Modern Love" panose="04090805081005020601" pitchFamily="82" charset="0"/>
              </a:rPr>
              <a:t>Mary Seacole</a:t>
            </a:r>
            <a:endParaRPr lang="en-NL" sz="2400" dirty="0">
              <a:latin typeface="Modern Love" panose="04090805081005020601" pitchFamily="82" charset="0"/>
            </a:endParaRPr>
          </a:p>
        </p:txBody>
      </p:sp>
      <p:pic>
        <p:nvPicPr>
          <p:cNvPr id="8" name="Picture 2" descr="Florence Nightingale - Wikipedia">
            <a:extLst>
              <a:ext uri="{FF2B5EF4-FFF2-40B4-BE49-F238E27FC236}">
                <a16:creationId xmlns:a16="http://schemas.microsoft.com/office/drawing/2014/main" id="{0044705F-3D94-45EA-A4AF-0BCFE50D4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24" y="1391569"/>
            <a:ext cx="3332828" cy="463250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 attack against Mary Seacole in London's Daily Mail – Repeating Islands">
            <a:extLst>
              <a:ext uri="{FF2B5EF4-FFF2-40B4-BE49-F238E27FC236}">
                <a16:creationId xmlns:a16="http://schemas.microsoft.com/office/drawing/2014/main" id="{975ACC00-02F7-41AD-B6C1-9A9999F19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834" y="1391569"/>
            <a:ext cx="3178920" cy="463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BE66-0ECE-4C25-A4FB-3DD9461D489D}"/>
              </a:ext>
            </a:extLst>
          </p:cNvPr>
          <p:cNvSpPr>
            <a:spLocks noGrp="1"/>
          </p:cNvSpPr>
          <p:nvPr>
            <p:ph type="title"/>
          </p:nvPr>
        </p:nvSpPr>
        <p:spPr>
          <a:xfrm>
            <a:off x="663389" y="62566"/>
            <a:ext cx="10515600" cy="1325563"/>
          </a:xfrm>
        </p:spPr>
        <p:txBody>
          <a:bodyPr/>
          <a:lstStyle/>
          <a:p>
            <a:pPr algn="ctr"/>
            <a:r>
              <a:rPr lang="en-GB" dirty="0">
                <a:latin typeface="Modern Love" panose="04090805081005020601" pitchFamily="82" charset="0"/>
              </a:rPr>
              <a:t>Do you recognise the following figures in history?</a:t>
            </a:r>
            <a:endParaRPr lang="en-NL" dirty="0">
              <a:latin typeface="Modern Love" panose="04090805081005020601" pitchFamily="82" charset="0"/>
            </a:endParaRPr>
          </a:p>
        </p:txBody>
      </p:sp>
      <p:sp>
        <p:nvSpPr>
          <p:cNvPr id="4" name="TextBox 3">
            <a:extLst>
              <a:ext uri="{FF2B5EF4-FFF2-40B4-BE49-F238E27FC236}">
                <a16:creationId xmlns:a16="http://schemas.microsoft.com/office/drawing/2014/main" id="{6DF56C2B-8129-44A0-BF97-876ADCC4F813}"/>
              </a:ext>
            </a:extLst>
          </p:cNvPr>
          <p:cNvSpPr txBox="1"/>
          <p:nvPr/>
        </p:nvSpPr>
        <p:spPr>
          <a:xfrm>
            <a:off x="7717503" y="1589834"/>
            <a:ext cx="4233991" cy="4708981"/>
          </a:xfrm>
          <a:prstGeom prst="rect">
            <a:avLst/>
          </a:prstGeom>
          <a:noFill/>
          <a:ln w="57150">
            <a:solidFill>
              <a:schemeClr val="tx1"/>
            </a:solidFill>
          </a:ln>
        </p:spPr>
        <p:txBody>
          <a:bodyPr wrap="square" rtlCol="0">
            <a:spAutoFit/>
          </a:bodyPr>
          <a:lstStyle/>
          <a:p>
            <a:r>
              <a:rPr lang="en-GB" sz="2000" dirty="0">
                <a:latin typeface="Comic Sans MS" panose="030F0702030302020204" pitchFamily="66" charset="0"/>
              </a:rPr>
              <a:t>Moors was the term given to pre-Arab inhabitants of North Africa. ‘Moor’ came to mean anyone who was Muslim or had dark skin. </a:t>
            </a:r>
          </a:p>
          <a:p>
            <a:endParaRPr lang="en-GB" sz="2000" dirty="0">
              <a:latin typeface="Comic Sans MS" panose="030F0702030302020204" pitchFamily="66" charset="0"/>
            </a:endParaRPr>
          </a:p>
          <a:p>
            <a:r>
              <a:rPr lang="en-GB" sz="2000" dirty="0">
                <a:latin typeface="Comic Sans MS" panose="030F0702030302020204" pitchFamily="66" charset="0"/>
              </a:rPr>
              <a:t>Moors, led by the general Tariq ibn-Ziyad, seized the Iberian Peninsula (Spain and Portugal). Education, the arts and science flourished in this area. Moors introduced this region to paper, Arabic numerals, cotton, silk, street lamps, universities and many crops (oranges, lemons</a:t>
            </a:r>
            <a:r>
              <a:rPr lang="en-GB" sz="2000">
                <a:latin typeface="Comic Sans MS" panose="030F0702030302020204" pitchFamily="66" charset="0"/>
              </a:rPr>
              <a:t>, ginger </a:t>
            </a:r>
            <a:r>
              <a:rPr lang="en-GB" sz="2000" dirty="0">
                <a:latin typeface="Comic Sans MS" panose="030F0702030302020204" pitchFamily="66" charset="0"/>
              </a:rPr>
              <a:t>and more)</a:t>
            </a:r>
            <a:endParaRPr lang="en-NL" sz="2000" dirty="0">
              <a:latin typeface="Comic Sans MS" panose="030F0702030302020204" pitchFamily="66" charset="0"/>
            </a:endParaRPr>
          </a:p>
        </p:txBody>
      </p:sp>
      <p:pic>
        <p:nvPicPr>
          <p:cNvPr id="4102" name="Picture 6" descr="History: How African Muslims “Civilized Spain”">
            <a:extLst>
              <a:ext uri="{FF2B5EF4-FFF2-40B4-BE49-F238E27FC236}">
                <a16:creationId xmlns:a16="http://schemas.microsoft.com/office/drawing/2014/main" id="{4666D609-B511-4042-A0F9-920C270A39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135"/>
          <a:stretch/>
        </p:blipFill>
        <p:spPr bwMode="auto">
          <a:xfrm>
            <a:off x="3625365" y="1589834"/>
            <a:ext cx="3864647" cy="44142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e Mathematics of the Ancient Romans. Part I – Mathematics in Europe">
            <a:extLst>
              <a:ext uri="{FF2B5EF4-FFF2-40B4-BE49-F238E27FC236}">
                <a16:creationId xmlns:a16="http://schemas.microsoft.com/office/drawing/2014/main" id="{F4D6AA12-1729-4D7A-9D60-9CC6616C5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5" y="1589834"/>
            <a:ext cx="3474804" cy="44142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F0E4AA0-20E6-4939-9016-ABD353B59294}"/>
              </a:ext>
            </a:extLst>
          </p:cNvPr>
          <p:cNvSpPr txBox="1"/>
          <p:nvPr/>
        </p:nvSpPr>
        <p:spPr>
          <a:xfrm>
            <a:off x="183578" y="6161460"/>
            <a:ext cx="3178920" cy="461665"/>
          </a:xfrm>
          <a:prstGeom prst="rect">
            <a:avLst/>
          </a:prstGeom>
          <a:noFill/>
        </p:spPr>
        <p:txBody>
          <a:bodyPr wrap="square" rtlCol="0">
            <a:spAutoFit/>
          </a:bodyPr>
          <a:lstStyle/>
          <a:p>
            <a:pPr algn="ctr"/>
            <a:r>
              <a:rPr lang="en-GB" sz="2400" dirty="0">
                <a:latin typeface="Modern Love" panose="04090805081005020601" pitchFamily="82" charset="0"/>
              </a:rPr>
              <a:t>Romans</a:t>
            </a:r>
            <a:endParaRPr lang="en-NL" sz="2400" dirty="0">
              <a:latin typeface="Modern Love" panose="04090805081005020601" pitchFamily="82" charset="0"/>
            </a:endParaRPr>
          </a:p>
        </p:txBody>
      </p:sp>
      <p:sp>
        <p:nvSpPr>
          <p:cNvPr id="11" name="TextBox 10">
            <a:extLst>
              <a:ext uri="{FF2B5EF4-FFF2-40B4-BE49-F238E27FC236}">
                <a16:creationId xmlns:a16="http://schemas.microsoft.com/office/drawing/2014/main" id="{B56AE077-E9CC-40D7-8503-DD3427022D3E}"/>
              </a:ext>
            </a:extLst>
          </p:cNvPr>
          <p:cNvSpPr txBox="1"/>
          <p:nvPr/>
        </p:nvSpPr>
        <p:spPr>
          <a:xfrm>
            <a:off x="3872134" y="6205817"/>
            <a:ext cx="3178920" cy="461665"/>
          </a:xfrm>
          <a:prstGeom prst="rect">
            <a:avLst/>
          </a:prstGeom>
          <a:noFill/>
        </p:spPr>
        <p:txBody>
          <a:bodyPr wrap="square" rtlCol="0">
            <a:spAutoFit/>
          </a:bodyPr>
          <a:lstStyle/>
          <a:p>
            <a:pPr algn="ctr"/>
            <a:r>
              <a:rPr lang="en-GB" sz="2400" dirty="0">
                <a:latin typeface="Modern Love" panose="04090805081005020601" pitchFamily="82" charset="0"/>
              </a:rPr>
              <a:t>Moors</a:t>
            </a:r>
            <a:endParaRPr lang="en-NL" sz="2400" dirty="0">
              <a:latin typeface="Modern Love" panose="04090805081005020601" pitchFamily="82" charset="0"/>
            </a:endParaRPr>
          </a:p>
        </p:txBody>
      </p:sp>
    </p:spTree>
    <p:extLst>
      <p:ext uri="{BB962C8B-B14F-4D97-AF65-F5344CB8AC3E}">
        <p14:creationId xmlns:p14="http://schemas.microsoft.com/office/powerpoint/2010/main" val="4114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additive="base">
                                        <p:cTn id="11" dur="500" fill="hold"/>
                                        <p:tgtEl>
                                          <p:spTgt spid="4102"/>
                                        </p:tgtEl>
                                        <p:attrNameLst>
                                          <p:attrName>ppt_x</p:attrName>
                                        </p:attrNameLst>
                                      </p:cBhvr>
                                      <p:tavLst>
                                        <p:tav tm="0">
                                          <p:val>
                                            <p:strVal val="#ppt_x"/>
                                          </p:val>
                                        </p:tav>
                                        <p:tav tm="100000">
                                          <p:val>
                                            <p:strVal val="#ppt_x"/>
                                          </p:val>
                                        </p:tav>
                                      </p:tavLst>
                                    </p:anim>
                                    <p:anim calcmode="lin" valueType="num">
                                      <p:cBhvr additive="base">
                                        <p:cTn id="12" dur="500" fill="hold"/>
                                        <p:tgtEl>
                                          <p:spTgt spid="41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BE66-0ECE-4C25-A4FB-3DD9461D489D}"/>
              </a:ext>
            </a:extLst>
          </p:cNvPr>
          <p:cNvSpPr>
            <a:spLocks noGrp="1"/>
          </p:cNvSpPr>
          <p:nvPr>
            <p:ph type="title"/>
          </p:nvPr>
        </p:nvSpPr>
        <p:spPr>
          <a:xfrm>
            <a:off x="663389" y="62566"/>
            <a:ext cx="10515600" cy="1325563"/>
          </a:xfrm>
        </p:spPr>
        <p:txBody>
          <a:bodyPr/>
          <a:lstStyle/>
          <a:p>
            <a:pPr algn="ctr"/>
            <a:r>
              <a:rPr lang="en-GB" dirty="0">
                <a:latin typeface="Modern Love" panose="04090805081005020601" pitchFamily="82" charset="0"/>
              </a:rPr>
              <a:t>Do you recognise the following figures in history?</a:t>
            </a:r>
            <a:endParaRPr lang="en-NL" dirty="0">
              <a:latin typeface="Modern Love" panose="04090805081005020601" pitchFamily="82" charset="0"/>
            </a:endParaRPr>
          </a:p>
        </p:txBody>
      </p:sp>
      <p:sp>
        <p:nvSpPr>
          <p:cNvPr id="4" name="TextBox 3">
            <a:extLst>
              <a:ext uri="{FF2B5EF4-FFF2-40B4-BE49-F238E27FC236}">
                <a16:creationId xmlns:a16="http://schemas.microsoft.com/office/drawing/2014/main" id="{6DF56C2B-8129-44A0-BF97-876ADCC4F813}"/>
              </a:ext>
            </a:extLst>
          </p:cNvPr>
          <p:cNvSpPr txBox="1"/>
          <p:nvPr/>
        </p:nvSpPr>
        <p:spPr>
          <a:xfrm>
            <a:off x="7193534" y="1494321"/>
            <a:ext cx="4693444" cy="5139869"/>
          </a:xfrm>
          <a:prstGeom prst="rect">
            <a:avLst/>
          </a:prstGeom>
          <a:noFill/>
          <a:ln w="57150">
            <a:solidFill>
              <a:schemeClr val="tx1"/>
            </a:solidFill>
          </a:ln>
        </p:spPr>
        <p:txBody>
          <a:bodyPr wrap="square" rtlCol="0">
            <a:spAutoFit/>
          </a:bodyPr>
          <a:lstStyle/>
          <a:p>
            <a:r>
              <a:rPr lang="en-GB" sz="2200" dirty="0">
                <a:latin typeface="Comic Sans MS" panose="030F0702030302020204" pitchFamily="66" charset="0"/>
              </a:rPr>
              <a:t>Lewis Howard Latimer was an inventor and draftsman. He helped to improve on Thomas Edison’s invention of the lightbulb by patenting a carbon filament, allowing electric lighting to be more efficient and affordable for households. He also helped draft the patent for Alexander Graham Bell’s design of the telephone.   </a:t>
            </a:r>
          </a:p>
          <a:p>
            <a:endParaRPr lang="en-GB" sz="2200" dirty="0">
              <a:latin typeface="Comic Sans MS" panose="030F0702030302020204" pitchFamily="66" charset="0"/>
            </a:endParaRPr>
          </a:p>
          <a:p>
            <a:r>
              <a:rPr lang="en-GB" sz="2200" dirty="0">
                <a:latin typeface="Comic Sans MS" panose="030F0702030302020204" pitchFamily="66" charset="0"/>
              </a:rPr>
              <a:t>Latimer invented the toilet for </a:t>
            </a:r>
            <a:r>
              <a:rPr lang="en-GB" sz="2200">
                <a:latin typeface="Comic Sans MS" panose="030F0702030302020204" pitchFamily="66" charset="0"/>
              </a:rPr>
              <a:t>railroad cars </a:t>
            </a:r>
            <a:r>
              <a:rPr lang="en-GB" sz="2200" dirty="0">
                <a:latin typeface="Comic Sans MS" panose="030F0702030302020204" pitchFamily="66" charset="0"/>
              </a:rPr>
              <a:t>and an early air conditioning unit. </a:t>
            </a:r>
            <a:endParaRPr lang="en-GB" sz="2000" dirty="0">
              <a:latin typeface="Comic Sans MS" panose="030F0702030302020204" pitchFamily="66" charset="0"/>
            </a:endParaRPr>
          </a:p>
          <a:p>
            <a:endParaRPr lang="en-NL" sz="2000" dirty="0">
              <a:latin typeface="Comic Sans MS" panose="030F0702030302020204" pitchFamily="66" charset="0"/>
            </a:endParaRPr>
          </a:p>
        </p:txBody>
      </p:sp>
      <p:sp>
        <p:nvSpPr>
          <p:cNvPr id="10" name="TextBox 9">
            <a:extLst>
              <a:ext uri="{FF2B5EF4-FFF2-40B4-BE49-F238E27FC236}">
                <a16:creationId xmlns:a16="http://schemas.microsoft.com/office/drawing/2014/main" id="{2F0E4AA0-20E6-4939-9016-ABD353B59294}"/>
              </a:ext>
            </a:extLst>
          </p:cNvPr>
          <p:cNvSpPr txBox="1"/>
          <p:nvPr/>
        </p:nvSpPr>
        <p:spPr>
          <a:xfrm>
            <a:off x="183578" y="6161460"/>
            <a:ext cx="3178920" cy="461665"/>
          </a:xfrm>
          <a:prstGeom prst="rect">
            <a:avLst/>
          </a:prstGeom>
          <a:noFill/>
        </p:spPr>
        <p:txBody>
          <a:bodyPr wrap="square" rtlCol="0">
            <a:spAutoFit/>
          </a:bodyPr>
          <a:lstStyle/>
          <a:p>
            <a:pPr algn="ctr"/>
            <a:r>
              <a:rPr lang="en-GB" sz="2400" dirty="0">
                <a:latin typeface="Modern Love" panose="04090805081005020601" pitchFamily="82" charset="0"/>
              </a:rPr>
              <a:t>Thomas Edison</a:t>
            </a:r>
            <a:endParaRPr lang="en-NL" sz="2400" dirty="0">
              <a:latin typeface="Modern Love" panose="04090805081005020601" pitchFamily="82" charset="0"/>
            </a:endParaRPr>
          </a:p>
        </p:txBody>
      </p:sp>
      <p:sp>
        <p:nvSpPr>
          <p:cNvPr id="11" name="TextBox 10">
            <a:extLst>
              <a:ext uri="{FF2B5EF4-FFF2-40B4-BE49-F238E27FC236}">
                <a16:creationId xmlns:a16="http://schemas.microsoft.com/office/drawing/2014/main" id="{B56AE077-E9CC-40D7-8503-DD3427022D3E}"/>
              </a:ext>
            </a:extLst>
          </p:cNvPr>
          <p:cNvSpPr txBox="1"/>
          <p:nvPr/>
        </p:nvSpPr>
        <p:spPr>
          <a:xfrm>
            <a:off x="3688556" y="6205817"/>
            <a:ext cx="3178920" cy="461665"/>
          </a:xfrm>
          <a:prstGeom prst="rect">
            <a:avLst/>
          </a:prstGeom>
          <a:noFill/>
        </p:spPr>
        <p:txBody>
          <a:bodyPr wrap="square" rtlCol="0">
            <a:spAutoFit/>
          </a:bodyPr>
          <a:lstStyle/>
          <a:p>
            <a:pPr algn="ctr"/>
            <a:r>
              <a:rPr lang="en-GB" sz="2400" dirty="0">
                <a:latin typeface="Modern Love" panose="04090805081005020601" pitchFamily="82" charset="0"/>
              </a:rPr>
              <a:t>Lewis Latimer</a:t>
            </a:r>
            <a:endParaRPr lang="en-NL" sz="2400" dirty="0">
              <a:latin typeface="Modern Love" panose="04090805081005020601" pitchFamily="82" charset="0"/>
            </a:endParaRPr>
          </a:p>
        </p:txBody>
      </p:sp>
      <p:pic>
        <p:nvPicPr>
          <p:cNvPr id="6146" name="Picture 2" descr="Thomas Edison was an Energy Marketing Genius - Renewable Energy World">
            <a:extLst>
              <a:ext uri="{FF2B5EF4-FFF2-40B4-BE49-F238E27FC236}">
                <a16:creationId xmlns:a16="http://schemas.microsoft.com/office/drawing/2014/main" id="{FF2A98B5-A5D3-44C5-9650-7872DE9A4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98" r="17147"/>
          <a:stretch/>
        </p:blipFill>
        <p:spPr bwMode="auto">
          <a:xfrm>
            <a:off x="50006" y="1589834"/>
            <a:ext cx="3429000" cy="44142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ewis Howard Latimer - Wikipedia">
            <a:extLst>
              <a:ext uri="{FF2B5EF4-FFF2-40B4-BE49-F238E27FC236}">
                <a16:creationId xmlns:a16="http://schemas.microsoft.com/office/drawing/2014/main" id="{3F9D3AFC-349C-4AAB-8EFC-0E28902DC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555" y="1535906"/>
            <a:ext cx="3090863" cy="446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Big Ideas Seminar: The John Blanke... - Meeting of Minds UK | Facebook">
            <a:extLst>
              <a:ext uri="{FF2B5EF4-FFF2-40B4-BE49-F238E27FC236}">
                <a16:creationId xmlns:a16="http://schemas.microsoft.com/office/drawing/2014/main" id="{87B2B54B-3E7B-49FC-AF72-25E49A0FE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35"/>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7176" name="Picture 8" descr="Roman Britain: the Ivory Bangle Lady / Our Migration Story">
            <a:extLst>
              <a:ext uri="{FF2B5EF4-FFF2-40B4-BE49-F238E27FC236}">
                <a16:creationId xmlns:a16="http://schemas.microsoft.com/office/drawing/2014/main" id="{74F3BA6D-9A17-4072-8AFA-422BD0C11E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91" r="16512" b="2"/>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A person posing for the camera&#10;&#10;Description automatically generated">
            <a:extLst>
              <a:ext uri="{FF2B5EF4-FFF2-40B4-BE49-F238E27FC236}">
                <a16:creationId xmlns:a16="http://schemas.microsoft.com/office/drawing/2014/main" id="{D6BE2A95-DB81-4EEB-94B7-8713301F6E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616" r="2" b="22152"/>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99" name="Freeform: Shape 98">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5" name="Freeform: Shape 100">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6BBE66-0ECE-4C25-A4FB-3DD9461D489D}"/>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2800" kern="1200" dirty="0">
                <a:solidFill>
                  <a:schemeClr val="tx1"/>
                </a:solidFill>
                <a:latin typeface="Modern Love" panose="04090805081005020601" pitchFamily="82" charset="0"/>
              </a:rPr>
              <a:t>Black History is British History</a:t>
            </a:r>
          </a:p>
        </p:txBody>
      </p:sp>
      <p:sp>
        <p:nvSpPr>
          <p:cNvPr id="103" name="Rectangle 10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1DE50F7-6512-4B98-A90B-E48CAF4E8A44}"/>
              </a:ext>
            </a:extLst>
          </p:cNvPr>
          <p:cNvSpPr txBox="1"/>
          <p:nvPr/>
        </p:nvSpPr>
        <p:spPr>
          <a:xfrm>
            <a:off x="128015" y="2258568"/>
            <a:ext cx="3369927" cy="3922776"/>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i="1" dirty="0">
                <a:latin typeface="Comic Sans MS" panose="030F0702030302020204" pitchFamily="66" charset="0"/>
              </a:rPr>
              <a:t>“History isn’t a solid set of facts…It’s very much about what questions you ask of the past. If you ask different questions, you get different answers. People weren’t asking questions about diversity. Now they are.” </a:t>
            </a:r>
          </a:p>
          <a:p>
            <a:pPr indent="-228600">
              <a:lnSpc>
                <a:spcPct val="90000"/>
              </a:lnSpc>
              <a:spcAft>
                <a:spcPts val="600"/>
              </a:spcAft>
              <a:buFont typeface="Arial" panose="020B0604020202020204" pitchFamily="34" charset="0"/>
              <a:buChar char="•"/>
            </a:pPr>
            <a:endParaRPr lang="en-US" sz="2400" i="1" dirty="0">
              <a:latin typeface="Comic Sans MS" panose="030F0702030302020204" pitchFamily="66" charset="0"/>
            </a:endParaRPr>
          </a:p>
          <a:p>
            <a:pPr>
              <a:lnSpc>
                <a:spcPct val="90000"/>
              </a:lnSpc>
              <a:spcAft>
                <a:spcPts val="600"/>
              </a:spcAft>
            </a:pPr>
            <a:r>
              <a:rPr lang="en-US" sz="2400" dirty="0">
                <a:latin typeface="Comic Sans MS" panose="030F0702030302020204" pitchFamily="66" charset="0"/>
              </a:rPr>
              <a:t>– Miranda Kaufmann</a:t>
            </a:r>
          </a:p>
        </p:txBody>
      </p:sp>
      <p:pic>
        <p:nvPicPr>
          <p:cNvPr id="7174" name="Picture 6" descr="Black Victorians, Dr Kathleen Chater - Black History Month 2020">
            <a:extLst>
              <a:ext uri="{FF2B5EF4-FFF2-40B4-BE49-F238E27FC236}">
                <a16:creationId xmlns:a16="http://schemas.microsoft.com/office/drawing/2014/main" id="{8D2C9F5F-5080-40F0-A294-E2EDDB45F7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13089"/>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95EE74E-387E-4DA4-9674-A604905E74FA}"/>
              </a:ext>
            </a:extLst>
          </p:cNvPr>
          <p:cNvSpPr txBox="1"/>
          <p:nvPr/>
        </p:nvSpPr>
        <p:spPr>
          <a:xfrm>
            <a:off x="10365580" y="112049"/>
            <a:ext cx="1826419" cy="1200329"/>
          </a:xfrm>
          <a:prstGeom prst="rect">
            <a:avLst/>
          </a:prstGeom>
          <a:noFill/>
        </p:spPr>
        <p:txBody>
          <a:bodyPr wrap="square" rtlCol="0">
            <a:spAutoFit/>
          </a:bodyPr>
          <a:lstStyle/>
          <a:p>
            <a:pPr algn="ctr">
              <a:spcAft>
                <a:spcPts val="600"/>
              </a:spcAft>
            </a:pPr>
            <a:r>
              <a:rPr lang="en-GB" sz="2400" dirty="0">
                <a:latin typeface="Modern Love" panose="04090805081005020601" pitchFamily="82" charset="0"/>
              </a:rPr>
              <a:t>Sarah Forbes </a:t>
            </a:r>
            <a:r>
              <a:rPr lang="en-GB" sz="2400" dirty="0" err="1">
                <a:latin typeface="Modern Love" panose="04090805081005020601" pitchFamily="82" charset="0"/>
              </a:rPr>
              <a:t>Bonetta</a:t>
            </a:r>
            <a:endParaRPr lang="en-NL" sz="3200" dirty="0">
              <a:latin typeface="Modern Love" panose="04090805081005020601" pitchFamily="82" charset="0"/>
            </a:endParaRPr>
          </a:p>
        </p:txBody>
      </p:sp>
      <p:sp>
        <p:nvSpPr>
          <p:cNvPr id="19" name="TextBox 18">
            <a:extLst>
              <a:ext uri="{FF2B5EF4-FFF2-40B4-BE49-F238E27FC236}">
                <a16:creationId xmlns:a16="http://schemas.microsoft.com/office/drawing/2014/main" id="{B2242AE1-5781-41F9-A6FF-4EDAAEC0554E}"/>
              </a:ext>
            </a:extLst>
          </p:cNvPr>
          <p:cNvSpPr txBox="1"/>
          <p:nvPr/>
        </p:nvSpPr>
        <p:spPr>
          <a:xfrm>
            <a:off x="7676838" y="6173013"/>
            <a:ext cx="3178920" cy="461665"/>
          </a:xfrm>
          <a:prstGeom prst="rect">
            <a:avLst/>
          </a:prstGeom>
          <a:noFill/>
        </p:spPr>
        <p:txBody>
          <a:bodyPr wrap="square" rtlCol="0">
            <a:spAutoFit/>
          </a:bodyPr>
          <a:lstStyle/>
          <a:p>
            <a:pPr algn="ctr">
              <a:spcAft>
                <a:spcPts val="600"/>
              </a:spcAft>
            </a:pPr>
            <a:r>
              <a:rPr lang="en-GB" sz="2400" dirty="0">
                <a:solidFill>
                  <a:schemeClr val="bg1"/>
                </a:solidFill>
                <a:latin typeface="Modern Love" panose="04090805081005020601" pitchFamily="82" charset="0"/>
              </a:rPr>
              <a:t>2. Ivory Bangle Lady</a:t>
            </a:r>
            <a:endParaRPr lang="en-NL" sz="3200" dirty="0">
              <a:solidFill>
                <a:schemeClr val="bg1"/>
              </a:solidFill>
              <a:latin typeface="Modern Love" panose="04090805081005020601" pitchFamily="82" charset="0"/>
            </a:endParaRPr>
          </a:p>
        </p:txBody>
      </p:sp>
      <p:sp>
        <p:nvSpPr>
          <p:cNvPr id="20" name="TextBox 19">
            <a:extLst>
              <a:ext uri="{FF2B5EF4-FFF2-40B4-BE49-F238E27FC236}">
                <a16:creationId xmlns:a16="http://schemas.microsoft.com/office/drawing/2014/main" id="{B1D8B9C1-9080-4D5F-891D-732F4990AE8A}"/>
              </a:ext>
            </a:extLst>
          </p:cNvPr>
          <p:cNvSpPr txBox="1"/>
          <p:nvPr/>
        </p:nvSpPr>
        <p:spPr>
          <a:xfrm>
            <a:off x="3189428" y="6331683"/>
            <a:ext cx="3316388" cy="461665"/>
          </a:xfrm>
          <a:prstGeom prst="rect">
            <a:avLst/>
          </a:prstGeom>
          <a:noFill/>
        </p:spPr>
        <p:txBody>
          <a:bodyPr wrap="square" rtlCol="0">
            <a:spAutoFit/>
          </a:bodyPr>
          <a:lstStyle/>
          <a:p>
            <a:pPr algn="ctr">
              <a:spcAft>
                <a:spcPts val="600"/>
              </a:spcAft>
            </a:pPr>
            <a:r>
              <a:rPr lang="en-GB" sz="2400" dirty="0">
                <a:solidFill>
                  <a:schemeClr val="bg1"/>
                </a:solidFill>
                <a:latin typeface="Modern Love" panose="04090805081005020601" pitchFamily="82" charset="0"/>
              </a:rPr>
              <a:t>Beachy Head Lady </a:t>
            </a:r>
            <a:endParaRPr lang="en-NL" sz="3200" dirty="0">
              <a:solidFill>
                <a:schemeClr val="bg1"/>
              </a:solidFill>
              <a:latin typeface="Modern Love" panose="04090805081005020601" pitchFamily="82" charset="0"/>
            </a:endParaRPr>
          </a:p>
        </p:txBody>
      </p:sp>
      <p:sp>
        <p:nvSpPr>
          <p:cNvPr id="3" name="Rectangle 2">
            <a:extLst>
              <a:ext uri="{FF2B5EF4-FFF2-40B4-BE49-F238E27FC236}">
                <a16:creationId xmlns:a16="http://schemas.microsoft.com/office/drawing/2014/main" id="{CA8A1BF8-4394-44CE-98C8-B13745B49138}"/>
              </a:ext>
            </a:extLst>
          </p:cNvPr>
          <p:cNvSpPr/>
          <p:nvPr/>
        </p:nvSpPr>
        <p:spPr>
          <a:xfrm>
            <a:off x="5366823" y="112049"/>
            <a:ext cx="2366639" cy="523220"/>
          </a:xfrm>
          <a:prstGeom prst="rect">
            <a:avLst/>
          </a:prstGeom>
        </p:spPr>
        <p:txBody>
          <a:bodyPr wrap="square">
            <a:spAutoFit/>
          </a:bodyPr>
          <a:lstStyle/>
          <a:p>
            <a:pPr algn="ctr">
              <a:spcAft>
                <a:spcPts val="600"/>
              </a:spcAft>
            </a:pPr>
            <a:r>
              <a:rPr lang="en-GB" sz="2800" b="0" i="0" dirty="0">
                <a:effectLst/>
                <a:latin typeface="Modern Love" panose="04090805081005020601" pitchFamily="82" charset="0"/>
              </a:rPr>
              <a:t>John </a:t>
            </a:r>
            <a:r>
              <a:rPr lang="en-GB" sz="2800" b="0" i="0" dirty="0" err="1">
                <a:effectLst/>
                <a:latin typeface="Modern Love" panose="04090805081005020601" pitchFamily="82" charset="0"/>
              </a:rPr>
              <a:t>Blanke</a:t>
            </a:r>
            <a:endParaRPr lang="en-NL" sz="2800" dirty="0">
              <a:latin typeface="Modern Love" panose="04090805081005020601" pitchFamily="82" charset="0"/>
            </a:endParaRPr>
          </a:p>
        </p:txBody>
      </p:sp>
    </p:spTree>
    <p:extLst>
      <p:ext uri="{BB962C8B-B14F-4D97-AF65-F5344CB8AC3E}">
        <p14:creationId xmlns:p14="http://schemas.microsoft.com/office/powerpoint/2010/main" val="245747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797A-184C-48B9-B9F5-1A332048CD8E}"/>
              </a:ext>
            </a:extLst>
          </p:cNvPr>
          <p:cNvSpPr>
            <a:spLocks noGrp="1"/>
          </p:cNvSpPr>
          <p:nvPr>
            <p:ph type="title"/>
          </p:nvPr>
        </p:nvSpPr>
        <p:spPr/>
        <p:txBody>
          <a:bodyPr>
            <a:normAutofit/>
          </a:bodyPr>
          <a:lstStyle/>
          <a:p>
            <a:r>
              <a:rPr lang="en-GB" sz="2000" dirty="0">
                <a:hlinkClick r:id="rId2"/>
              </a:rPr>
              <a:t>https://neu.org.uk/black-history-month</a:t>
            </a:r>
            <a:r>
              <a:rPr lang="en-GB" sz="2000" dirty="0"/>
              <a:t> </a:t>
            </a:r>
          </a:p>
        </p:txBody>
      </p:sp>
      <p:pic>
        <p:nvPicPr>
          <p:cNvPr id="4" name="Content Placeholder 3">
            <a:extLst>
              <a:ext uri="{FF2B5EF4-FFF2-40B4-BE49-F238E27FC236}">
                <a16:creationId xmlns:a16="http://schemas.microsoft.com/office/drawing/2014/main" id="{34F2A33C-AD2F-4489-9256-401C5749430E}"/>
              </a:ext>
            </a:extLst>
          </p:cNvPr>
          <p:cNvPicPr>
            <a:picLocks noGrp="1" noChangeAspect="1"/>
          </p:cNvPicPr>
          <p:nvPr>
            <p:ph idx="1"/>
          </p:nvPr>
        </p:nvPicPr>
        <p:blipFill rotWithShape="1">
          <a:blip r:embed="rId3"/>
          <a:srcRect l="1" t="4778" r="-1374" b="11793"/>
          <a:stretch/>
        </p:blipFill>
        <p:spPr>
          <a:xfrm>
            <a:off x="1008034" y="1351128"/>
            <a:ext cx="10175931" cy="5048038"/>
          </a:xfrm>
          <a:prstGeom prst="rect">
            <a:avLst/>
          </a:prstGeom>
        </p:spPr>
      </p:pic>
    </p:spTree>
    <p:extLst>
      <p:ext uri="{BB962C8B-B14F-4D97-AF65-F5344CB8AC3E}">
        <p14:creationId xmlns:p14="http://schemas.microsoft.com/office/powerpoint/2010/main" val="331340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61A0-82BD-4662-B89D-67A1289DE6E8}"/>
              </a:ext>
            </a:extLst>
          </p:cNvPr>
          <p:cNvSpPr>
            <a:spLocks noGrp="1"/>
          </p:cNvSpPr>
          <p:nvPr>
            <p:ph type="title"/>
          </p:nvPr>
        </p:nvSpPr>
        <p:spPr/>
        <p:txBody>
          <a:bodyPr>
            <a:normAutofit/>
          </a:bodyPr>
          <a:lstStyle/>
          <a:p>
            <a:r>
              <a:rPr lang="en-GB" sz="1600" dirty="0">
                <a:hlinkClick r:id="rId2"/>
              </a:rPr>
              <a:t>https://www.bbc.co.uk/teach/black-history-month-primary-and-secondary-resources/zjwf8xs?scrlybrkr=42fd708e</a:t>
            </a:r>
            <a:r>
              <a:rPr lang="en-GB" sz="1600" dirty="0"/>
              <a:t> </a:t>
            </a:r>
          </a:p>
        </p:txBody>
      </p:sp>
      <p:pic>
        <p:nvPicPr>
          <p:cNvPr id="4" name="Content Placeholder 3">
            <a:extLst>
              <a:ext uri="{FF2B5EF4-FFF2-40B4-BE49-F238E27FC236}">
                <a16:creationId xmlns:a16="http://schemas.microsoft.com/office/drawing/2014/main" id="{7DCEF7BF-D058-48DE-B455-5382BEED108D}"/>
              </a:ext>
            </a:extLst>
          </p:cNvPr>
          <p:cNvPicPr>
            <a:picLocks noGrp="1" noChangeAspect="1"/>
          </p:cNvPicPr>
          <p:nvPr>
            <p:ph idx="1"/>
          </p:nvPr>
        </p:nvPicPr>
        <p:blipFill rotWithShape="1">
          <a:blip r:embed="rId3"/>
          <a:srcRect t="4757" r="345" b="6266"/>
          <a:stretch/>
        </p:blipFill>
        <p:spPr>
          <a:xfrm>
            <a:off x="767236" y="1433015"/>
            <a:ext cx="10657527" cy="5349922"/>
          </a:xfrm>
          <a:prstGeom prst="rect">
            <a:avLst/>
          </a:prstGeom>
        </p:spPr>
      </p:pic>
    </p:spTree>
    <p:extLst>
      <p:ext uri="{BB962C8B-B14F-4D97-AF65-F5344CB8AC3E}">
        <p14:creationId xmlns:p14="http://schemas.microsoft.com/office/powerpoint/2010/main" val="3113352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D15A-E71D-40DF-9753-BEB478FEC31E}"/>
              </a:ext>
            </a:extLst>
          </p:cNvPr>
          <p:cNvSpPr>
            <a:spLocks noGrp="1"/>
          </p:cNvSpPr>
          <p:nvPr>
            <p:ph type="title"/>
          </p:nvPr>
        </p:nvSpPr>
        <p:spPr/>
        <p:txBody>
          <a:bodyPr>
            <a:normAutofit/>
          </a:bodyPr>
          <a:lstStyle/>
          <a:p>
            <a:r>
              <a:rPr lang="en-GB" sz="2000" dirty="0">
                <a:hlinkClick r:id="rId2"/>
              </a:rPr>
              <a:t>https://www.anewdirection.org.uk/blog/7-creative-ways-to-mark-black-history-month-in-your-school</a:t>
            </a:r>
            <a:r>
              <a:rPr lang="en-GB" sz="2000" dirty="0"/>
              <a:t> </a:t>
            </a:r>
          </a:p>
        </p:txBody>
      </p:sp>
      <p:pic>
        <p:nvPicPr>
          <p:cNvPr id="4" name="Content Placeholder 3">
            <a:extLst>
              <a:ext uri="{FF2B5EF4-FFF2-40B4-BE49-F238E27FC236}">
                <a16:creationId xmlns:a16="http://schemas.microsoft.com/office/drawing/2014/main" id="{0D2E8DB6-FBA5-40F7-A299-6540BF73CCD6}"/>
              </a:ext>
            </a:extLst>
          </p:cNvPr>
          <p:cNvPicPr>
            <a:picLocks noGrp="1" noChangeAspect="1"/>
          </p:cNvPicPr>
          <p:nvPr>
            <p:ph idx="1"/>
          </p:nvPr>
        </p:nvPicPr>
        <p:blipFill rotWithShape="1">
          <a:blip r:embed="rId3"/>
          <a:srcRect t="4464" r="742" b="4579"/>
          <a:stretch/>
        </p:blipFill>
        <p:spPr>
          <a:xfrm>
            <a:off x="1264982" y="1514902"/>
            <a:ext cx="9662036" cy="4977973"/>
          </a:xfrm>
          <a:prstGeom prst="rect">
            <a:avLst/>
          </a:prstGeom>
        </p:spPr>
      </p:pic>
    </p:spTree>
    <p:extLst>
      <p:ext uri="{BB962C8B-B14F-4D97-AF65-F5344CB8AC3E}">
        <p14:creationId xmlns:p14="http://schemas.microsoft.com/office/powerpoint/2010/main" val="78727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BF45-4700-41A0-BC0B-E65F56BA6485}"/>
              </a:ext>
            </a:extLst>
          </p:cNvPr>
          <p:cNvSpPr>
            <a:spLocks noGrp="1"/>
          </p:cNvSpPr>
          <p:nvPr>
            <p:ph type="title"/>
          </p:nvPr>
        </p:nvSpPr>
        <p:spPr/>
        <p:txBody>
          <a:bodyPr>
            <a:normAutofit/>
          </a:bodyPr>
          <a:lstStyle/>
          <a:p>
            <a:r>
              <a:rPr lang="en-GB" sz="2400" dirty="0">
                <a:hlinkClick r:id="rId2"/>
              </a:rPr>
              <a:t>https://www.blackhistorymonth.org.uk/section/bhm-for-schools/</a:t>
            </a:r>
            <a:r>
              <a:rPr lang="en-GB" sz="2400" dirty="0"/>
              <a:t> </a:t>
            </a:r>
          </a:p>
        </p:txBody>
      </p:sp>
      <p:sp>
        <p:nvSpPr>
          <p:cNvPr id="5" name="Content Placeholder 4">
            <a:extLst>
              <a:ext uri="{FF2B5EF4-FFF2-40B4-BE49-F238E27FC236}">
                <a16:creationId xmlns:a16="http://schemas.microsoft.com/office/drawing/2014/main" id="{C2F2A671-B668-3C95-9B2A-D1893D3A7F48}"/>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039CBE30-40AF-7170-1B5A-284DC0AA5384}"/>
              </a:ext>
            </a:extLst>
          </p:cNvPr>
          <p:cNvPicPr>
            <a:picLocks noChangeAspect="1"/>
          </p:cNvPicPr>
          <p:nvPr/>
        </p:nvPicPr>
        <p:blipFill rotWithShape="1">
          <a:blip r:embed="rId3"/>
          <a:srcRect l="5521" t="3838" r="48425" b="8102"/>
          <a:stretch/>
        </p:blipFill>
        <p:spPr>
          <a:xfrm>
            <a:off x="1422400" y="1205707"/>
            <a:ext cx="8966200" cy="5080793"/>
          </a:xfrm>
          <a:prstGeom prst="rect">
            <a:avLst/>
          </a:prstGeom>
        </p:spPr>
      </p:pic>
    </p:spTree>
    <p:extLst>
      <p:ext uri="{BB962C8B-B14F-4D97-AF65-F5344CB8AC3E}">
        <p14:creationId xmlns:p14="http://schemas.microsoft.com/office/powerpoint/2010/main" val="9999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54C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D80D88-5C3E-46DD-A3FC-2C96589ED9A5}"/>
              </a:ext>
            </a:extLst>
          </p:cNvPr>
          <p:cNvSpPr>
            <a:spLocks noGrp="1"/>
          </p:cNvSpPr>
          <p:nvPr>
            <p:ph type="title"/>
          </p:nvPr>
        </p:nvSpPr>
        <p:spPr>
          <a:xfrm>
            <a:off x="524256" y="4767072"/>
            <a:ext cx="6594189" cy="1625210"/>
          </a:xfrm>
        </p:spPr>
        <p:txBody>
          <a:bodyPr>
            <a:normAutofit/>
          </a:bodyPr>
          <a:lstStyle/>
          <a:p>
            <a:pPr algn="ctr"/>
            <a:r>
              <a:rPr lang="en-GB" dirty="0">
                <a:solidFill>
                  <a:srgbClr val="FFFFFF"/>
                </a:solidFill>
                <a:latin typeface="Modern Love" panose="04090805081005020601" pitchFamily="82" charset="0"/>
              </a:rPr>
              <a:t>What is Black History Month?</a:t>
            </a:r>
            <a:endParaRPr lang="en-NL" dirty="0">
              <a:solidFill>
                <a:srgbClr val="FFFFFF"/>
              </a:solidFill>
              <a:latin typeface="Modern Love" panose="04090805081005020601" pitchFamily="82" charset="0"/>
            </a:endParaRPr>
          </a:p>
        </p:txBody>
      </p:sp>
      <p:pic>
        <p:nvPicPr>
          <p:cNvPr id="2050" name="Picture 2" descr="Why Carter G. Woodson Is the 'Father of Black History' | Time">
            <a:extLst>
              <a:ext uri="{FF2B5EF4-FFF2-40B4-BE49-F238E27FC236}">
                <a16:creationId xmlns:a16="http://schemas.microsoft.com/office/drawing/2014/main" id="{A0DEA358-5AAA-4006-A852-E5F71EB93F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67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959E65-47C2-4AF2-BF99-B914ED59A961}"/>
              </a:ext>
            </a:extLst>
          </p:cNvPr>
          <p:cNvSpPr>
            <a:spLocks noGrp="1"/>
          </p:cNvSpPr>
          <p:nvPr>
            <p:ph idx="1"/>
          </p:nvPr>
        </p:nvSpPr>
        <p:spPr>
          <a:xfrm>
            <a:off x="7582563" y="321732"/>
            <a:ext cx="4281890" cy="6129073"/>
          </a:xfrm>
        </p:spPr>
        <p:txBody>
          <a:bodyPr anchor="ctr">
            <a:normAutofit lnSpcReduction="10000"/>
          </a:bodyPr>
          <a:lstStyle/>
          <a:p>
            <a:pPr marL="0" indent="0">
              <a:buNone/>
            </a:pPr>
            <a:r>
              <a:rPr lang="en-GB" sz="1800" dirty="0">
                <a:solidFill>
                  <a:srgbClr val="FFFFFF"/>
                </a:solidFill>
                <a:latin typeface="Comic Sans MS" panose="030F0702030302020204" pitchFamily="66" charset="0"/>
              </a:rPr>
              <a:t>Black History Month was created in the United States by historian Carter G. Woodson. He founded </a:t>
            </a:r>
            <a:r>
              <a:rPr lang="en-GB" sz="1800" i="1" dirty="0">
                <a:solidFill>
                  <a:srgbClr val="FFFFFF"/>
                </a:solidFill>
                <a:latin typeface="Comic Sans MS" panose="030F0702030302020204" pitchFamily="66" charset="0"/>
              </a:rPr>
              <a:t>The</a:t>
            </a:r>
            <a:r>
              <a:rPr lang="en-GB" sz="1800" dirty="0">
                <a:solidFill>
                  <a:srgbClr val="FFFFFF"/>
                </a:solidFill>
                <a:latin typeface="Comic Sans MS" panose="030F0702030302020204" pitchFamily="66" charset="0"/>
              </a:rPr>
              <a:t> </a:t>
            </a:r>
            <a:r>
              <a:rPr lang="en-GB" sz="1800" i="1" dirty="0">
                <a:solidFill>
                  <a:srgbClr val="FFFFFF"/>
                </a:solidFill>
                <a:latin typeface="Comic Sans MS" panose="030F0702030302020204" pitchFamily="66" charset="0"/>
              </a:rPr>
              <a:t>Association for the Study of Negro Life and History </a:t>
            </a:r>
            <a:r>
              <a:rPr lang="en-GB" sz="1800" dirty="0">
                <a:solidFill>
                  <a:srgbClr val="FFFFFF"/>
                </a:solidFill>
                <a:latin typeface="Comic Sans MS" panose="030F0702030302020204" pitchFamily="66" charset="0"/>
              </a:rPr>
              <a:t>in 1915 as he wanted to challenge society’s ideas that ‘the negro has no history’. He encouraged scholars to study and preserve black history. </a:t>
            </a:r>
          </a:p>
          <a:p>
            <a:pPr marL="0" indent="0">
              <a:buNone/>
            </a:pPr>
            <a:endParaRPr lang="en-GB" sz="1800" dirty="0">
              <a:solidFill>
                <a:srgbClr val="FFFFFF"/>
              </a:solidFill>
              <a:latin typeface="Comic Sans MS" panose="030F0702030302020204" pitchFamily="66" charset="0"/>
            </a:endParaRPr>
          </a:p>
          <a:p>
            <a:pPr marL="0" indent="0">
              <a:buNone/>
            </a:pPr>
            <a:r>
              <a:rPr lang="en-GB" sz="1800" dirty="0">
                <a:solidFill>
                  <a:srgbClr val="FFFFFF"/>
                </a:solidFill>
                <a:latin typeface="Comic Sans MS" panose="030F0702030302020204" pitchFamily="66" charset="0"/>
              </a:rPr>
              <a:t>Woodson later founded Black History Week in 1926. After the civil rights movement and The Black Power movement, this week became a month in 1969 (many didn’t believe a week was long enough to celebrate black history). </a:t>
            </a:r>
          </a:p>
          <a:p>
            <a:pPr marL="0" indent="0">
              <a:buNone/>
            </a:pPr>
            <a:endParaRPr lang="en-GB" sz="1800" dirty="0">
              <a:solidFill>
                <a:srgbClr val="FFFFFF"/>
              </a:solidFill>
              <a:latin typeface="Comic Sans MS" panose="030F0702030302020204" pitchFamily="66" charset="0"/>
            </a:endParaRPr>
          </a:p>
          <a:p>
            <a:pPr marL="0" indent="0">
              <a:buNone/>
            </a:pPr>
            <a:r>
              <a:rPr lang="en-GB" sz="1800" dirty="0">
                <a:solidFill>
                  <a:srgbClr val="FFFFFF"/>
                </a:solidFill>
                <a:latin typeface="Comic Sans MS" panose="030F0702030302020204" pitchFamily="66" charset="0"/>
              </a:rPr>
              <a:t>The UK adopted Black History Month in 1987 after </a:t>
            </a:r>
            <a:r>
              <a:rPr lang="en-GB" sz="1800" dirty="0" err="1">
                <a:solidFill>
                  <a:srgbClr val="FFFFFF"/>
                </a:solidFill>
                <a:latin typeface="Comic Sans MS" panose="030F0702030302020204" pitchFamily="66" charset="0"/>
              </a:rPr>
              <a:t>Akyaaba</a:t>
            </a:r>
            <a:r>
              <a:rPr lang="en-GB" sz="1800" dirty="0">
                <a:solidFill>
                  <a:srgbClr val="FFFFFF"/>
                </a:solidFill>
                <a:latin typeface="Comic Sans MS" panose="030F0702030302020204" pitchFamily="66" charset="0"/>
              </a:rPr>
              <a:t> Addai, a project officer for The Greater London Council, visited America in the 1970s.</a:t>
            </a:r>
            <a:endParaRPr lang="en-NL" sz="1800" dirty="0">
              <a:solidFill>
                <a:srgbClr val="FFFFFF"/>
              </a:solidFill>
              <a:latin typeface="Comic Sans MS" panose="030F0702030302020204" pitchFamily="66" charset="0"/>
            </a:endParaRPr>
          </a:p>
          <a:p>
            <a:endParaRPr lang="en-NL" sz="1400" dirty="0">
              <a:solidFill>
                <a:srgbClr val="FFFFFF"/>
              </a:solidFill>
            </a:endParaRPr>
          </a:p>
        </p:txBody>
      </p:sp>
    </p:spTree>
    <p:extLst>
      <p:ext uri="{BB962C8B-B14F-4D97-AF65-F5344CB8AC3E}">
        <p14:creationId xmlns:p14="http://schemas.microsoft.com/office/powerpoint/2010/main" val="168768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7637-8B8D-4939-928A-04175B66A921}"/>
              </a:ext>
            </a:extLst>
          </p:cNvPr>
          <p:cNvSpPr>
            <a:spLocks noGrp="1"/>
          </p:cNvSpPr>
          <p:nvPr>
            <p:ph type="title"/>
          </p:nvPr>
        </p:nvSpPr>
        <p:spPr>
          <a:xfrm>
            <a:off x="838200" y="154684"/>
            <a:ext cx="10515600" cy="1325563"/>
          </a:xfrm>
        </p:spPr>
        <p:txBody>
          <a:bodyPr/>
          <a:lstStyle/>
          <a:p>
            <a:pPr algn="ctr"/>
            <a:r>
              <a:rPr lang="en-GB" dirty="0">
                <a:latin typeface="Modern Love" panose="04090805081005020601" pitchFamily="82" charset="0"/>
              </a:rPr>
              <a:t>Why can Black History Month cause controversy?</a:t>
            </a:r>
            <a:endParaRPr lang="en-NL" dirty="0">
              <a:latin typeface="Modern Love" panose="04090805081005020601" pitchFamily="82" charset="0"/>
            </a:endParaRPr>
          </a:p>
        </p:txBody>
      </p:sp>
      <p:sp>
        <p:nvSpPr>
          <p:cNvPr id="3" name="Speech Bubble: Oval 2">
            <a:extLst>
              <a:ext uri="{FF2B5EF4-FFF2-40B4-BE49-F238E27FC236}">
                <a16:creationId xmlns:a16="http://schemas.microsoft.com/office/drawing/2014/main" id="{163EFD35-B5D6-4A37-984A-BC174441D221}"/>
              </a:ext>
            </a:extLst>
          </p:cNvPr>
          <p:cNvSpPr/>
          <p:nvPr/>
        </p:nvSpPr>
        <p:spPr>
          <a:xfrm>
            <a:off x="504883" y="1578131"/>
            <a:ext cx="2900275" cy="1959959"/>
          </a:xfrm>
          <a:prstGeom prst="wedgeEllipseCallou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latin typeface="Comic Sans MS" panose="030F0702030302020204" pitchFamily="66" charset="0"/>
              </a:rPr>
              <a:t>“It’s divisive”</a:t>
            </a:r>
            <a:endParaRPr lang="en-NL" sz="2800" dirty="0">
              <a:latin typeface="Comic Sans MS" panose="030F0702030302020204" pitchFamily="66" charset="0"/>
            </a:endParaRPr>
          </a:p>
        </p:txBody>
      </p:sp>
      <p:sp>
        <p:nvSpPr>
          <p:cNvPr id="4" name="Speech Bubble: Oval 3">
            <a:extLst>
              <a:ext uri="{FF2B5EF4-FFF2-40B4-BE49-F238E27FC236}">
                <a16:creationId xmlns:a16="http://schemas.microsoft.com/office/drawing/2014/main" id="{840617FC-A435-4F99-B196-EE1443D0AA34}"/>
              </a:ext>
            </a:extLst>
          </p:cNvPr>
          <p:cNvSpPr/>
          <p:nvPr/>
        </p:nvSpPr>
        <p:spPr>
          <a:xfrm>
            <a:off x="1896586" y="3819086"/>
            <a:ext cx="3354670" cy="2333683"/>
          </a:xfrm>
          <a:prstGeom prst="wedgeEllipseCallou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latin typeface="Comic Sans MS" panose="030F0702030302020204" pitchFamily="66" charset="0"/>
              </a:rPr>
              <a:t>“There’s no White History Month”</a:t>
            </a:r>
            <a:endParaRPr lang="en-NL" sz="2800" dirty="0">
              <a:latin typeface="Comic Sans MS" panose="030F0702030302020204" pitchFamily="66" charset="0"/>
            </a:endParaRPr>
          </a:p>
        </p:txBody>
      </p:sp>
      <p:sp>
        <p:nvSpPr>
          <p:cNvPr id="5" name="Speech Bubble: Oval 4">
            <a:extLst>
              <a:ext uri="{FF2B5EF4-FFF2-40B4-BE49-F238E27FC236}">
                <a16:creationId xmlns:a16="http://schemas.microsoft.com/office/drawing/2014/main" id="{38AF529D-2168-47D5-94AF-3F4BC0DF7A66}"/>
              </a:ext>
            </a:extLst>
          </p:cNvPr>
          <p:cNvSpPr/>
          <p:nvPr/>
        </p:nvSpPr>
        <p:spPr>
          <a:xfrm>
            <a:off x="4295716" y="1829399"/>
            <a:ext cx="2831087" cy="1801422"/>
          </a:xfrm>
          <a:prstGeom prst="wedgeEllipseCallou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latin typeface="Comic Sans MS" panose="030F0702030302020204" pitchFamily="66" charset="0"/>
              </a:rPr>
              <a:t>“All lives matter”</a:t>
            </a:r>
            <a:endParaRPr lang="en-NL" sz="2800" dirty="0">
              <a:latin typeface="Comic Sans MS" panose="030F0702030302020204" pitchFamily="66" charset="0"/>
            </a:endParaRPr>
          </a:p>
        </p:txBody>
      </p:sp>
      <p:sp>
        <p:nvSpPr>
          <p:cNvPr id="6" name="Speech Bubble: Oval 5">
            <a:extLst>
              <a:ext uri="{FF2B5EF4-FFF2-40B4-BE49-F238E27FC236}">
                <a16:creationId xmlns:a16="http://schemas.microsoft.com/office/drawing/2014/main" id="{E6EE544F-672D-4079-AD05-CA49060B9C26}"/>
              </a:ext>
            </a:extLst>
          </p:cNvPr>
          <p:cNvSpPr/>
          <p:nvPr/>
        </p:nvSpPr>
        <p:spPr>
          <a:xfrm>
            <a:off x="8332447" y="1391270"/>
            <a:ext cx="3354670" cy="2333683"/>
          </a:xfrm>
          <a:prstGeom prst="wedgeEllipseCallou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latin typeface="Comic Sans MS" panose="030F0702030302020204" pitchFamily="66" charset="0"/>
              </a:rPr>
              <a:t>“It should be BAME history month” </a:t>
            </a:r>
            <a:endParaRPr lang="en-NL" sz="2800"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1D123225-BB00-4F4D-A160-01459D92F36E}"/>
              </a:ext>
            </a:extLst>
          </p:cNvPr>
          <p:cNvSpPr/>
          <p:nvPr/>
        </p:nvSpPr>
        <p:spPr>
          <a:xfrm>
            <a:off x="5963234" y="3819086"/>
            <a:ext cx="3515952" cy="2475127"/>
          </a:xfrm>
          <a:prstGeom prst="wedgeEllipseCallou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latin typeface="Comic Sans MS" panose="030F0702030302020204" pitchFamily="66" charset="0"/>
              </a:rPr>
              <a:t>“Promotes victim narrative that is harmful to British society”</a:t>
            </a:r>
            <a:endParaRPr lang="en-NL" sz="3600" dirty="0">
              <a:latin typeface="Comic Sans MS" panose="030F0702030302020204" pitchFamily="66" charset="0"/>
            </a:endParaRPr>
          </a:p>
        </p:txBody>
      </p:sp>
    </p:spTree>
    <p:extLst>
      <p:ext uri="{BB962C8B-B14F-4D97-AF65-F5344CB8AC3E}">
        <p14:creationId xmlns:p14="http://schemas.microsoft.com/office/powerpoint/2010/main" val="180569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1972-03B9-455C-90DE-EFD4CFC9959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F244CE-1B87-4FAA-A0F6-CFBBD85FE4BE}"/>
              </a:ext>
            </a:extLst>
          </p:cNvPr>
          <p:cNvSpPr>
            <a:spLocks noGrp="1"/>
          </p:cNvSpPr>
          <p:nvPr>
            <p:ph idx="1"/>
          </p:nvPr>
        </p:nvSpPr>
        <p:spPr/>
        <p:txBody>
          <a:bodyPr>
            <a:normAutofit/>
          </a:bodyPr>
          <a:lstStyle/>
          <a:p>
            <a:pPr marL="0" indent="0" algn="ctr">
              <a:buNone/>
            </a:pPr>
            <a:r>
              <a:rPr lang="en-GB" sz="5400" b="1" dirty="0"/>
              <a:t>Q: What does Black History Month look like in your school?</a:t>
            </a:r>
          </a:p>
        </p:txBody>
      </p:sp>
      <p:pic>
        <p:nvPicPr>
          <p:cNvPr id="5" name="Picture 4">
            <a:extLst>
              <a:ext uri="{FF2B5EF4-FFF2-40B4-BE49-F238E27FC236}">
                <a16:creationId xmlns:a16="http://schemas.microsoft.com/office/drawing/2014/main" id="{3DF85D8F-7BC6-41F7-9AB0-CEC1D1BBE8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8532" y="3302028"/>
            <a:ext cx="2874935" cy="2874935"/>
          </a:xfrm>
          <a:prstGeom prst="rect">
            <a:avLst/>
          </a:prstGeom>
        </p:spPr>
      </p:pic>
    </p:spTree>
    <p:extLst>
      <p:ext uri="{BB962C8B-B14F-4D97-AF65-F5344CB8AC3E}">
        <p14:creationId xmlns:p14="http://schemas.microsoft.com/office/powerpoint/2010/main" val="144838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0A57-5C4B-4C34-B0CA-167BF59AE9BE}"/>
              </a:ext>
            </a:extLst>
          </p:cNvPr>
          <p:cNvSpPr>
            <a:spLocks noGrp="1"/>
          </p:cNvSpPr>
          <p:nvPr>
            <p:ph type="title"/>
          </p:nvPr>
        </p:nvSpPr>
        <p:spPr/>
        <p:txBody>
          <a:bodyPr/>
          <a:lstStyle/>
          <a:p>
            <a:pPr algn="ctr"/>
            <a:r>
              <a:rPr lang="en-GB" b="1" dirty="0"/>
              <a:t>Why is Black History Month necessary?</a:t>
            </a:r>
            <a:br>
              <a:rPr lang="en-GB" dirty="0"/>
            </a:br>
            <a:endParaRPr lang="en-GB" dirty="0"/>
          </a:p>
        </p:txBody>
      </p:sp>
      <p:sp>
        <p:nvSpPr>
          <p:cNvPr id="3" name="Content Placeholder 2">
            <a:extLst>
              <a:ext uri="{FF2B5EF4-FFF2-40B4-BE49-F238E27FC236}">
                <a16:creationId xmlns:a16="http://schemas.microsoft.com/office/drawing/2014/main" id="{C8EBA888-5BEC-4632-A4E7-BD3C7F14EF81}"/>
              </a:ext>
            </a:extLst>
          </p:cNvPr>
          <p:cNvSpPr>
            <a:spLocks noGrp="1"/>
          </p:cNvSpPr>
          <p:nvPr>
            <p:ph idx="1"/>
          </p:nvPr>
        </p:nvSpPr>
        <p:spPr/>
        <p:txBody>
          <a:bodyPr>
            <a:normAutofit lnSpcReduction="10000"/>
          </a:bodyPr>
          <a:lstStyle/>
          <a:p>
            <a:pPr fontAlgn="base"/>
            <a:r>
              <a:rPr lang="en-GB" dirty="0"/>
              <a:t>People from African and Caribbean backgrounds have been a fundamental part of British history for centuries. However, campaigners believe their value and contribution to society is often overlooked, ignored or distorted.</a:t>
            </a:r>
          </a:p>
          <a:p>
            <a:pPr fontAlgn="base"/>
            <a:r>
              <a:rPr lang="en-GB" dirty="0"/>
              <a:t>Most schools still teach a history curriculum which focuses on traditional events and the achievements of white figures. Black History Month gives everyone the opportunity to share, celebrate and understand the impact of black heritage and culture.</a:t>
            </a:r>
          </a:p>
          <a:p>
            <a:pPr fontAlgn="base"/>
            <a:r>
              <a:rPr lang="en-GB" dirty="0"/>
              <a:t>More recently, greater attention has been paid to the importance of </a:t>
            </a:r>
            <a:r>
              <a:rPr lang="en-GB" b="1" dirty="0">
                <a:hlinkClick r:id="rId2"/>
              </a:rPr>
              <a:t>the Windrush generation</a:t>
            </a:r>
            <a:r>
              <a:rPr lang="en-GB" dirty="0"/>
              <a:t> and the </a:t>
            </a:r>
            <a:r>
              <a:rPr lang="en-GB" b="1" dirty="0">
                <a:hlinkClick r:id="rId3"/>
              </a:rPr>
              <a:t>Black Lives Matter movement</a:t>
            </a:r>
            <a:r>
              <a:rPr lang="en-GB" dirty="0"/>
              <a:t>, especially since </a:t>
            </a:r>
            <a:r>
              <a:rPr lang="en-GB" b="1" dirty="0">
                <a:hlinkClick r:id="rId4"/>
              </a:rPr>
              <a:t>the death of George Floyd in May 2020</a:t>
            </a:r>
            <a:r>
              <a:rPr lang="en-GB" dirty="0"/>
              <a:t>.</a:t>
            </a:r>
          </a:p>
          <a:p>
            <a:endParaRPr lang="en-GB" dirty="0"/>
          </a:p>
        </p:txBody>
      </p:sp>
    </p:spTree>
    <p:extLst>
      <p:ext uri="{BB962C8B-B14F-4D97-AF65-F5344CB8AC3E}">
        <p14:creationId xmlns:p14="http://schemas.microsoft.com/office/powerpoint/2010/main" val="431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B1CF17-7BFC-4DD1-8D14-E9EA020A5EE6}"/>
              </a:ext>
            </a:extLst>
          </p:cNvPr>
          <p:cNvSpPr txBox="1"/>
          <p:nvPr/>
        </p:nvSpPr>
        <p:spPr>
          <a:xfrm>
            <a:off x="509288" y="107386"/>
            <a:ext cx="11425045" cy="6293413"/>
          </a:xfrm>
          <a:prstGeom prst="rect">
            <a:avLst/>
          </a:prstGeom>
          <a:noFill/>
        </p:spPr>
        <p:txBody>
          <a:bodyPr wrap="square" rtlCol="0">
            <a:spAutoFit/>
          </a:bodyPr>
          <a:lstStyle/>
          <a:p>
            <a:r>
              <a:rPr lang="en-GB" sz="2800" b="1" dirty="0">
                <a:solidFill>
                  <a:srgbClr val="FF0000"/>
                </a:solidFill>
                <a:latin typeface="Comic Sans MS" panose="030F0702030302020204" pitchFamily="66" charset="0"/>
              </a:rPr>
              <a:t>Imagine if you tried to learn about all the white history you had heard of in one month?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2400" b="1" dirty="0">
                <a:latin typeface="Comic Sans MS" panose="030F0702030302020204" pitchFamily="66" charset="0"/>
              </a:rPr>
              <a:t>Just one month…….. And there is as much black history as white history.</a:t>
            </a:r>
          </a:p>
        </p:txBody>
      </p:sp>
      <p:pic>
        <p:nvPicPr>
          <p:cNvPr id="2" name="Picture 1">
            <a:extLst>
              <a:ext uri="{FF2B5EF4-FFF2-40B4-BE49-F238E27FC236}">
                <a16:creationId xmlns:a16="http://schemas.microsoft.com/office/drawing/2014/main" id="{44A7A0E5-DF89-4E16-A75B-CFE2CF02A354}"/>
              </a:ext>
            </a:extLst>
          </p:cNvPr>
          <p:cNvPicPr>
            <a:picLocks noChangeAspect="1"/>
          </p:cNvPicPr>
          <p:nvPr/>
        </p:nvPicPr>
        <p:blipFill>
          <a:blip r:embed="rId2"/>
          <a:stretch>
            <a:fillRect/>
          </a:stretch>
        </p:blipFill>
        <p:spPr>
          <a:xfrm>
            <a:off x="692696" y="3148554"/>
            <a:ext cx="3742681" cy="2408485"/>
          </a:xfrm>
          <a:prstGeom prst="rect">
            <a:avLst/>
          </a:prstGeom>
        </p:spPr>
      </p:pic>
      <p:pic>
        <p:nvPicPr>
          <p:cNvPr id="3" name="Picture 2">
            <a:extLst>
              <a:ext uri="{FF2B5EF4-FFF2-40B4-BE49-F238E27FC236}">
                <a16:creationId xmlns:a16="http://schemas.microsoft.com/office/drawing/2014/main" id="{0417331C-046D-4431-8B8A-8D1B5449E2BB}"/>
              </a:ext>
            </a:extLst>
          </p:cNvPr>
          <p:cNvPicPr>
            <a:picLocks noChangeAspect="1"/>
          </p:cNvPicPr>
          <p:nvPr/>
        </p:nvPicPr>
        <p:blipFill>
          <a:blip r:embed="rId3"/>
          <a:stretch>
            <a:fillRect/>
          </a:stretch>
        </p:blipFill>
        <p:spPr>
          <a:xfrm>
            <a:off x="9242215" y="1262429"/>
            <a:ext cx="1483553" cy="1886125"/>
          </a:xfrm>
          <a:prstGeom prst="rect">
            <a:avLst/>
          </a:prstGeom>
        </p:spPr>
      </p:pic>
      <p:pic>
        <p:nvPicPr>
          <p:cNvPr id="4" name="Picture 3">
            <a:extLst>
              <a:ext uri="{FF2B5EF4-FFF2-40B4-BE49-F238E27FC236}">
                <a16:creationId xmlns:a16="http://schemas.microsoft.com/office/drawing/2014/main" id="{A20FE3F3-9A17-4AA3-94FD-3E2B1D4C7329}"/>
              </a:ext>
            </a:extLst>
          </p:cNvPr>
          <p:cNvPicPr>
            <a:picLocks noChangeAspect="1"/>
          </p:cNvPicPr>
          <p:nvPr/>
        </p:nvPicPr>
        <p:blipFill>
          <a:blip r:embed="rId4"/>
          <a:stretch>
            <a:fillRect/>
          </a:stretch>
        </p:blipFill>
        <p:spPr>
          <a:xfrm>
            <a:off x="7999821" y="3421778"/>
            <a:ext cx="3086100" cy="1485900"/>
          </a:xfrm>
          <a:prstGeom prst="rect">
            <a:avLst/>
          </a:prstGeom>
        </p:spPr>
      </p:pic>
      <p:pic>
        <p:nvPicPr>
          <p:cNvPr id="5" name="Picture 4">
            <a:extLst>
              <a:ext uri="{FF2B5EF4-FFF2-40B4-BE49-F238E27FC236}">
                <a16:creationId xmlns:a16="http://schemas.microsoft.com/office/drawing/2014/main" id="{1DDA7434-4F96-4A12-AAEE-F9B3D8A9A8BC}"/>
              </a:ext>
            </a:extLst>
          </p:cNvPr>
          <p:cNvPicPr>
            <a:picLocks noChangeAspect="1"/>
          </p:cNvPicPr>
          <p:nvPr/>
        </p:nvPicPr>
        <p:blipFill>
          <a:blip r:embed="rId5"/>
          <a:stretch>
            <a:fillRect/>
          </a:stretch>
        </p:blipFill>
        <p:spPr>
          <a:xfrm>
            <a:off x="6967537" y="1432334"/>
            <a:ext cx="1914525" cy="2390775"/>
          </a:xfrm>
          <a:prstGeom prst="rect">
            <a:avLst/>
          </a:prstGeom>
        </p:spPr>
      </p:pic>
      <p:pic>
        <p:nvPicPr>
          <p:cNvPr id="7" name="Picture 6">
            <a:extLst>
              <a:ext uri="{FF2B5EF4-FFF2-40B4-BE49-F238E27FC236}">
                <a16:creationId xmlns:a16="http://schemas.microsoft.com/office/drawing/2014/main" id="{6A535BA8-24AD-47E3-8650-9C54705161D1}"/>
              </a:ext>
            </a:extLst>
          </p:cNvPr>
          <p:cNvPicPr>
            <a:picLocks noChangeAspect="1"/>
          </p:cNvPicPr>
          <p:nvPr/>
        </p:nvPicPr>
        <p:blipFill>
          <a:blip r:embed="rId6"/>
          <a:stretch>
            <a:fillRect/>
          </a:stretch>
        </p:blipFill>
        <p:spPr>
          <a:xfrm>
            <a:off x="6113882" y="3564155"/>
            <a:ext cx="1516951" cy="1749212"/>
          </a:xfrm>
          <a:prstGeom prst="rect">
            <a:avLst/>
          </a:prstGeom>
        </p:spPr>
      </p:pic>
      <p:pic>
        <p:nvPicPr>
          <p:cNvPr id="8" name="Picture 7">
            <a:extLst>
              <a:ext uri="{FF2B5EF4-FFF2-40B4-BE49-F238E27FC236}">
                <a16:creationId xmlns:a16="http://schemas.microsoft.com/office/drawing/2014/main" id="{19214E69-7E80-492A-9974-7AB8F1971702}"/>
              </a:ext>
            </a:extLst>
          </p:cNvPr>
          <p:cNvPicPr>
            <a:picLocks noChangeAspect="1"/>
          </p:cNvPicPr>
          <p:nvPr/>
        </p:nvPicPr>
        <p:blipFill>
          <a:blip r:embed="rId7"/>
          <a:stretch>
            <a:fillRect/>
          </a:stretch>
        </p:blipFill>
        <p:spPr>
          <a:xfrm>
            <a:off x="1026927" y="1620284"/>
            <a:ext cx="2190750" cy="2085975"/>
          </a:xfrm>
          <a:prstGeom prst="rect">
            <a:avLst/>
          </a:prstGeom>
        </p:spPr>
      </p:pic>
      <p:pic>
        <p:nvPicPr>
          <p:cNvPr id="9" name="Picture 8">
            <a:extLst>
              <a:ext uri="{FF2B5EF4-FFF2-40B4-BE49-F238E27FC236}">
                <a16:creationId xmlns:a16="http://schemas.microsoft.com/office/drawing/2014/main" id="{EDD8A81F-5B3E-425C-8406-B8F8338D5941}"/>
              </a:ext>
            </a:extLst>
          </p:cNvPr>
          <p:cNvPicPr>
            <a:picLocks noChangeAspect="1"/>
          </p:cNvPicPr>
          <p:nvPr/>
        </p:nvPicPr>
        <p:blipFill>
          <a:blip r:embed="rId8"/>
          <a:stretch>
            <a:fillRect/>
          </a:stretch>
        </p:blipFill>
        <p:spPr>
          <a:xfrm>
            <a:off x="9987369" y="3823109"/>
            <a:ext cx="1619250" cy="1971675"/>
          </a:xfrm>
          <a:prstGeom prst="rect">
            <a:avLst/>
          </a:prstGeom>
        </p:spPr>
      </p:pic>
      <p:pic>
        <p:nvPicPr>
          <p:cNvPr id="10" name="Picture 9">
            <a:extLst>
              <a:ext uri="{FF2B5EF4-FFF2-40B4-BE49-F238E27FC236}">
                <a16:creationId xmlns:a16="http://schemas.microsoft.com/office/drawing/2014/main" id="{0A9F193E-6533-470B-8D77-16B686E315AF}"/>
              </a:ext>
            </a:extLst>
          </p:cNvPr>
          <p:cNvPicPr>
            <a:picLocks noChangeAspect="1"/>
          </p:cNvPicPr>
          <p:nvPr/>
        </p:nvPicPr>
        <p:blipFill>
          <a:blip r:embed="rId9"/>
          <a:stretch>
            <a:fillRect/>
          </a:stretch>
        </p:blipFill>
        <p:spPr>
          <a:xfrm>
            <a:off x="4502617" y="1762236"/>
            <a:ext cx="1714500" cy="2676525"/>
          </a:xfrm>
          <a:prstGeom prst="rect">
            <a:avLst/>
          </a:prstGeom>
        </p:spPr>
      </p:pic>
      <p:pic>
        <p:nvPicPr>
          <p:cNvPr id="11" name="Picture 10">
            <a:extLst>
              <a:ext uri="{FF2B5EF4-FFF2-40B4-BE49-F238E27FC236}">
                <a16:creationId xmlns:a16="http://schemas.microsoft.com/office/drawing/2014/main" id="{772423DE-86BA-43BB-BD1D-3F4EBCF0A922}"/>
              </a:ext>
            </a:extLst>
          </p:cNvPr>
          <p:cNvPicPr>
            <a:picLocks noChangeAspect="1"/>
          </p:cNvPicPr>
          <p:nvPr/>
        </p:nvPicPr>
        <p:blipFill>
          <a:blip r:embed="rId10"/>
          <a:stretch>
            <a:fillRect/>
          </a:stretch>
        </p:blipFill>
        <p:spPr>
          <a:xfrm>
            <a:off x="2924190" y="1230475"/>
            <a:ext cx="2043227" cy="1360603"/>
          </a:xfrm>
          <a:prstGeom prst="rect">
            <a:avLst/>
          </a:prstGeom>
        </p:spPr>
      </p:pic>
      <p:pic>
        <p:nvPicPr>
          <p:cNvPr id="12" name="Picture 11">
            <a:extLst>
              <a:ext uri="{FF2B5EF4-FFF2-40B4-BE49-F238E27FC236}">
                <a16:creationId xmlns:a16="http://schemas.microsoft.com/office/drawing/2014/main" id="{27669CFF-C11E-45D9-9B04-41929DC35661}"/>
              </a:ext>
            </a:extLst>
          </p:cNvPr>
          <p:cNvPicPr>
            <a:picLocks noChangeAspect="1"/>
          </p:cNvPicPr>
          <p:nvPr/>
        </p:nvPicPr>
        <p:blipFill>
          <a:blip r:embed="rId11"/>
          <a:stretch>
            <a:fillRect/>
          </a:stretch>
        </p:blipFill>
        <p:spPr>
          <a:xfrm>
            <a:off x="3469978" y="3985033"/>
            <a:ext cx="1977390" cy="1647825"/>
          </a:xfrm>
          <a:prstGeom prst="rect">
            <a:avLst/>
          </a:prstGeom>
        </p:spPr>
      </p:pic>
      <p:pic>
        <p:nvPicPr>
          <p:cNvPr id="13" name="Picture 12">
            <a:extLst>
              <a:ext uri="{FF2B5EF4-FFF2-40B4-BE49-F238E27FC236}">
                <a16:creationId xmlns:a16="http://schemas.microsoft.com/office/drawing/2014/main" id="{CD3A164E-93CE-4692-8CB1-7D5E991B06FC}"/>
              </a:ext>
            </a:extLst>
          </p:cNvPr>
          <p:cNvPicPr>
            <a:picLocks noChangeAspect="1"/>
          </p:cNvPicPr>
          <p:nvPr/>
        </p:nvPicPr>
        <p:blipFill>
          <a:blip r:embed="rId12"/>
          <a:stretch>
            <a:fillRect/>
          </a:stretch>
        </p:blipFill>
        <p:spPr>
          <a:xfrm>
            <a:off x="5834643" y="1164672"/>
            <a:ext cx="1422402" cy="1422402"/>
          </a:xfrm>
          <a:prstGeom prst="rect">
            <a:avLst/>
          </a:prstGeom>
        </p:spPr>
      </p:pic>
      <p:pic>
        <p:nvPicPr>
          <p:cNvPr id="14" name="Picture 13">
            <a:extLst>
              <a:ext uri="{FF2B5EF4-FFF2-40B4-BE49-F238E27FC236}">
                <a16:creationId xmlns:a16="http://schemas.microsoft.com/office/drawing/2014/main" id="{EC1FE8FD-A600-4998-93F2-A22637146F12}"/>
              </a:ext>
            </a:extLst>
          </p:cNvPr>
          <p:cNvPicPr>
            <a:picLocks noChangeAspect="1"/>
          </p:cNvPicPr>
          <p:nvPr/>
        </p:nvPicPr>
        <p:blipFill>
          <a:blip r:embed="rId13"/>
          <a:stretch>
            <a:fillRect/>
          </a:stretch>
        </p:blipFill>
        <p:spPr>
          <a:xfrm>
            <a:off x="4952012" y="4672198"/>
            <a:ext cx="1894769" cy="1122586"/>
          </a:xfrm>
          <a:prstGeom prst="rect">
            <a:avLst/>
          </a:prstGeom>
        </p:spPr>
      </p:pic>
      <p:pic>
        <p:nvPicPr>
          <p:cNvPr id="15" name="Picture 14">
            <a:extLst>
              <a:ext uri="{FF2B5EF4-FFF2-40B4-BE49-F238E27FC236}">
                <a16:creationId xmlns:a16="http://schemas.microsoft.com/office/drawing/2014/main" id="{B34A0E5E-59D1-4867-8DDB-A0228C8067F6}"/>
              </a:ext>
            </a:extLst>
          </p:cNvPr>
          <p:cNvPicPr>
            <a:picLocks noChangeAspect="1"/>
          </p:cNvPicPr>
          <p:nvPr/>
        </p:nvPicPr>
        <p:blipFill>
          <a:blip r:embed="rId14"/>
          <a:stretch>
            <a:fillRect/>
          </a:stretch>
        </p:blipFill>
        <p:spPr>
          <a:xfrm>
            <a:off x="10555249" y="1922245"/>
            <a:ext cx="1185198" cy="1244729"/>
          </a:xfrm>
          <a:prstGeom prst="rect">
            <a:avLst/>
          </a:prstGeom>
        </p:spPr>
      </p:pic>
      <p:pic>
        <p:nvPicPr>
          <p:cNvPr id="16" name="Picture 15">
            <a:extLst>
              <a:ext uri="{FF2B5EF4-FFF2-40B4-BE49-F238E27FC236}">
                <a16:creationId xmlns:a16="http://schemas.microsoft.com/office/drawing/2014/main" id="{E957DB3A-7D74-4E35-80A8-2E2B789ADC76}"/>
              </a:ext>
            </a:extLst>
          </p:cNvPr>
          <p:cNvPicPr>
            <a:picLocks noChangeAspect="1"/>
          </p:cNvPicPr>
          <p:nvPr/>
        </p:nvPicPr>
        <p:blipFill>
          <a:blip r:embed="rId15"/>
          <a:stretch>
            <a:fillRect/>
          </a:stretch>
        </p:blipFill>
        <p:spPr>
          <a:xfrm>
            <a:off x="209666" y="3186142"/>
            <a:ext cx="1338360" cy="1957171"/>
          </a:xfrm>
          <a:prstGeom prst="rect">
            <a:avLst/>
          </a:prstGeom>
        </p:spPr>
      </p:pic>
      <p:pic>
        <p:nvPicPr>
          <p:cNvPr id="17" name="Picture 16">
            <a:extLst>
              <a:ext uri="{FF2B5EF4-FFF2-40B4-BE49-F238E27FC236}">
                <a16:creationId xmlns:a16="http://schemas.microsoft.com/office/drawing/2014/main" id="{2CA36FF5-F6B9-4A98-9B27-AD211AE18654}"/>
              </a:ext>
            </a:extLst>
          </p:cNvPr>
          <p:cNvPicPr>
            <a:picLocks noChangeAspect="1"/>
          </p:cNvPicPr>
          <p:nvPr/>
        </p:nvPicPr>
        <p:blipFill>
          <a:blip r:embed="rId16"/>
          <a:stretch>
            <a:fillRect/>
          </a:stretch>
        </p:blipFill>
        <p:spPr>
          <a:xfrm>
            <a:off x="8438571" y="1061246"/>
            <a:ext cx="996144" cy="1401980"/>
          </a:xfrm>
          <a:prstGeom prst="rect">
            <a:avLst/>
          </a:prstGeom>
        </p:spPr>
      </p:pic>
      <p:pic>
        <p:nvPicPr>
          <p:cNvPr id="18" name="Picture 17">
            <a:extLst>
              <a:ext uri="{FF2B5EF4-FFF2-40B4-BE49-F238E27FC236}">
                <a16:creationId xmlns:a16="http://schemas.microsoft.com/office/drawing/2014/main" id="{FA73DC69-548E-474B-A543-AC7709DA55CC}"/>
              </a:ext>
            </a:extLst>
          </p:cNvPr>
          <p:cNvPicPr>
            <a:picLocks noChangeAspect="1"/>
          </p:cNvPicPr>
          <p:nvPr/>
        </p:nvPicPr>
        <p:blipFill>
          <a:blip r:embed="rId17"/>
          <a:stretch>
            <a:fillRect/>
          </a:stretch>
        </p:blipFill>
        <p:spPr>
          <a:xfrm>
            <a:off x="7828382" y="4201769"/>
            <a:ext cx="1088488" cy="1537705"/>
          </a:xfrm>
          <a:prstGeom prst="rect">
            <a:avLst/>
          </a:prstGeom>
        </p:spPr>
      </p:pic>
      <p:pic>
        <p:nvPicPr>
          <p:cNvPr id="19" name="Picture 18">
            <a:extLst>
              <a:ext uri="{FF2B5EF4-FFF2-40B4-BE49-F238E27FC236}">
                <a16:creationId xmlns:a16="http://schemas.microsoft.com/office/drawing/2014/main" id="{AE982CCE-47D3-4F0E-8F54-5F3DA4D7A4AA}"/>
              </a:ext>
            </a:extLst>
          </p:cNvPr>
          <p:cNvPicPr>
            <a:picLocks noChangeAspect="1"/>
          </p:cNvPicPr>
          <p:nvPr/>
        </p:nvPicPr>
        <p:blipFill>
          <a:blip r:embed="rId18"/>
          <a:stretch>
            <a:fillRect/>
          </a:stretch>
        </p:blipFill>
        <p:spPr>
          <a:xfrm>
            <a:off x="2785072" y="2888294"/>
            <a:ext cx="1495849" cy="932272"/>
          </a:xfrm>
          <a:prstGeom prst="rect">
            <a:avLst/>
          </a:prstGeom>
        </p:spPr>
      </p:pic>
      <p:pic>
        <p:nvPicPr>
          <p:cNvPr id="20" name="Picture 19">
            <a:extLst>
              <a:ext uri="{FF2B5EF4-FFF2-40B4-BE49-F238E27FC236}">
                <a16:creationId xmlns:a16="http://schemas.microsoft.com/office/drawing/2014/main" id="{03FBEE44-2411-4548-A795-53F1D8CBE1F9}"/>
              </a:ext>
            </a:extLst>
          </p:cNvPr>
          <p:cNvPicPr>
            <a:picLocks noChangeAspect="1"/>
          </p:cNvPicPr>
          <p:nvPr/>
        </p:nvPicPr>
        <p:blipFill>
          <a:blip r:embed="rId19"/>
          <a:stretch>
            <a:fillRect/>
          </a:stretch>
        </p:blipFill>
        <p:spPr>
          <a:xfrm>
            <a:off x="418945" y="1285475"/>
            <a:ext cx="1422291" cy="1486941"/>
          </a:xfrm>
          <a:prstGeom prst="rect">
            <a:avLst/>
          </a:prstGeom>
        </p:spPr>
      </p:pic>
    </p:spTree>
    <p:extLst>
      <p:ext uri="{BB962C8B-B14F-4D97-AF65-F5344CB8AC3E}">
        <p14:creationId xmlns:p14="http://schemas.microsoft.com/office/powerpoint/2010/main" val="1238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10" presetClass="entr" presetSubtype="0" fill="hold" nodeType="withEffect">
                                  <p:stCondLst>
                                    <p:cond delay="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nodeType="withEffect">
                                  <p:stCondLst>
                                    <p:cond delay="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nodeType="withEffect">
                                  <p:stCondLst>
                                    <p:cond delay="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par>
                                <p:cTn id="20" presetID="10" presetClass="entr" presetSubtype="0" fill="hold" nodeType="withEffect">
                                  <p:stCondLst>
                                    <p:cond delay="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10" presetClass="entr" presetSubtype="0" fill="hold" nodeType="withEffect">
                                  <p:stCondLst>
                                    <p:cond delay="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nodeType="withEffect">
                                  <p:stCondLst>
                                    <p:cond delay="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par>
                                <p:cTn id="29" presetID="10" presetClass="entr" presetSubtype="0" fill="hold" nodeType="withEffect">
                                  <p:stCondLst>
                                    <p:cond delay="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childTnLst>
                                </p:cTn>
                              </p:par>
                              <p:par>
                                <p:cTn id="32" presetID="10" presetClass="entr" presetSubtype="0" fill="hold" nodeType="withEffect">
                                  <p:stCondLst>
                                    <p:cond delay="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750"/>
                                        <p:tgtEl>
                                          <p:spTgt spid="12"/>
                                        </p:tgtEl>
                                      </p:cBhvr>
                                    </p:animEffect>
                                  </p:childTnLst>
                                </p:cTn>
                              </p:par>
                              <p:par>
                                <p:cTn id="35" presetID="10" presetClass="entr" presetSubtype="0" fill="hold" nodeType="withEffect">
                                  <p:stCondLst>
                                    <p:cond delay="5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50"/>
                                        <p:tgtEl>
                                          <p:spTgt spid="13"/>
                                        </p:tgtEl>
                                      </p:cBhvr>
                                    </p:animEffect>
                                  </p:childTnLst>
                                </p:cTn>
                              </p:par>
                              <p:par>
                                <p:cTn id="38" presetID="10" presetClass="entr" presetSubtype="0" fill="hold" nodeType="withEffect">
                                  <p:stCondLst>
                                    <p:cond delay="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10" presetClass="entr" presetSubtype="0" fill="hold" nodeType="withEffect">
                                  <p:stCondLst>
                                    <p:cond delay="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par>
                                <p:cTn id="44" presetID="10" presetClass="entr" presetSubtype="0" fill="hold" nodeType="withEffect">
                                  <p:stCondLst>
                                    <p:cond delay="5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750"/>
                                        <p:tgtEl>
                                          <p:spTgt spid="16"/>
                                        </p:tgtEl>
                                      </p:cBhvr>
                                    </p:animEffect>
                                  </p:childTnLst>
                                </p:cTn>
                              </p:par>
                              <p:par>
                                <p:cTn id="47" presetID="10" presetClass="entr" presetSubtype="0" fill="hold" nodeType="withEffect">
                                  <p:stCondLst>
                                    <p:cond delay="5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750"/>
                                        <p:tgtEl>
                                          <p:spTgt spid="17"/>
                                        </p:tgtEl>
                                      </p:cBhvr>
                                    </p:animEffect>
                                  </p:childTnLst>
                                </p:cTn>
                              </p:par>
                              <p:par>
                                <p:cTn id="50" presetID="10" presetClass="entr" presetSubtype="0" fill="hold" nodeType="withEffect">
                                  <p:stCondLst>
                                    <p:cond delay="5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750"/>
                                        <p:tgtEl>
                                          <p:spTgt spid="18"/>
                                        </p:tgtEl>
                                      </p:cBhvr>
                                    </p:animEffect>
                                  </p:childTnLst>
                                </p:cTn>
                              </p:par>
                              <p:par>
                                <p:cTn id="53" presetID="10" presetClass="entr" presetSubtype="0" fill="hold" nodeType="withEffect">
                                  <p:stCondLst>
                                    <p:cond delay="5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750"/>
                                        <p:tgtEl>
                                          <p:spTgt spid="19"/>
                                        </p:tgtEl>
                                      </p:cBhvr>
                                    </p:animEffect>
                                  </p:childTnLst>
                                </p:cTn>
                              </p:par>
                              <p:par>
                                <p:cTn id="56" presetID="10" presetClass="entr" presetSubtype="0" fill="hold" nodeType="withEffect">
                                  <p:stCondLst>
                                    <p:cond delay="5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63C-1CED-4BB7-A05C-1D42627EDF44}"/>
              </a:ext>
            </a:extLst>
          </p:cNvPr>
          <p:cNvSpPr>
            <a:spLocks noGrp="1"/>
          </p:cNvSpPr>
          <p:nvPr>
            <p:ph type="title"/>
          </p:nvPr>
        </p:nvSpPr>
        <p:spPr/>
        <p:txBody>
          <a:bodyPr>
            <a:normAutofit fontScale="90000"/>
          </a:bodyPr>
          <a:lstStyle/>
          <a:p>
            <a:pPr algn="ctr"/>
            <a:r>
              <a:rPr lang="en-GB" sz="5300" b="1" dirty="0"/>
              <a:t>Is Black history taught in schools?</a:t>
            </a:r>
            <a:br>
              <a:rPr lang="en-GB" dirty="0"/>
            </a:br>
            <a:endParaRPr lang="en-GB" dirty="0"/>
          </a:p>
        </p:txBody>
      </p:sp>
      <p:sp>
        <p:nvSpPr>
          <p:cNvPr id="3" name="Content Placeholder 2">
            <a:extLst>
              <a:ext uri="{FF2B5EF4-FFF2-40B4-BE49-F238E27FC236}">
                <a16:creationId xmlns:a16="http://schemas.microsoft.com/office/drawing/2014/main" id="{28EA3F08-4810-4FC0-A5AD-292358A0F796}"/>
              </a:ext>
            </a:extLst>
          </p:cNvPr>
          <p:cNvSpPr>
            <a:spLocks noGrp="1"/>
          </p:cNvSpPr>
          <p:nvPr>
            <p:ph idx="1"/>
          </p:nvPr>
        </p:nvSpPr>
        <p:spPr/>
        <p:txBody>
          <a:bodyPr/>
          <a:lstStyle/>
          <a:p>
            <a:pPr fontAlgn="base"/>
            <a:r>
              <a:rPr lang="en-GB" dirty="0"/>
              <a:t>Education is a devolved issue in the UK, so there are marked differences in the curriculum in England, Wales, Scotland and Northern Ireland.</a:t>
            </a:r>
          </a:p>
          <a:p>
            <a:pPr fontAlgn="base"/>
            <a:r>
              <a:rPr lang="en-GB" dirty="0"/>
              <a:t>Over the years there have been growing calls from campaigners for black history to be included in the curriculum in England - and not just celebrated in October.</a:t>
            </a:r>
          </a:p>
          <a:p>
            <a:pPr fontAlgn="base"/>
            <a:endParaRPr lang="en-GB" dirty="0"/>
          </a:p>
          <a:p>
            <a:pPr fontAlgn="base"/>
            <a:r>
              <a:rPr lang="en-GB" sz="3200" b="1" dirty="0">
                <a:solidFill>
                  <a:srgbClr val="FF0000"/>
                </a:solidFill>
              </a:rPr>
              <a:t>Criticisms of the Eurocentric and Ethnocentric curriculum.</a:t>
            </a:r>
          </a:p>
          <a:p>
            <a:endParaRPr lang="en-GB" dirty="0"/>
          </a:p>
        </p:txBody>
      </p:sp>
    </p:spTree>
    <p:extLst>
      <p:ext uri="{BB962C8B-B14F-4D97-AF65-F5344CB8AC3E}">
        <p14:creationId xmlns:p14="http://schemas.microsoft.com/office/powerpoint/2010/main" val="165050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rnard Coard | Historica Wiki | Fandom">
            <a:extLst>
              <a:ext uri="{FF2B5EF4-FFF2-40B4-BE49-F238E27FC236}">
                <a16:creationId xmlns:a16="http://schemas.microsoft.com/office/drawing/2014/main" id="{875F8DB5-BF28-4B92-B1DD-FA107C7AB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132" y="1212479"/>
            <a:ext cx="3418668" cy="4829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6178B9-444A-40E2-B9A3-EE3D886924D3}"/>
              </a:ext>
            </a:extLst>
          </p:cNvPr>
          <p:cNvSpPr>
            <a:spLocks noGrp="1"/>
          </p:cNvSpPr>
          <p:nvPr>
            <p:ph type="title"/>
          </p:nvPr>
        </p:nvSpPr>
        <p:spPr/>
        <p:txBody>
          <a:bodyPr/>
          <a:lstStyle/>
          <a:p>
            <a:r>
              <a:rPr lang="en-GB" dirty="0"/>
              <a:t>Example of ethnocentric curriculum?</a:t>
            </a:r>
            <a:br>
              <a:rPr lang="en-GB" dirty="0"/>
            </a:br>
            <a:endParaRPr lang="en-GB" dirty="0"/>
          </a:p>
        </p:txBody>
      </p:sp>
      <p:sp>
        <p:nvSpPr>
          <p:cNvPr id="3" name="Content Placeholder 2">
            <a:extLst>
              <a:ext uri="{FF2B5EF4-FFF2-40B4-BE49-F238E27FC236}">
                <a16:creationId xmlns:a16="http://schemas.microsoft.com/office/drawing/2014/main" id="{E3C5504A-ECD2-49B9-952C-E9D225F6A348}"/>
              </a:ext>
            </a:extLst>
          </p:cNvPr>
          <p:cNvSpPr>
            <a:spLocks noGrp="1"/>
          </p:cNvSpPr>
          <p:nvPr>
            <p:ph idx="1"/>
          </p:nvPr>
        </p:nvSpPr>
        <p:spPr>
          <a:xfrm>
            <a:off x="838200" y="1690687"/>
            <a:ext cx="6322017" cy="4462139"/>
          </a:xfrm>
        </p:spPr>
        <p:txBody>
          <a:bodyPr/>
          <a:lstStyle/>
          <a:p>
            <a:pPr marL="0" indent="0">
              <a:buNone/>
            </a:pPr>
            <a:r>
              <a:rPr lang="en-GB" sz="3200" dirty="0"/>
              <a:t>For example, </a:t>
            </a:r>
            <a:r>
              <a:rPr lang="en-GB" sz="3200" b="1" dirty="0"/>
              <a:t>the history curriculum tries to recreate a 'mythical age of empire and past glories'</a:t>
            </a:r>
            <a:r>
              <a:rPr lang="en-GB" sz="3200" dirty="0"/>
              <a:t>, while ignoring the history of black and Asian people. ... Bernard </a:t>
            </a:r>
            <a:r>
              <a:rPr lang="en-GB" sz="3200" dirty="0" err="1"/>
              <a:t>Coard</a:t>
            </a:r>
            <a:r>
              <a:rPr lang="en-GB" sz="3200" dirty="0"/>
              <a:t> (2005) explains how the ethnocentric curriculum may produce under-achievement.</a:t>
            </a:r>
          </a:p>
          <a:p>
            <a:endParaRPr lang="en-GB" dirty="0"/>
          </a:p>
          <a:p>
            <a:endParaRPr lang="en-GB" dirty="0"/>
          </a:p>
          <a:p>
            <a:endParaRPr lang="en-GB" dirty="0"/>
          </a:p>
        </p:txBody>
      </p:sp>
    </p:spTree>
    <p:extLst>
      <p:ext uri="{BB962C8B-B14F-4D97-AF65-F5344CB8AC3E}">
        <p14:creationId xmlns:p14="http://schemas.microsoft.com/office/powerpoint/2010/main" val="245088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Question Mark Background in Vector | Question mark background, Question mark,  This or that questions">
            <a:extLst>
              <a:ext uri="{FF2B5EF4-FFF2-40B4-BE49-F238E27FC236}">
                <a16:creationId xmlns:a16="http://schemas.microsoft.com/office/drawing/2014/main" id="{89F6B44F-9B2A-4E04-B9F3-9183832C4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1" t="9568" r="1" b="1696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552FC5-4001-4735-9435-46B973CBE7B9}"/>
              </a:ext>
            </a:extLst>
          </p:cNvPr>
          <p:cNvSpPr>
            <a:spLocks noGrp="1"/>
          </p:cNvSpPr>
          <p:nvPr>
            <p:ph idx="1"/>
          </p:nvPr>
        </p:nvSpPr>
        <p:spPr>
          <a:xfrm>
            <a:off x="7621031" y="442686"/>
            <a:ext cx="4062642" cy="4085772"/>
          </a:xfrm>
        </p:spPr>
        <p:txBody>
          <a:bodyPr anchor="t">
            <a:normAutofit fontScale="85000" lnSpcReduction="10000"/>
          </a:bodyPr>
          <a:lstStyle/>
          <a:p>
            <a:pPr marL="0" indent="0" algn="ctr">
              <a:buNone/>
            </a:pPr>
            <a:endParaRPr lang="en-GB" sz="6000" dirty="0">
              <a:latin typeface="Modern Love" panose="04090805081005020601" pitchFamily="82" charset="0"/>
            </a:endParaRPr>
          </a:p>
          <a:p>
            <a:pPr marL="0" indent="0" algn="ctr">
              <a:buNone/>
            </a:pPr>
            <a:r>
              <a:rPr lang="en-GB" sz="6000" dirty="0">
                <a:latin typeface="Modern Love" panose="04090805081005020601" pitchFamily="82" charset="0"/>
              </a:rPr>
              <a:t>Why is black history important to learn about?</a:t>
            </a:r>
            <a:endParaRPr lang="en-NL" sz="6000" dirty="0">
              <a:latin typeface="Modern Love" panose="04090805081005020601" pitchFamily="82" charset="0"/>
            </a:endParaRPr>
          </a:p>
        </p:txBody>
      </p:sp>
    </p:spTree>
    <p:extLst>
      <p:ext uri="{BB962C8B-B14F-4D97-AF65-F5344CB8AC3E}">
        <p14:creationId xmlns:p14="http://schemas.microsoft.com/office/powerpoint/2010/main" val="2795082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7EA069E1F3614CA2F6AA515E37A85C" ma:contentTypeVersion="34" ma:contentTypeDescription="Create a new document." ma:contentTypeScope="" ma:versionID="8e3227c029f7567e795ce56c2e4d0492">
  <xsd:schema xmlns:xsd="http://www.w3.org/2001/XMLSchema" xmlns:xs="http://www.w3.org/2001/XMLSchema" xmlns:p="http://schemas.microsoft.com/office/2006/metadata/properties" xmlns:ns3="992ee0e0-bff7-4651-b2ed-ab74cf15e15b" xmlns:ns4="afbefc08-e781-4b5a-9aec-10aea98ae955" targetNamespace="http://schemas.microsoft.com/office/2006/metadata/properties" ma:root="true" ma:fieldsID="e74133ad458822e8c3e2439f7ebf3e79" ns3:_="" ns4:_="">
    <xsd:import namespace="992ee0e0-bff7-4651-b2ed-ab74cf15e15b"/>
    <xsd:import namespace="afbefc08-e781-4b5a-9aec-10aea98ae955"/>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ee0e0-bff7-4651-b2ed-ab74cf15e15b"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Teams_Channel_Section_Location" ma:index="41"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befc08-e781-4b5a-9aec-10aea98ae955"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992ee0e0-bff7-4651-b2ed-ab74cf15e15b">
      <UserInfo>
        <DisplayName/>
        <AccountId xsi:nil="true"/>
        <AccountType/>
      </UserInfo>
    </Owner>
    <Student_Groups xmlns="992ee0e0-bff7-4651-b2ed-ab74cf15e15b">
      <UserInfo>
        <DisplayName/>
        <AccountId xsi:nil="true"/>
        <AccountType/>
      </UserInfo>
    </Student_Groups>
    <Distribution_Groups xmlns="992ee0e0-bff7-4651-b2ed-ab74cf15e15b" xsi:nil="true"/>
    <Invited_Teachers xmlns="992ee0e0-bff7-4651-b2ed-ab74cf15e15b" xsi:nil="true"/>
    <Is_Collaboration_Space_Locked xmlns="992ee0e0-bff7-4651-b2ed-ab74cf15e15b" xsi:nil="true"/>
    <Has_Teacher_Only_SectionGroup xmlns="992ee0e0-bff7-4651-b2ed-ab74cf15e15b" xsi:nil="true"/>
    <Self_Registration_Enabled xmlns="992ee0e0-bff7-4651-b2ed-ab74cf15e15b" xsi:nil="true"/>
    <CultureName xmlns="992ee0e0-bff7-4651-b2ed-ab74cf15e15b" xsi:nil="true"/>
    <TeamsChannelId xmlns="992ee0e0-bff7-4651-b2ed-ab74cf15e15b" xsi:nil="true"/>
    <Invited_Students xmlns="992ee0e0-bff7-4651-b2ed-ab74cf15e15b" xsi:nil="true"/>
    <Math_Settings xmlns="992ee0e0-bff7-4651-b2ed-ab74cf15e15b" xsi:nil="true"/>
    <Teachers xmlns="992ee0e0-bff7-4651-b2ed-ab74cf15e15b">
      <UserInfo>
        <DisplayName/>
        <AccountId xsi:nil="true"/>
        <AccountType/>
      </UserInfo>
    </Teachers>
    <LMS_Mappings xmlns="992ee0e0-bff7-4651-b2ed-ab74cf15e15b" xsi:nil="true"/>
    <IsNotebookLocked xmlns="992ee0e0-bff7-4651-b2ed-ab74cf15e15b" xsi:nil="true"/>
    <Templates xmlns="992ee0e0-bff7-4651-b2ed-ab74cf15e15b" xsi:nil="true"/>
    <NotebookType xmlns="992ee0e0-bff7-4651-b2ed-ab74cf15e15b" xsi:nil="true"/>
    <FolderType xmlns="992ee0e0-bff7-4651-b2ed-ab74cf15e15b" xsi:nil="true"/>
    <Students xmlns="992ee0e0-bff7-4651-b2ed-ab74cf15e15b">
      <UserInfo>
        <DisplayName/>
        <AccountId xsi:nil="true"/>
        <AccountType/>
      </UserInfo>
    </Students>
    <AppVersion xmlns="992ee0e0-bff7-4651-b2ed-ab74cf15e15b" xsi:nil="true"/>
    <DefaultSectionNames xmlns="992ee0e0-bff7-4651-b2ed-ab74cf15e15b" xsi:nil="true"/>
    <Teams_Channel_Section_Location xmlns="992ee0e0-bff7-4651-b2ed-ab74cf15e15b" xsi:nil="true"/>
  </documentManagement>
</p:properties>
</file>

<file path=customXml/itemProps1.xml><?xml version="1.0" encoding="utf-8"?>
<ds:datastoreItem xmlns:ds="http://schemas.openxmlformats.org/officeDocument/2006/customXml" ds:itemID="{A8374F71-4730-44E1-97EC-5FF1605A6A0C}">
  <ds:schemaRefs>
    <ds:schemaRef ds:uri="http://schemas.microsoft.com/sharepoint/v3/contenttype/forms"/>
  </ds:schemaRefs>
</ds:datastoreItem>
</file>

<file path=customXml/itemProps2.xml><?xml version="1.0" encoding="utf-8"?>
<ds:datastoreItem xmlns:ds="http://schemas.openxmlformats.org/officeDocument/2006/customXml" ds:itemID="{15E5F15C-6326-4D90-A86D-6857FDD73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2ee0e0-bff7-4651-b2ed-ab74cf15e15b"/>
    <ds:schemaRef ds:uri="afbefc08-e781-4b5a-9aec-10aea98ae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4B6894-E342-4F03-9910-B6A4263BA2E8}">
  <ds:schemaRefs>
    <ds:schemaRef ds:uri="http://purl.org/dc/terms/"/>
    <ds:schemaRef ds:uri="afbefc08-e781-4b5a-9aec-10aea98ae955"/>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992ee0e0-bff7-4651-b2ed-ab74cf15e15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2719</TotalTime>
  <Words>2098</Words>
  <Application>Microsoft Office PowerPoint</Application>
  <PresentationFormat>Widescreen</PresentationFormat>
  <Paragraphs>124</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Modern Love</vt:lpstr>
      <vt:lpstr>Office Theme</vt:lpstr>
      <vt:lpstr>PowerPoint Presentation</vt:lpstr>
      <vt:lpstr>What is Black History Month?</vt:lpstr>
      <vt:lpstr>Why can Black History Month cause controversy?</vt:lpstr>
      <vt:lpstr>PowerPoint Presentation</vt:lpstr>
      <vt:lpstr>Why is Black History Month necessary? </vt:lpstr>
      <vt:lpstr>PowerPoint Presentation</vt:lpstr>
      <vt:lpstr>Is Black history taught in schools? </vt:lpstr>
      <vt:lpstr>Example of ethnocentric curriculum? </vt:lpstr>
      <vt:lpstr>PowerPoint Presentation</vt:lpstr>
      <vt:lpstr>PowerPoint Presentation</vt:lpstr>
      <vt:lpstr>Have you heard of the following figures in history?</vt:lpstr>
      <vt:lpstr>Have you heard of the following figures in history?</vt:lpstr>
      <vt:lpstr>Do you recognise the following figures in history?</vt:lpstr>
      <vt:lpstr>Do you recognise the following figures in history?</vt:lpstr>
      <vt:lpstr>Black History is British History</vt:lpstr>
      <vt:lpstr>https://neu.org.uk/black-history-month </vt:lpstr>
      <vt:lpstr>https://www.bbc.co.uk/teach/black-history-month-primary-and-secondary-resources/zjwf8xs?scrlybrkr=42fd708e </vt:lpstr>
      <vt:lpstr>https://www.anewdirection.org.uk/blog/7-creative-ways-to-mark-black-history-month-in-your-school </vt:lpstr>
      <vt:lpstr>https://www.blackhistorymonth.org.uk/section/bhm-for-schools/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Shazia Shah</dc:creator>
  <cp:lastModifiedBy>Shazia Shah (IGS)</cp:lastModifiedBy>
  <cp:revision>19</cp:revision>
  <dcterms:created xsi:type="dcterms:W3CDTF">2020-10-15T18:28:44Z</dcterms:created>
  <dcterms:modified xsi:type="dcterms:W3CDTF">2023-09-26T12:42:22Z</dcterms:modified>
</cp:coreProperties>
</file>