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1"/>
  </p:notesMasterIdLst>
  <p:handoutMasterIdLst>
    <p:handoutMasterId r:id="rId22"/>
  </p:handoutMasterIdLst>
  <p:sldIdLst>
    <p:sldId id="256" r:id="rId5"/>
    <p:sldId id="537" r:id="rId6"/>
    <p:sldId id="346" r:id="rId7"/>
    <p:sldId id="774" r:id="rId8"/>
    <p:sldId id="789" r:id="rId9"/>
    <p:sldId id="790" r:id="rId10"/>
    <p:sldId id="799" r:id="rId11"/>
    <p:sldId id="791" r:id="rId12"/>
    <p:sldId id="792" r:id="rId13"/>
    <p:sldId id="793" r:id="rId14"/>
    <p:sldId id="794" r:id="rId15"/>
    <p:sldId id="795" r:id="rId16"/>
    <p:sldId id="796" r:id="rId17"/>
    <p:sldId id="797" r:id="rId18"/>
    <p:sldId id="712" r:id="rId19"/>
    <p:sldId id="79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537"/>
          </p14:sldIdLst>
        </p14:section>
        <p14:section name="Design, Morph, Annotate, Work Together, Tell Me" id="{B9B51309-D148-4332-87C2-07BE32FBCA3B}">
          <p14:sldIdLst>
            <p14:sldId id="346"/>
            <p14:sldId id="774"/>
            <p14:sldId id="789"/>
            <p14:sldId id="790"/>
            <p14:sldId id="799"/>
            <p14:sldId id="791"/>
            <p14:sldId id="792"/>
            <p14:sldId id="793"/>
            <p14:sldId id="794"/>
            <p14:sldId id="795"/>
            <p14:sldId id="796"/>
            <p14:sldId id="797"/>
            <p14:sldId id="712"/>
            <p14:sldId id="7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Diane Brocklebank" initials="DB" lastIdx="1" clrIdx="2">
    <p:extLst>
      <p:ext uri="{19B8F6BF-5375-455C-9EA6-DF929625EA0E}">
        <p15:presenceInfo xmlns:p15="http://schemas.microsoft.com/office/powerpoint/2012/main" userId="S::Diane.Brocklebank@prepaidforum.org::1adf157f-cb34-4f5e-a688-af2be5a70a4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C4BE"/>
    <a:srgbClr val="6FB17F"/>
    <a:srgbClr val="FB99E8"/>
    <a:srgbClr val="E0B4D7"/>
    <a:srgbClr val="404040"/>
    <a:srgbClr val="D24726"/>
    <a:srgbClr val="FF9B45"/>
    <a:srgbClr val="DD462F"/>
    <a:srgbClr val="F8CFB6"/>
    <a:srgbClr val="F8C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88212" autoAdjust="0"/>
  </p:normalViewPr>
  <p:slideViewPr>
    <p:cSldViewPr snapToGrid="0">
      <p:cViewPr>
        <p:scale>
          <a:sx n="90" d="100"/>
          <a:sy n="90" d="100"/>
        </p:scale>
        <p:origin x="845" y="-91"/>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6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30" tIns="45716" rIns="91430" bIns="45716" rtlCol="0"/>
          <a:lstStyle>
            <a:lvl1pPr algn="r">
              <a:defRPr sz="1200"/>
            </a:lvl1pPr>
          </a:lstStyle>
          <a:p>
            <a:fld id="{80680FBE-A8DF-4758-9AC4-3A9E1039168F}" type="datetimeFigureOut">
              <a:rPr lang="en-US" smtClean="0"/>
              <a:t>6/25/2024</a:t>
            </a:fld>
            <a:endParaRPr lang="en-US" dirty="0"/>
          </a:p>
        </p:txBody>
      </p:sp>
      <p:sp>
        <p:nvSpPr>
          <p:cNvPr id="4" name="Footer Placeholder 3"/>
          <p:cNvSpPr>
            <a:spLocks noGrp="1"/>
          </p:cNvSpPr>
          <p:nvPr>
            <p:ph type="ftr" sz="quarter" idx="2"/>
          </p:nvPr>
        </p:nvSpPr>
        <p:spPr>
          <a:xfrm>
            <a:off x="0" y="8685215"/>
            <a:ext cx="2971800" cy="458787"/>
          </a:xfrm>
          <a:prstGeom prst="rect">
            <a:avLst/>
          </a:prstGeom>
        </p:spPr>
        <p:txBody>
          <a:bodyPr vert="horz" lIns="91430" tIns="45716" rIns="91430"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5"/>
            <a:ext cx="2971800" cy="458787"/>
          </a:xfrm>
          <a:prstGeom prst="rect">
            <a:avLst/>
          </a:prstGeom>
        </p:spPr>
        <p:txBody>
          <a:bodyPr vert="horz" lIns="91430" tIns="45716" rIns="91430" bIns="45716"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30" tIns="45716" rIns="91430" bIns="45716" rtlCol="0"/>
          <a:lstStyle>
            <a:lvl1pPr algn="r">
              <a:defRPr sz="1200"/>
            </a:lvl1pPr>
          </a:lstStyle>
          <a:p>
            <a:fld id="{EC13577B-6902-467D-A26C-08A0DD5E4E03}" type="datetimeFigureOut">
              <a:rPr lang="en-US" smtClean="0"/>
              <a:t>6/25/2024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0" tIns="45716" rIns="91430" bIns="45716"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0" tIns="45716" rIns="91430"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5"/>
            <a:ext cx="2971800" cy="458787"/>
          </a:xfrm>
          <a:prstGeom prst="rect">
            <a:avLst/>
          </a:prstGeom>
        </p:spPr>
        <p:txBody>
          <a:bodyPr vert="horz" lIns="91430" tIns="45716" rIns="91430" bIns="457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5"/>
            <a:ext cx="2971800" cy="458787"/>
          </a:xfrm>
          <a:prstGeom prst="rect">
            <a:avLst/>
          </a:prstGeom>
        </p:spPr>
        <p:txBody>
          <a:bodyPr vert="horz" lIns="91430" tIns="45716" rIns="91430" bIns="45716"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11</a:t>
            </a:fld>
            <a:endParaRPr lang="en-US" dirty="0"/>
          </a:p>
        </p:txBody>
      </p:sp>
    </p:spTree>
    <p:extLst>
      <p:ext uri="{BB962C8B-B14F-4D97-AF65-F5344CB8AC3E}">
        <p14:creationId xmlns:p14="http://schemas.microsoft.com/office/powerpoint/2010/main" val="3614245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12</a:t>
            </a:fld>
            <a:endParaRPr lang="en-US" dirty="0"/>
          </a:p>
        </p:txBody>
      </p:sp>
    </p:spTree>
    <p:extLst>
      <p:ext uri="{BB962C8B-B14F-4D97-AF65-F5344CB8AC3E}">
        <p14:creationId xmlns:p14="http://schemas.microsoft.com/office/powerpoint/2010/main" val="201779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13</a:t>
            </a:fld>
            <a:endParaRPr lang="en-US" dirty="0"/>
          </a:p>
        </p:txBody>
      </p:sp>
    </p:spTree>
    <p:extLst>
      <p:ext uri="{BB962C8B-B14F-4D97-AF65-F5344CB8AC3E}">
        <p14:creationId xmlns:p14="http://schemas.microsoft.com/office/powerpoint/2010/main" val="3129696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14</a:t>
            </a:fld>
            <a:endParaRPr lang="en-US" dirty="0"/>
          </a:p>
        </p:txBody>
      </p:sp>
    </p:spTree>
    <p:extLst>
      <p:ext uri="{BB962C8B-B14F-4D97-AF65-F5344CB8AC3E}">
        <p14:creationId xmlns:p14="http://schemas.microsoft.com/office/powerpoint/2010/main" val="1545717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15</a:t>
            </a:fld>
            <a:endParaRPr lang="en-US" dirty="0"/>
          </a:p>
        </p:txBody>
      </p:sp>
    </p:spTree>
    <p:extLst>
      <p:ext uri="{BB962C8B-B14F-4D97-AF65-F5344CB8AC3E}">
        <p14:creationId xmlns:p14="http://schemas.microsoft.com/office/powerpoint/2010/main" val="75169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16</a:t>
            </a:fld>
            <a:endParaRPr lang="en-US" dirty="0"/>
          </a:p>
        </p:txBody>
      </p:sp>
    </p:spTree>
    <p:extLst>
      <p:ext uri="{BB962C8B-B14F-4D97-AF65-F5344CB8AC3E}">
        <p14:creationId xmlns:p14="http://schemas.microsoft.com/office/powerpoint/2010/main" val="252579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2525516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412035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77292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2570002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2659822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152926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6679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5200-4A06-5401-BD99-92884799F4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324048-780E-1BE6-48AE-4B83EA6A0F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BA0353-CB4A-CA0A-13DC-597D83453C9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6ECE9A-A867-724D-C235-E7C38F9B002C}"/>
              </a:ext>
            </a:extLst>
          </p:cNvPr>
          <p:cNvSpPr>
            <a:spLocks noGrp="1"/>
          </p:cNvSpPr>
          <p:nvPr>
            <p:ph type="sldNum" sz="quarter" idx="5"/>
          </p:nvPr>
        </p:nvSpPr>
        <p:spPr/>
        <p:txBody>
          <a:bodyPr/>
          <a:lstStyle/>
          <a:p>
            <a:fld id="{DF61EA0F-A667-4B49-8422-0062BC55E249}" type="slidenum">
              <a:rPr lang="en-US" smtClean="0"/>
              <a:t>10</a:t>
            </a:fld>
            <a:endParaRPr lang="en-US" dirty="0"/>
          </a:p>
        </p:txBody>
      </p:sp>
    </p:spTree>
    <p:extLst>
      <p:ext uri="{BB962C8B-B14F-4D97-AF65-F5344CB8AC3E}">
        <p14:creationId xmlns:p14="http://schemas.microsoft.com/office/powerpoint/2010/main" val="90926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CDDA4C0D-372B-4269-99B2-6F4C65FFE233}" type="datetime1">
              <a:rPr lang="en-US" smtClean="0"/>
              <a:t>6/25/2024</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16952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C73743B6-9275-4978-80D4-9F65D45CA907}" type="datetime1">
              <a:rPr lang="en-US" smtClean="0"/>
              <a:t>6/25/2024</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ymentsinnovationforum.org/pif-competition-law-guidelin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929434-3B44-8904-8512-0A8E61E758A2}"/>
              </a:ext>
            </a:extLst>
          </p:cNvPr>
          <p:cNvPicPr>
            <a:picLocks noChangeAspect="1"/>
          </p:cNvPicPr>
          <p:nvPr/>
        </p:nvPicPr>
        <p:blipFill rotWithShape="1">
          <a:blip r:embed="rId3"/>
          <a:srcRect l="7936" t="14883" r="9302" b="6356"/>
          <a:stretch/>
        </p:blipFill>
        <p:spPr>
          <a:xfrm>
            <a:off x="361508" y="233916"/>
            <a:ext cx="11515060" cy="640080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Safeguarding –Audit Requirement – continued</a:t>
            </a:r>
          </a:p>
          <a:p>
            <a:pPr marL="0" indent="0">
              <a:lnSpc>
                <a:spcPct val="150000"/>
              </a:lnSpc>
              <a:spcBef>
                <a:spcPts val="300"/>
              </a:spcBef>
              <a:spcAft>
                <a:spcPts val="300"/>
              </a:spcAft>
              <a:buClr>
                <a:schemeClr val="tx1"/>
              </a:buClr>
              <a:buSzPct val="100000"/>
              <a:buNone/>
              <a:defRPr/>
            </a:pPr>
            <a:r>
              <a:rPr lang="en-GB" b="1" dirty="0">
                <a:solidFill>
                  <a:schemeClr val="tx1"/>
                </a:solidFill>
                <a:latin typeface="Arial" panose="020B0604020202020204" pitchFamily="34" charset="0"/>
                <a:cs typeface="Arial" panose="020B0604020202020204" pitchFamily="34" charset="0"/>
              </a:rPr>
              <a:t>Association questions/comments: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Does the FCA intend to define or qualify what constitutes an audit firm, given the current guidance is vague. Will an audit firm be a member of the ICEAW?</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Will the FCA consider the potential capacity challenges and costs associated with an ICAEW-only approach?</a:t>
            </a:r>
          </a:p>
          <a:p>
            <a:pPr lvl="1">
              <a:lnSpc>
                <a:spcPct val="150000"/>
              </a:lnSpc>
              <a:spcBef>
                <a:spcPts val="300"/>
              </a:spcBef>
              <a:spcAft>
                <a:spcPts val="300"/>
              </a:spcAft>
              <a:buClr>
                <a:schemeClr val="tx1"/>
              </a:buClr>
              <a:buSzPct val="100000"/>
              <a:buFont typeface="Courier New" panose="02070309020205020404" pitchFamily="49" charset="0"/>
              <a:buChar char="o"/>
              <a:defRPr/>
            </a:pPr>
            <a:r>
              <a:rPr lang="en-GB" dirty="0">
                <a:solidFill>
                  <a:schemeClr val="tx1"/>
                </a:solidFill>
                <a:latin typeface="Arial" panose="020B0604020202020204" pitchFamily="34" charset="0"/>
                <a:cs typeface="Arial" panose="020B0604020202020204" pitchFamily="34" charset="0"/>
              </a:rPr>
              <a:t>There will be a ‘slight departure’ from the current lack of prescription, underpinned by a desire to make clear what constitutes an audit firm. The consultation sets out a cost-benefit analysis for industry comment.</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37156415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APP Fraud and Payment Delays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is preparing for the government’s amendment to the PSRs (to extend the amount of time a PSP has to process a payment where there are reasonable grounds to suspect fraud) on the basis that the new government will want to lay the final version of the amendment before parliament soon after the election, ensuring that the regulations can come into force by Oct-24 when the reimbursement requirement comes into effect.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has been tasked with issuing guidance to address issues raised around the applicability of existing regulation, such as the ability to refuse payments. The FCA expects to consult in Sep-24 and publish the guidance in Nov-24.</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FCA’s approach to reporting and monitoring will be based on ad-hoc data requests and surveys in the short term, to see if the amendment is helping to reduce fraud. There may be more formal requirements at a later stage.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associations reported back that some of their membership believed the new D+4 rules were potentially unnecessary, as they believed they always had the right to delay a payment and override D+1 for financial crime concerns.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believes that the new rules ought to apply to a broader set of financial crime concerns around fraud and dishonesty, not just APP fraud.</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1038734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Consumer Duty – Initial Association Feedback</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most significant positive impact reported by members is that the firm has become more customer-centric, both commercially and culturally. There is more consideration around customer support and consumer vulnerabilities. Customer communications have also improved.</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most significant challenges were common across all member firms:</a:t>
            </a:r>
          </a:p>
          <a:p>
            <a:pPr lvl="1">
              <a:lnSpc>
                <a:spcPct val="150000"/>
              </a:lnSpc>
              <a:spcBef>
                <a:spcPts val="300"/>
              </a:spcBef>
              <a:spcAft>
                <a:spcPts val="300"/>
              </a:spcAft>
              <a:buClr>
                <a:schemeClr val="tx1"/>
              </a:buClr>
              <a:buSzPct val="100000"/>
              <a:buFont typeface="Courier New" panose="02070309020205020404" pitchFamily="49" charset="0"/>
              <a:buChar char="o"/>
              <a:defRPr/>
            </a:pPr>
            <a:r>
              <a:rPr lang="en-GB" dirty="0">
                <a:solidFill>
                  <a:schemeClr val="tx1"/>
                </a:solidFill>
                <a:latin typeface="Arial" panose="020B0604020202020204" pitchFamily="34" charset="0"/>
                <a:cs typeface="Arial" panose="020B0604020202020204" pitchFamily="34" charset="0"/>
              </a:rPr>
              <a:t>Interpreting how to apply the Consumer Duty in a payments context – none of the examples provided in guidance apply to the payments sector</a:t>
            </a:r>
          </a:p>
          <a:p>
            <a:pPr lvl="1">
              <a:lnSpc>
                <a:spcPct val="150000"/>
              </a:lnSpc>
              <a:spcBef>
                <a:spcPts val="300"/>
              </a:spcBef>
              <a:spcAft>
                <a:spcPts val="300"/>
              </a:spcAft>
              <a:buClr>
                <a:schemeClr val="tx1"/>
              </a:buClr>
              <a:buSzPct val="100000"/>
              <a:buFont typeface="Courier New" panose="02070309020205020404" pitchFamily="49" charset="0"/>
              <a:buChar char="o"/>
              <a:defRPr/>
            </a:pPr>
            <a:r>
              <a:rPr lang="en-GB" dirty="0">
                <a:solidFill>
                  <a:schemeClr val="tx1"/>
                </a:solidFill>
                <a:latin typeface="Arial" panose="020B0604020202020204" pitchFamily="34" charset="0"/>
                <a:cs typeface="Arial" panose="020B0604020202020204" pitchFamily="34" charset="0"/>
              </a:rPr>
              <a:t>MI (Management Information) complexities; firms have been challenged in putting together a sustainable, coherent set of metrics – there is still much work to be done.</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reported that they had seen lack of proper engagement with the fair value assessment requirement – firms have been assessing their fees, but not then applying an assessment as to whether they were ‘fair’.</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1374941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49027" y="1022218"/>
            <a:ext cx="11206999" cy="1022891"/>
          </a:xfrm>
        </p:spPr>
        <p:txBody>
          <a:bodyPr>
            <a:normAutofit/>
          </a:bodyPr>
          <a:lstStyle/>
          <a:p>
            <a:r>
              <a:rPr lang="en-US" sz="2200" dirty="0">
                <a:latin typeface="Arial" panose="020B0604020202020204" pitchFamily="34" charset="0"/>
                <a:cs typeface="Arial" panose="020B0604020202020204" pitchFamily="34" charset="0"/>
              </a:rPr>
              <a:t>2. Consumer Duty Member Survey </a:t>
            </a:r>
            <a:endParaRPr lang="en-US" sz="2200" dirty="0">
              <a:latin typeface="Aileron Regular"/>
              <a:cs typeface="Segoe UI Light" panose="020B0502040204020203" pitchFamily="34" charset="0"/>
            </a:endParaRPr>
          </a:p>
        </p:txBody>
      </p:sp>
      <p:pic>
        <p:nvPicPr>
          <p:cNvPr id="5" name="Picture 4" descr="Icon&#10;&#10;Description automatically generated">
            <a:extLst>
              <a:ext uri="{FF2B5EF4-FFF2-40B4-BE49-F238E27FC236}">
                <a16:creationId xmlns:a16="http://schemas.microsoft.com/office/drawing/2014/main" id="{0286B9C3-F9C0-40A2-81E2-BF2B648590B6}"/>
              </a:ext>
            </a:extLst>
          </p:cNvPr>
          <p:cNvPicPr>
            <a:picLocks noChangeAspect="1"/>
          </p:cNvPicPr>
          <p:nvPr/>
        </p:nvPicPr>
        <p:blipFill>
          <a:blip r:embed="rId3"/>
          <a:stretch>
            <a:fillRect/>
          </a:stretch>
        </p:blipFill>
        <p:spPr>
          <a:xfrm>
            <a:off x="11228028" y="5974622"/>
            <a:ext cx="484719" cy="458659"/>
          </a:xfrm>
          <a:prstGeom prst="rect">
            <a:avLst/>
          </a:prstGeom>
        </p:spPr>
      </p:pic>
      <p:sp>
        <p:nvSpPr>
          <p:cNvPr id="2" name="Title 9">
            <a:extLst>
              <a:ext uri="{FF2B5EF4-FFF2-40B4-BE49-F238E27FC236}">
                <a16:creationId xmlns:a16="http://schemas.microsoft.com/office/drawing/2014/main" id="{A3F47BC3-4894-5B80-821E-03D27D2DD113}"/>
              </a:ext>
            </a:extLst>
          </p:cNvPr>
          <p:cNvSpPr txBox="1">
            <a:spLocks/>
          </p:cNvSpPr>
          <p:nvPr/>
        </p:nvSpPr>
        <p:spPr>
          <a:xfrm>
            <a:off x="649028" y="3070860"/>
            <a:ext cx="10579000" cy="124968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291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Consumer Duty Member Survey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What have been the most significant positive impacts of the new Consumer Duty on your firm so far? (e.g., customer satisfaction, customer retention, financial performance)</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Are there any obstacles preventing your firm from applying the Consumer Duty to existing products and services? (e.g., regulatory complexity, operational disruptions, resource constraints, cost-benefit analysis)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How has compliance with the Consumer Duty impacted your compliance costs and processes? (e.g., increased costs, streamlined the processes, improved risk-management, minimal impact)</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Have you introduced or modified any specific product features or services to better meet the needs of consumers under the Consumer Duty? (e.g., improved accessibility, personalised products, improved customer support)</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What testing and review processes are in place to assess whether products and services deliver good customer outcomes? (e.g., customer feedback survey, compliance audit, automated monitoring tools)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Have you noticed a reduction in customer complaints since implementing the Consumer Duty?</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Has the Consumer Duty helped in identifying and mitigating risks related to consumer harm? If so, how?</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How are you progressing with preparations for the Annual Board Report and are you clear on what it needs to cover? </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3844842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21207" y="1169703"/>
            <a:ext cx="10899267" cy="640080"/>
          </a:xfrm>
        </p:spPr>
        <p:txBody>
          <a:bodyPr>
            <a:normAutofit fontScale="90000"/>
          </a:bodyPr>
          <a:lstStyle/>
          <a:p>
            <a:r>
              <a:rPr lang="en-US" sz="2400">
                <a:latin typeface="Arial" panose="020B0604020202020204" pitchFamily="34" charset="0"/>
                <a:cs typeface="Arial" panose="020B0604020202020204" pitchFamily="34" charset="0"/>
              </a:rPr>
              <a:t>6. </a:t>
            </a:r>
            <a:r>
              <a:rPr lang="en-US" sz="2400" dirty="0">
                <a:latin typeface="Arial" panose="020B0604020202020204" pitchFamily="34" charset="0"/>
                <a:cs typeface="Arial" panose="020B0604020202020204" pitchFamily="34" charset="0"/>
              </a:rPr>
              <a:t>A.O.B.</a:t>
            </a:r>
            <a:br>
              <a:rPr lang="en-US" sz="2400" dirty="0">
                <a:solidFill>
                  <a:schemeClr val="tx1"/>
                </a:solidFill>
                <a:latin typeface="Arial" panose="020B0604020202020204" pitchFamily="34" charset="0"/>
                <a:cs typeface="Arial" panose="020B0604020202020204" pitchFamily="34" charset="0"/>
              </a:rPr>
            </a:br>
            <a:endParaRPr lang="en-US" sz="2400" dirty="0">
              <a:latin typeface="Aileron Regular"/>
              <a:cs typeface="Segoe UI Light" panose="020B0502040204020203" pitchFamily="34" charset="0"/>
            </a:endParaRPr>
          </a:p>
        </p:txBody>
      </p:sp>
      <p:pic>
        <p:nvPicPr>
          <p:cNvPr id="5" name="Picture 4" descr="Icon&#10;&#10;Description automatically generated">
            <a:extLst>
              <a:ext uri="{FF2B5EF4-FFF2-40B4-BE49-F238E27FC236}">
                <a16:creationId xmlns:a16="http://schemas.microsoft.com/office/drawing/2014/main" id="{0286B9C3-F9C0-40A2-81E2-BF2B648590B6}"/>
              </a:ext>
            </a:extLst>
          </p:cNvPr>
          <p:cNvPicPr>
            <a:picLocks noChangeAspect="1"/>
          </p:cNvPicPr>
          <p:nvPr/>
        </p:nvPicPr>
        <p:blipFill>
          <a:blip r:embed="rId3"/>
          <a:stretch>
            <a:fillRect/>
          </a:stretch>
        </p:blipFill>
        <p:spPr>
          <a:xfrm>
            <a:off x="11228028" y="5974622"/>
            <a:ext cx="484719" cy="458659"/>
          </a:xfrm>
          <a:prstGeom prst="rect">
            <a:avLst/>
          </a:prstGeom>
        </p:spPr>
      </p:pic>
      <p:sp>
        <p:nvSpPr>
          <p:cNvPr id="6" name="Content Placeholder 17">
            <a:extLst>
              <a:ext uri="{FF2B5EF4-FFF2-40B4-BE49-F238E27FC236}">
                <a16:creationId xmlns:a16="http://schemas.microsoft.com/office/drawing/2014/main" id="{A1FA7ABE-A10E-4157-B29F-3D6715EF2066}"/>
              </a:ext>
            </a:extLst>
          </p:cNvPr>
          <p:cNvSpPr txBox="1">
            <a:spLocks/>
          </p:cNvSpPr>
          <p:nvPr/>
        </p:nvSpPr>
        <p:spPr>
          <a:xfrm>
            <a:off x="571870" y="2991758"/>
            <a:ext cx="10335617" cy="1800889"/>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Aft>
                <a:spcPts val="600"/>
              </a:spcAft>
              <a:buNone/>
              <a:defRPr/>
            </a:pPr>
            <a:r>
              <a:rPr lang="en-US" dirty="0">
                <a:solidFill>
                  <a:schemeClr val="tx1"/>
                </a:solidFill>
                <a:latin typeface="Arial" panose="020B0604020202020204" pitchFamily="34" charset="0"/>
                <a:cs typeface="Arial" panose="020B0604020202020204" pitchFamily="34" charset="0"/>
              </a:rPr>
              <a:t> </a:t>
            </a:r>
            <a:endParaRPr lang="en-US" dirty="0">
              <a:latin typeface="Aileron Regular"/>
              <a:cs typeface="Segoe UI" panose="020B0502040204020203" pitchFamily="34" charset="0"/>
            </a:endParaRPr>
          </a:p>
        </p:txBody>
      </p:sp>
    </p:spTree>
    <p:extLst>
      <p:ext uri="{BB962C8B-B14F-4D97-AF65-F5344CB8AC3E}">
        <p14:creationId xmlns:p14="http://schemas.microsoft.com/office/powerpoint/2010/main" val="336163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PSR letter to FPS participants on APP scams reimbursement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PSR has set out three key areas for firms to focus their implementation activities over the coming months to ensure effective and timely implementation by 7 October:</a:t>
            </a:r>
          </a:p>
          <a:p>
            <a:pPr lvl="1">
              <a:lnSpc>
                <a:spcPct val="150000"/>
              </a:lnSpc>
              <a:spcBef>
                <a:spcPts val="300"/>
              </a:spcBef>
              <a:spcAft>
                <a:spcPts val="300"/>
              </a:spcAft>
              <a:buClr>
                <a:schemeClr val="tx1"/>
              </a:buClr>
              <a:buSzPct val="100000"/>
              <a:buFont typeface="+mj-lt"/>
              <a:buAutoNum type="arabicPeriod"/>
              <a:defRPr/>
            </a:pPr>
            <a:r>
              <a:rPr lang="en-GB" b="1" dirty="0">
                <a:solidFill>
                  <a:schemeClr val="tx1"/>
                </a:solidFill>
                <a:latin typeface="Arial" panose="020B0604020202020204" pitchFamily="34" charset="0"/>
                <a:cs typeface="Arial" panose="020B0604020202020204" pitchFamily="34" charset="0"/>
              </a:rPr>
              <a:t>Understanding the new reimbursement requirements </a:t>
            </a:r>
            <a:r>
              <a:rPr lang="en-GB" dirty="0">
                <a:solidFill>
                  <a:schemeClr val="tx1"/>
                </a:solidFill>
                <a:latin typeface="Arial" panose="020B0604020202020204" pitchFamily="34" charset="0"/>
                <a:cs typeface="Arial" panose="020B0604020202020204" pitchFamily="34" charset="0"/>
              </a:rPr>
              <a:t>– PSPs need to consider whether the new rules apply to them either as a sending PSP or as a receiving PSP providing a relevant account to a service user. The requirements apply to both direct and indirect participants.</a:t>
            </a:r>
          </a:p>
          <a:p>
            <a:pPr lvl="1">
              <a:lnSpc>
                <a:spcPct val="150000"/>
              </a:lnSpc>
              <a:spcBef>
                <a:spcPts val="300"/>
              </a:spcBef>
              <a:spcAft>
                <a:spcPts val="300"/>
              </a:spcAft>
              <a:buClr>
                <a:schemeClr val="tx1"/>
              </a:buClr>
              <a:buSzPct val="100000"/>
              <a:buFont typeface="+mj-lt"/>
              <a:buAutoNum type="arabicPeriod"/>
              <a:defRPr/>
            </a:pPr>
            <a:r>
              <a:rPr lang="en-GB" b="1" dirty="0">
                <a:solidFill>
                  <a:schemeClr val="tx1"/>
                </a:solidFill>
                <a:latin typeface="Arial" panose="020B0604020202020204" pitchFamily="34" charset="0"/>
                <a:cs typeface="Arial" panose="020B0604020202020204" pitchFamily="34" charset="0"/>
              </a:rPr>
              <a:t>Claim management and data reporting through Pay.UK </a:t>
            </a:r>
            <a:r>
              <a:rPr lang="en-GB" dirty="0">
                <a:solidFill>
                  <a:schemeClr val="tx1"/>
                </a:solidFill>
                <a:latin typeface="Arial" panose="020B0604020202020204" pitchFamily="34" charset="0"/>
                <a:cs typeface="Arial" panose="020B0604020202020204" pitchFamily="34" charset="0"/>
              </a:rPr>
              <a:t>– Pay.UK has developed a tiered approach to the functionality of the reimbursement claims management system (RCMS) to support firms’ onboarding in readiness for 7 October. Firms need to register with Pay.UK as soon as possible if not already done so. </a:t>
            </a:r>
          </a:p>
          <a:p>
            <a:pPr lvl="1">
              <a:lnSpc>
                <a:spcPct val="150000"/>
              </a:lnSpc>
              <a:spcBef>
                <a:spcPts val="300"/>
              </a:spcBef>
              <a:spcAft>
                <a:spcPts val="300"/>
              </a:spcAft>
              <a:buClr>
                <a:schemeClr val="tx1"/>
              </a:buClr>
              <a:buSzPct val="100000"/>
              <a:buFont typeface="+mj-lt"/>
              <a:buAutoNum type="arabicPeriod"/>
              <a:defRPr/>
            </a:pPr>
            <a:r>
              <a:rPr lang="en-GB" b="1" dirty="0">
                <a:solidFill>
                  <a:schemeClr val="tx1"/>
                </a:solidFill>
                <a:latin typeface="Arial" panose="020B0604020202020204" pitchFamily="34" charset="0"/>
                <a:cs typeface="Arial" panose="020B0604020202020204" pitchFamily="34" charset="0"/>
              </a:rPr>
              <a:t>Consumer awareness </a:t>
            </a:r>
            <a:r>
              <a:rPr lang="en-GB" dirty="0">
                <a:solidFill>
                  <a:schemeClr val="tx1"/>
                </a:solidFill>
                <a:latin typeface="Arial" panose="020B0604020202020204" pitchFamily="34" charset="0"/>
                <a:cs typeface="Arial" panose="020B0604020202020204" pitchFamily="34" charset="0"/>
              </a:rPr>
              <a:t>– firms need to be transparent in communicating the reimbursement requirement to consumers and take proactive steps to notify them of the protections available under the requirement. Firms should also consider how consumers will be able to report fraud, and to make the process as simple and accessible as possible, taking into account the needs of vulnerable customers.</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8179024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2400" dirty="0">
                <a:latin typeface="Aileron Regular"/>
                <a:cs typeface="Segoe UI Light" panose="020B0502040204020203" pitchFamily="34" charset="0"/>
              </a:rPr>
              <a:t>Competition Law Notice </a:t>
            </a:r>
          </a:p>
        </p:txBody>
      </p:sp>
      <p:sp>
        <p:nvSpPr>
          <p:cNvPr id="7" name="Content Placeholder 17">
            <a:extLst>
              <a:ext uri="{FF2B5EF4-FFF2-40B4-BE49-F238E27FC236}">
                <a16:creationId xmlns:a16="http://schemas.microsoft.com/office/drawing/2014/main" id="{4AB1DD70-CF3C-4D8C-9CEC-DA293E7E2848}"/>
              </a:ext>
            </a:extLst>
          </p:cNvPr>
          <p:cNvSpPr txBox="1">
            <a:spLocks/>
          </p:cNvSpPr>
          <p:nvPr/>
        </p:nvSpPr>
        <p:spPr>
          <a:xfrm>
            <a:off x="627644" y="1661767"/>
            <a:ext cx="9381596" cy="490731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000"/>
              </a:lnSpc>
              <a:spcAft>
                <a:spcPts val="600"/>
              </a:spcAft>
              <a:buNone/>
              <a:defRPr/>
            </a:pPr>
            <a:r>
              <a:rPr lang="en-US" sz="1400" dirty="0">
                <a:solidFill>
                  <a:schemeClr val="tx1"/>
                </a:solidFill>
                <a:latin typeface="Arial" panose="020B0604020202020204" pitchFamily="34" charset="0"/>
                <a:cs typeface="Arial" panose="020B0604020202020204" pitchFamily="34" charset="0"/>
              </a:rPr>
              <a:t>Meeting participants are reminded that this meeting must adhere to competition law rules and as such no confidential or commercially sensitive information must be shared directly or indirectly between competitors. </a:t>
            </a:r>
          </a:p>
          <a:p>
            <a:pPr marL="0" indent="0">
              <a:lnSpc>
                <a:spcPts val="2000"/>
              </a:lnSpc>
              <a:spcAft>
                <a:spcPts val="600"/>
              </a:spcAft>
              <a:buNone/>
              <a:defRPr/>
            </a:pPr>
            <a:r>
              <a:rPr lang="en-US" sz="1400" b="1" dirty="0">
                <a:solidFill>
                  <a:schemeClr val="tx1"/>
                </a:solidFill>
                <a:latin typeface="Arial" panose="020B0604020202020204" pitchFamily="34" charset="0"/>
                <a:cs typeface="Arial" panose="020B0604020202020204" pitchFamily="34" charset="0"/>
              </a:rPr>
              <a:t>Please do not share any confidential or commercially sensitive information </a:t>
            </a:r>
            <a:r>
              <a:rPr lang="en-US" sz="1400" dirty="0">
                <a:solidFill>
                  <a:schemeClr val="tx1"/>
                </a:solidFill>
                <a:latin typeface="Arial" panose="020B0604020202020204" pitchFamily="34" charset="0"/>
                <a:cs typeface="Arial" panose="020B0604020202020204" pitchFamily="34" charset="0"/>
              </a:rPr>
              <a:t>and please do not ask questions that could lead to other participants to sharing confidential or commercially sensitive information about their organisation. </a:t>
            </a:r>
          </a:p>
          <a:p>
            <a:pPr marL="0" indent="0">
              <a:lnSpc>
                <a:spcPts val="2000"/>
              </a:lnSpc>
              <a:spcAft>
                <a:spcPts val="600"/>
              </a:spcAft>
              <a:buNone/>
              <a:defRPr/>
            </a:pPr>
            <a:r>
              <a:rPr lang="en-US" sz="1400" dirty="0">
                <a:solidFill>
                  <a:schemeClr val="tx1"/>
                </a:solidFill>
                <a:latin typeface="Arial" panose="020B0604020202020204" pitchFamily="34" charset="0"/>
                <a:cs typeface="Arial" panose="020B0604020202020204" pitchFamily="34" charset="0"/>
              </a:rPr>
              <a:t>A written agenda has been circulated in advance and all discussion must keep to the agenda.</a:t>
            </a:r>
          </a:p>
          <a:p>
            <a:pPr marL="0" indent="0">
              <a:lnSpc>
                <a:spcPts val="2000"/>
              </a:lnSpc>
              <a:spcAft>
                <a:spcPts val="600"/>
              </a:spcAft>
              <a:buNone/>
              <a:defRPr/>
            </a:pPr>
            <a:r>
              <a:rPr lang="en-US" sz="1400" dirty="0">
                <a:solidFill>
                  <a:schemeClr val="tx1"/>
                </a:solidFill>
                <a:latin typeface="Arial" panose="020B0604020202020204" pitchFamily="34" charset="0"/>
                <a:cs typeface="Arial" panose="020B0604020202020204" pitchFamily="34" charset="0"/>
              </a:rPr>
              <a:t>Please read our </a:t>
            </a:r>
            <a:r>
              <a:rPr lang="en-US" sz="1400" b="1" dirty="0">
                <a:solidFill>
                  <a:schemeClr val="tx1"/>
                </a:solidFill>
                <a:latin typeface="Arial" panose="020B0604020202020204" pitchFamily="34" charset="0"/>
                <a:cs typeface="Arial" panose="020B0604020202020204" pitchFamily="34" charset="0"/>
              </a:rPr>
              <a:t>Competition Law Guidelines </a:t>
            </a:r>
            <a:r>
              <a:rPr lang="en-US" sz="1400" dirty="0">
                <a:solidFill>
                  <a:schemeClr val="tx1"/>
                </a:solidFill>
                <a:latin typeface="Arial" panose="020B0604020202020204" pitchFamily="34" charset="0"/>
                <a:cs typeface="Arial" panose="020B0604020202020204" pitchFamily="34" charset="0"/>
              </a:rPr>
              <a:t>for further information: </a:t>
            </a:r>
          </a:p>
          <a:p>
            <a:pPr marL="0" indent="0">
              <a:lnSpc>
                <a:spcPts val="2000"/>
              </a:lnSpc>
              <a:spcAft>
                <a:spcPts val="600"/>
              </a:spcAft>
              <a:buNone/>
              <a:defRPr/>
            </a:pPr>
            <a:r>
              <a:rPr lang="en-US" sz="1400" dirty="0">
                <a:latin typeface="Arial" panose="020B0604020202020204" pitchFamily="34" charset="0"/>
                <a:cs typeface="Arial" panose="020B0604020202020204" pitchFamily="34" charset="0"/>
                <a:hlinkClick r:id="rId2"/>
              </a:rPr>
              <a:t>Competition Law Guidelines - Payments Innovation Forum</a:t>
            </a:r>
            <a:endParaRPr lang="en-US" sz="1400" dirty="0">
              <a:latin typeface="Arial" panose="020B0604020202020204" pitchFamily="34" charset="0"/>
              <a:cs typeface="Arial" panose="020B0604020202020204" pitchFamily="34" charset="0"/>
            </a:endParaRPr>
          </a:p>
          <a:p>
            <a:pPr marL="0" indent="0">
              <a:lnSpc>
                <a:spcPts val="2000"/>
              </a:lnSpc>
              <a:spcAft>
                <a:spcPts val="600"/>
              </a:spcAft>
              <a:buNone/>
              <a:defRPr/>
            </a:pPr>
            <a:endParaRPr lang="en-US" b="1" dirty="0">
              <a:latin typeface="Aileron Regular"/>
              <a:cs typeface="Segoe UI" panose="020B0502040204020203" pitchFamily="34" charset="0"/>
            </a:endParaRPr>
          </a:p>
        </p:txBody>
      </p:sp>
      <p:pic>
        <p:nvPicPr>
          <p:cNvPr id="9" name="Picture 8" descr="Icon&#10;&#10;Description automatically generated">
            <a:extLst>
              <a:ext uri="{FF2B5EF4-FFF2-40B4-BE49-F238E27FC236}">
                <a16:creationId xmlns:a16="http://schemas.microsoft.com/office/drawing/2014/main" id="{9747EA9F-0C17-4B91-B705-34827EA49C46}"/>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2881898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2400" dirty="0">
                <a:latin typeface="Aileron Regular"/>
                <a:cs typeface="Segoe UI Light" panose="020B0502040204020203" pitchFamily="34" charset="0"/>
              </a:rPr>
              <a:t>Agenda – 27 June 2024</a:t>
            </a:r>
          </a:p>
        </p:txBody>
      </p:sp>
      <p:sp>
        <p:nvSpPr>
          <p:cNvPr id="7" name="Content Placeholder 17">
            <a:extLst>
              <a:ext uri="{FF2B5EF4-FFF2-40B4-BE49-F238E27FC236}">
                <a16:creationId xmlns:a16="http://schemas.microsoft.com/office/drawing/2014/main" id="{4AB1DD70-CF3C-4D8C-9CEC-DA293E7E2848}"/>
              </a:ext>
            </a:extLst>
          </p:cNvPr>
          <p:cNvSpPr txBox="1">
            <a:spLocks/>
          </p:cNvSpPr>
          <p:nvPr/>
        </p:nvSpPr>
        <p:spPr>
          <a:xfrm>
            <a:off x="627642" y="1661767"/>
            <a:ext cx="9247877" cy="490731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ts val="2000"/>
              </a:lnSpc>
              <a:spcBef>
                <a:spcPts val="500"/>
              </a:spcBef>
              <a:spcAft>
                <a:spcPts val="500"/>
              </a:spcAft>
              <a:buFont typeface="+mj-lt"/>
              <a:buAutoNum type="arabicPeriod"/>
              <a:defRPr/>
            </a:pPr>
            <a:r>
              <a:rPr lang="en-GB" dirty="0">
                <a:solidFill>
                  <a:schemeClr val="tx1"/>
                </a:solidFill>
                <a:latin typeface="Arial" panose="020B0604020202020204" pitchFamily="34" charset="0"/>
                <a:cs typeface="Arial" panose="020B0604020202020204" pitchFamily="34" charset="0"/>
              </a:rPr>
              <a:t>Outcome of FCA Quarterly Liaison Meeting held on 20 June:</a:t>
            </a:r>
          </a:p>
          <a:p>
            <a:pPr marL="800100" lvl="1" indent="-342900">
              <a:lnSpc>
                <a:spcPts val="2000"/>
              </a:lnSpc>
              <a:spcBef>
                <a:spcPts val="200"/>
              </a:spcBef>
              <a:spcAft>
                <a:spcPts val="200"/>
              </a:spcAft>
              <a:buFont typeface="+mj-lt"/>
              <a:buAutoNum type="romanLcPeriod"/>
              <a:defRPr/>
            </a:pPr>
            <a:r>
              <a:rPr lang="en-GB" dirty="0">
                <a:solidFill>
                  <a:schemeClr val="tx1"/>
                </a:solidFill>
                <a:latin typeface="Arial" panose="020B0604020202020204" pitchFamily="34" charset="0"/>
                <a:cs typeface="Arial" panose="020B0604020202020204" pitchFamily="34" charset="0"/>
              </a:rPr>
              <a:t>Impact of the General Election on policy proposals</a:t>
            </a:r>
          </a:p>
          <a:p>
            <a:pPr marL="800100" lvl="1" indent="-342900">
              <a:lnSpc>
                <a:spcPts val="2000"/>
              </a:lnSpc>
              <a:spcBef>
                <a:spcPts val="200"/>
              </a:spcBef>
              <a:spcAft>
                <a:spcPts val="200"/>
              </a:spcAft>
              <a:buFont typeface="+mj-lt"/>
              <a:buAutoNum type="romanLcPeriod"/>
              <a:defRPr/>
            </a:pPr>
            <a:r>
              <a:rPr lang="en-GB" dirty="0">
                <a:solidFill>
                  <a:schemeClr val="tx1"/>
                </a:solidFill>
                <a:latin typeface="Arial" panose="020B0604020202020204" pitchFamily="34" charset="0"/>
                <a:cs typeface="Arial" panose="020B0604020202020204" pitchFamily="34" charset="0"/>
              </a:rPr>
              <a:t>Safeguarding </a:t>
            </a:r>
          </a:p>
          <a:p>
            <a:pPr marL="800100" lvl="1" indent="-342900">
              <a:lnSpc>
                <a:spcPts val="2000"/>
              </a:lnSpc>
              <a:spcBef>
                <a:spcPts val="200"/>
              </a:spcBef>
              <a:spcAft>
                <a:spcPts val="200"/>
              </a:spcAft>
              <a:buFont typeface="+mj-lt"/>
              <a:buAutoNum type="romanLcPeriod"/>
              <a:defRPr/>
            </a:pPr>
            <a:r>
              <a:rPr lang="en-GB" dirty="0">
                <a:solidFill>
                  <a:schemeClr val="tx1"/>
                </a:solidFill>
                <a:latin typeface="Arial" panose="020B0604020202020204" pitchFamily="34" charset="0"/>
                <a:cs typeface="Arial" panose="020B0604020202020204" pitchFamily="34" charset="0"/>
              </a:rPr>
              <a:t>APP Fraud and payments delays</a:t>
            </a:r>
          </a:p>
          <a:p>
            <a:pPr marL="800100" lvl="1" indent="-342900">
              <a:lnSpc>
                <a:spcPts val="2000"/>
              </a:lnSpc>
              <a:spcBef>
                <a:spcPts val="200"/>
              </a:spcBef>
              <a:spcAft>
                <a:spcPts val="200"/>
              </a:spcAft>
              <a:buFont typeface="+mj-lt"/>
              <a:buAutoNum type="romanLcPeriod"/>
              <a:defRPr/>
            </a:pPr>
            <a:r>
              <a:rPr lang="en-GB" dirty="0">
                <a:solidFill>
                  <a:schemeClr val="tx1"/>
                </a:solidFill>
                <a:latin typeface="Arial" panose="020B0604020202020204" pitchFamily="34" charset="0"/>
                <a:cs typeface="Arial" panose="020B0604020202020204" pitchFamily="34" charset="0"/>
              </a:rPr>
              <a:t>Consumer Duty </a:t>
            </a:r>
          </a:p>
          <a:p>
            <a:pPr marL="800100" lvl="1" indent="-342900">
              <a:lnSpc>
                <a:spcPts val="2000"/>
              </a:lnSpc>
              <a:spcBef>
                <a:spcPts val="200"/>
              </a:spcBef>
              <a:spcAft>
                <a:spcPts val="200"/>
              </a:spcAft>
              <a:buFont typeface="+mj-lt"/>
              <a:buAutoNum type="romanLcPeriod"/>
              <a:defRPr/>
            </a:pPr>
            <a:r>
              <a:rPr lang="en-GB" dirty="0">
                <a:solidFill>
                  <a:schemeClr val="tx1"/>
                </a:solidFill>
                <a:latin typeface="Arial" panose="020B0604020202020204" pitchFamily="34" charset="0"/>
                <a:cs typeface="Arial" panose="020B0604020202020204" pitchFamily="34" charset="0"/>
              </a:rPr>
              <a:t>Access to Bank Accounts </a:t>
            </a:r>
          </a:p>
          <a:p>
            <a:pPr marL="342900" indent="-342900">
              <a:lnSpc>
                <a:spcPts val="2000"/>
              </a:lnSpc>
              <a:spcBef>
                <a:spcPts val="500"/>
              </a:spcBef>
              <a:spcAft>
                <a:spcPts val="500"/>
              </a:spcAft>
              <a:buFont typeface="+mj-lt"/>
              <a:buAutoNum type="arabicPeriod"/>
              <a:defRPr/>
            </a:pPr>
            <a:r>
              <a:rPr lang="en-GB" dirty="0">
                <a:solidFill>
                  <a:schemeClr val="tx1"/>
                </a:solidFill>
                <a:latin typeface="Arial" panose="020B0604020202020204" pitchFamily="34" charset="0"/>
                <a:cs typeface="Arial" panose="020B0604020202020204" pitchFamily="34" charset="0"/>
              </a:rPr>
              <a:t>Consumer Duty – Member Survey </a:t>
            </a:r>
          </a:p>
          <a:p>
            <a:pPr marL="342900" indent="-342900">
              <a:lnSpc>
                <a:spcPts val="2000"/>
              </a:lnSpc>
              <a:spcBef>
                <a:spcPts val="500"/>
              </a:spcBef>
              <a:spcAft>
                <a:spcPts val="500"/>
              </a:spcAft>
              <a:buFont typeface="+mj-lt"/>
              <a:buAutoNum type="arabicPeriod"/>
              <a:defRPr/>
            </a:pPr>
            <a:r>
              <a:rPr lang="en-GB" dirty="0">
                <a:solidFill>
                  <a:schemeClr val="tx1"/>
                </a:solidFill>
                <a:latin typeface="Arial" panose="020B0604020202020204" pitchFamily="34" charset="0"/>
                <a:cs typeface="Arial" panose="020B0604020202020204" pitchFamily="34" charset="0"/>
              </a:rPr>
              <a:t>A.O.B.</a:t>
            </a:r>
          </a:p>
          <a:p>
            <a:pPr lvl="1">
              <a:lnSpc>
                <a:spcPts val="2000"/>
              </a:lnSpc>
              <a:spcBef>
                <a:spcPts val="500"/>
              </a:spcBef>
              <a:spcAft>
                <a:spcPts val="500"/>
              </a:spcAft>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PSR’s letter to FPS participants on APP scams reimbursement </a:t>
            </a:r>
            <a:endParaRPr lang="en-US" dirty="0">
              <a:solidFill>
                <a:schemeClr val="tx1"/>
              </a:solidFill>
              <a:latin typeface="Arial" panose="020B0604020202020204" pitchFamily="34" charset="0"/>
              <a:cs typeface="Arial" panose="020B0604020202020204" pitchFamily="34" charset="0"/>
            </a:endParaRPr>
          </a:p>
          <a:p>
            <a:pPr marL="0" indent="0">
              <a:lnSpc>
                <a:spcPts val="2000"/>
              </a:lnSpc>
              <a:spcAft>
                <a:spcPts val="600"/>
              </a:spcAft>
              <a:buNone/>
              <a:defRPr/>
            </a:pPr>
            <a:endParaRPr lang="en-US" b="1" dirty="0">
              <a:latin typeface="Aileron Regular"/>
              <a:cs typeface="Segoe UI" panose="020B0502040204020203" pitchFamily="34" charset="0"/>
            </a:endParaRPr>
          </a:p>
        </p:txBody>
      </p:sp>
      <p:pic>
        <p:nvPicPr>
          <p:cNvPr id="9" name="Picture 8" descr="Icon&#10;&#10;Description automatically generated">
            <a:extLst>
              <a:ext uri="{FF2B5EF4-FFF2-40B4-BE49-F238E27FC236}">
                <a16:creationId xmlns:a16="http://schemas.microsoft.com/office/drawing/2014/main" id="{9747EA9F-0C17-4B91-B705-34827EA49C46}"/>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1952303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49027" y="1022218"/>
            <a:ext cx="11206999" cy="1022891"/>
          </a:xfrm>
        </p:spPr>
        <p:txBody>
          <a:bodyPr>
            <a:normAutofit/>
          </a:bodyPr>
          <a:lstStyle/>
          <a:p>
            <a:pPr marL="457200" indent="-457200">
              <a:buFont typeface="+mj-lt"/>
              <a:buAutoNum type="arabicPeriod"/>
            </a:pPr>
            <a:r>
              <a:rPr lang="en-US" sz="2200" dirty="0">
                <a:latin typeface="Arial" panose="020B0604020202020204" pitchFamily="34" charset="0"/>
                <a:cs typeface="Arial" panose="020B0604020202020204" pitchFamily="34" charset="0"/>
              </a:rPr>
              <a:t>Outcome of FCA Quarterly Liaison Meeting </a:t>
            </a:r>
            <a:endParaRPr lang="en-US" sz="2200" dirty="0">
              <a:latin typeface="Aileron Regular"/>
              <a:cs typeface="Segoe UI Light" panose="020B0502040204020203" pitchFamily="34" charset="0"/>
            </a:endParaRPr>
          </a:p>
        </p:txBody>
      </p:sp>
      <p:pic>
        <p:nvPicPr>
          <p:cNvPr id="5" name="Picture 4" descr="Icon&#10;&#10;Description automatically generated">
            <a:extLst>
              <a:ext uri="{FF2B5EF4-FFF2-40B4-BE49-F238E27FC236}">
                <a16:creationId xmlns:a16="http://schemas.microsoft.com/office/drawing/2014/main" id="{0286B9C3-F9C0-40A2-81E2-BF2B648590B6}"/>
              </a:ext>
            </a:extLst>
          </p:cNvPr>
          <p:cNvPicPr>
            <a:picLocks noChangeAspect="1"/>
          </p:cNvPicPr>
          <p:nvPr/>
        </p:nvPicPr>
        <p:blipFill>
          <a:blip r:embed="rId3"/>
          <a:stretch>
            <a:fillRect/>
          </a:stretch>
        </p:blipFill>
        <p:spPr>
          <a:xfrm>
            <a:off x="11228028" y="5974622"/>
            <a:ext cx="484719" cy="458659"/>
          </a:xfrm>
          <a:prstGeom prst="rect">
            <a:avLst/>
          </a:prstGeom>
        </p:spPr>
      </p:pic>
      <p:sp>
        <p:nvSpPr>
          <p:cNvPr id="2" name="Title 9">
            <a:extLst>
              <a:ext uri="{FF2B5EF4-FFF2-40B4-BE49-F238E27FC236}">
                <a16:creationId xmlns:a16="http://schemas.microsoft.com/office/drawing/2014/main" id="{A3F47BC3-4894-5B80-821E-03D27D2DD113}"/>
              </a:ext>
            </a:extLst>
          </p:cNvPr>
          <p:cNvSpPr txBox="1">
            <a:spLocks/>
          </p:cNvSpPr>
          <p:nvPr/>
        </p:nvSpPr>
        <p:spPr>
          <a:xfrm>
            <a:off x="649028" y="3070860"/>
            <a:ext cx="10579000" cy="124968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07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Impact of the General Election on Payments Policy Proposals</a:t>
            </a:r>
          </a:p>
          <a:p>
            <a:pPr lvl="1">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is unable to confirm the legislative timetable for e.g., Statutory Instruments related to payment delays, the Payment Service Contract Termination Bill, and the repeal of the RTS on SCA, </a:t>
            </a:r>
            <a:r>
              <a:rPr lang="en-GB" b="1" dirty="0">
                <a:solidFill>
                  <a:schemeClr val="tx1"/>
                </a:solidFill>
                <a:latin typeface="Arial" panose="020B0604020202020204" pitchFamily="34" charset="0"/>
                <a:cs typeface="Arial" panose="020B0604020202020204" pitchFamily="34" charset="0"/>
              </a:rPr>
              <a:t>until the new government is in place</a:t>
            </a:r>
            <a:r>
              <a:rPr lang="en-GB" dirty="0">
                <a:solidFill>
                  <a:schemeClr val="tx1"/>
                </a:solidFill>
                <a:latin typeface="Arial" panose="020B0604020202020204" pitchFamily="34" charset="0"/>
                <a:cs typeface="Arial" panose="020B0604020202020204" pitchFamily="34" charset="0"/>
              </a:rPr>
              <a:t>. The FCA is also unable to confirm what the new government’s legislative priorities will be. </a:t>
            </a:r>
          </a:p>
          <a:p>
            <a:pPr lvl="1">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will continue to progress its own priorities which includes proposed changes to the safeguarding regime. The FCA does not expect the general election to impact the consultation publication date, which is expected to be within the next few months. However, the FCA recognises that there are aspects of the safeguarding proposals that are dependent on legislative change. </a:t>
            </a:r>
          </a:p>
          <a:p>
            <a:pPr lvl="1">
              <a:lnSpc>
                <a:spcPct val="150000"/>
              </a:lnSpc>
              <a:spcBef>
                <a:spcPts val="300"/>
              </a:spcBef>
              <a:spcAft>
                <a:spcPts val="300"/>
              </a:spcAft>
              <a:buClr>
                <a:schemeClr val="tx1"/>
              </a:buClr>
              <a:buSzPct val="100000"/>
              <a:buFont typeface="Wingdings" panose="05000000000000000000" pitchFamily="2" charset="2"/>
              <a:buChar char="§"/>
              <a:defRPr/>
            </a:pPr>
            <a:r>
              <a:rPr lang="en-GB" b="1" dirty="0">
                <a:solidFill>
                  <a:schemeClr val="tx1"/>
                </a:solidFill>
                <a:latin typeface="Arial" panose="020B0604020202020204" pitchFamily="34" charset="0"/>
                <a:cs typeface="Arial" panose="020B0604020202020204" pitchFamily="34" charset="0"/>
              </a:rPr>
              <a:t>Open Banking work is in ‘limbo’, </a:t>
            </a:r>
            <a:r>
              <a:rPr lang="en-GB" dirty="0">
                <a:solidFill>
                  <a:schemeClr val="tx1"/>
                </a:solidFill>
                <a:latin typeface="Arial" panose="020B0604020202020204" pitchFamily="34" charset="0"/>
                <a:cs typeface="Arial" panose="020B0604020202020204" pitchFamily="34" charset="0"/>
              </a:rPr>
              <a:t>given that the Data Protection and Digital Information Bill did not get passed during the wash-up period. The smart data elements of the bill need to be reintroduced in a new bill to parliament. The JROC work will need to be signed off by the Economic Secretary to the Treasury; the FCA is unable to agree a response to the consultation on the recommendations for the future entity (and the interim entity) until a new minister is in place, similarly with changes to the governance of Open Banking through the JROC.</a:t>
            </a:r>
          </a:p>
          <a:p>
            <a:pPr lvl="1">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continues to engage with HM Treasury, particularly to understand what the new government’s priorities will be, including on the timelines for the National Payments Vision; the FCA is unable to give any insight to the timelines at this stage, similarly in connection with the review of the PSRs and EMRs. </a:t>
            </a:r>
          </a:p>
          <a:p>
            <a:pPr lvl="1">
              <a:lnSpc>
                <a:spcPct val="150000"/>
              </a:lnSpc>
              <a:spcBef>
                <a:spcPts val="300"/>
              </a:spcBef>
              <a:spcAft>
                <a:spcPts val="300"/>
              </a:spcAft>
              <a:buClr>
                <a:schemeClr val="tx1"/>
              </a:buClr>
              <a:buSzPct val="100000"/>
              <a:buFont typeface="Wingdings" panose="05000000000000000000" pitchFamily="2" charset="2"/>
              <a:buChar char="§"/>
              <a:defRPr/>
            </a:pPr>
            <a:endParaRPr lang="en-GB" dirty="0">
              <a:solidFill>
                <a:schemeClr val="tx1"/>
              </a:solidFill>
              <a:latin typeface="Arial" panose="020B0604020202020204" pitchFamily="34" charset="0"/>
              <a:cs typeface="Arial" panose="020B0604020202020204" pitchFamily="34" charset="0"/>
            </a:endParaRP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3490429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Access to Bank Accounts</a:t>
            </a:r>
          </a:p>
          <a:p>
            <a:pPr marL="0" indent="0">
              <a:lnSpc>
                <a:spcPct val="150000"/>
              </a:lnSpc>
              <a:spcBef>
                <a:spcPts val="300"/>
              </a:spcBef>
              <a:spcAft>
                <a:spcPts val="300"/>
              </a:spcAft>
              <a:buClr>
                <a:schemeClr val="tx1"/>
              </a:buClr>
              <a:buSzPct val="100000"/>
              <a:buNone/>
              <a:defRPr/>
            </a:pPr>
            <a:r>
              <a:rPr lang="en-GB" dirty="0">
                <a:solidFill>
                  <a:schemeClr val="tx1"/>
                </a:solidFill>
                <a:latin typeface="Arial" panose="020B0604020202020204" pitchFamily="34" charset="0"/>
                <a:cs typeface="Arial" panose="020B0604020202020204" pitchFamily="34" charset="0"/>
              </a:rPr>
              <a:t>The associations provided the FCA with their respective member responses the Access to Bank Accounts survey.</a:t>
            </a:r>
          </a:p>
          <a:p>
            <a:pPr marL="0" indent="0">
              <a:lnSpc>
                <a:spcPct val="150000"/>
              </a:lnSpc>
              <a:spcBef>
                <a:spcPts val="300"/>
              </a:spcBef>
              <a:spcAft>
                <a:spcPts val="300"/>
              </a:spcAft>
              <a:buClr>
                <a:schemeClr val="tx1"/>
              </a:buClr>
              <a:buSzPct val="100000"/>
              <a:buNone/>
              <a:defRPr/>
            </a:pPr>
            <a:r>
              <a:rPr lang="en-GB" b="1" dirty="0">
                <a:solidFill>
                  <a:schemeClr val="tx1"/>
                </a:solidFill>
                <a:latin typeface="Arial" panose="020B0604020202020204" pitchFamily="34" charset="0"/>
                <a:cs typeface="Arial" panose="020B0604020202020204" pitchFamily="34" charset="0"/>
              </a:rPr>
              <a:t>Key findings: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Majority of members surveyed tend to be well established and heavily focused on compliance. Very few member firms have been de-risked.</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A small minority of members had approached multiple banks for safeguarding purposes, but the average was 2. The majority felt that the associated costs were reasonable and as expected. Most tend not to approach Tier 1 banks, on the basis that they are likely to fall foul of their risk appetite. Payments firms are being refused accounts if they could not demonstrate that they would generate certain minimum volumes. UK Finance reported that crypto firms are finding it even more challenging open accounts.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a:t>
            </a:r>
            <a:r>
              <a:rPr lang="en-GB" b="1" dirty="0">
                <a:solidFill>
                  <a:schemeClr val="tx1"/>
                </a:solidFill>
                <a:latin typeface="Arial" panose="020B0604020202020204" pitchFamily="34" charset="0"/>
                <a:cs typeface="Arial" panose="020B0604020202020204" pitchFamily="34" charset="0"/>
              </a:rPr>
              <a:t>length of time it takes to secure an account is very long </a:t>
            </a:r>
            <a:r>
              <a:rPr lang="en-GB" dirty="0">
                <a:solidFill>
                  <a:schemeClr val="tx1"/>
                </a:solidFill>
                <a:latin typeface="Arial" panose="020B0604020202020204" pitchFamily="34" charset="0"/>
                <a:cs typeface="Arial" panose="020B0604020202020204" pitchFamily="34" charset="0"/>
              </a:rPr>
              <a:t>– typically 6-9 months, and sometimes longer for complex business models, e.g., where agents and distributors are involved. These timeframes make opening a safeguarding account very challenging, even more so if a firm is de-risked with a 3-6 month notice period. The risk is ever present, and this does not bode well for operational stability or the sector.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associations asked the FCA to think carefully about changes to the safeguarding regime, given that the relationship between banks and PSPs can be ‘delicate’.</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3235485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Access to Bank Accounts - continued</a:t>
            </a:r>
          </a:p>
          <a:p>
            <a:pPr marL="0" indent="0">
              <a:lnSpc>
                <a:spcPct val="150000"/>
              </a:lnSpc>
              <a:spcBef>
                <a:spcPts val="300"/>
              </a:spcBef>
              <a:spcAft>
                <a:spcPts val="300"/>
              </a:spcAft>
              <a:buClr>
                <a:schemeClr val="tx1"/>
              </a:buClr>
              <a:buSzPct val="100000"/>
              <a:buNone/>
              <a:defRPr/>
            </a:pPr>
            <a:r>
              <a:rPr lang="en-GB" b="1" dirty="0">
                <a:solidFill>
                  <a:schemeClr val="tx1"/>
                </a:solidFill>
                <a:latin typeface="Arial" panose="020B0604020202020204" pitchFamily="34" charset="0"/>
                <a:cs typeface="Arial" panose="020B0604020202020204" pitchFamily="34" charset="0"/>
              </a:rPr>
              <a:t>FCA response: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Firms in start-up mode, that are capable of meeting standards, need to be sure they have access to accounts. This is something the FCA will consider.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is very alive to the market concentration issue, having seen the turmoil created when providers exit the market, but pleased to see that many firms have more than one safeguarding account, and the individual operational risk has been partially mitigated.</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3874129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Access to Bank Accounts</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asked if the application of a CASS style regime would make it easier to obtain bank accounts.</a:t>
            </a:r>
          </a:p>
          <a:p>
            <a:pPr marL="0" indent="0">
              <a:lnSpc>
                <a:spcPct val="150000"/>
              </a:lnSpc>
              <a:spcBef>
                <a:spcPts val="300"/>
              </a:spcBef>
              <a:spcAft>
                <a:spcPts val="300"/>
              </a:spcAft>
              <a:buClr>
                <a:schemeClr val="tx1"/>
              </a:buClr>
              <a:buSzPct val="100000"/>
              <a:buNone/>
              <a:defRPr/>
            </a:pPr>
            <a:r>
              <a:rPr lang="en-GB" b="1" dirty="0">
                <a:solidFill>
                  <a:schemeClr val="tx1"/>
                </a:solidFill>
                <a:latin typeface="Arial" panose="020B0604020202020204" pitchFamily="34" charset="0"/>
                <a:cs typeface="Arial" panose="020B0604020202020204" pitchFamily="34" charset="0"/>
              </a:rPr>
              <a:t>Association response: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associations are concerned that the banks would not want to support a CAAS style approach; the banks have made it clear that they do not support such a model and would need to change their minds to support it now.</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There is a need to understand whether banks have an issue with the safeguarding regime as it works currently; a CAAS style regime will not lead to banks making more accounts available. </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270486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A7A72-C6B3-7B41-9779-5B85F7B323A2}"/>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EF1047C6-284F-5B2A-1320-0E09223B529D}"/>
              </a:ext>
            </a:extLst>
          </p:cNvPr>
          <p:cNvSpPr>
            <a:spLocks noGrp="1"/>
          </p:cNvSpPr>
          <p:nvPr>
            <p:ph type="title"/>
          </p:nvPr>
        </p:nvSpPr>
        <p:spPr>
          <a:xfrm>
            <a:off x="521206" y="498298"/>
            <a:ext cx="10335617" cy="640080"/>
          </a:xfrm>
        </p:spPr>
        <p:txBody>
          <a:bodyPr>
            <a:noAutofit/>
          </a:bodyPr>
          <a:lstStyle/>
          <a:p>
            <a:r>
              <a:rPr lang="en-US" sz="1800" dirty="0">
                <a:latin typeface="Arial" panose="020B0604020202020204" pitchFamily="34" charset="0"/>
                <a:cs typeface="Arial" panose="020B0604020202020204" pitchFamily="34" charset="0"/>
              </a:rPr>
              <a:t>Outcome of FCA Quarterly Liaison Meeting </a:t>
            </a:r>
          </a:p>
        </p:txBody>
      </p:sp>
      <p:sp>
        <p:nvSpPr>
          <p:cNvPr id="7" name="Content Placeholder 17">
            <a:extLst>
              <a:ext uri="{FF2B5EF4-FFF2-40B4-BE49-F238E27FC236}">
                <a16:creationId xmlns:a16="http://schemas.microsoft.com/office/drawing/2014/main" id="{B245D609-96C1-FFC4-C12B-D7E68A44687B}"/>
              </a:ext>
            </a:extLst>
          </p:cNvPr>
          <p:cNvSpPr txBox="1">
            <a:spLocks/>
          </p:cNvSpPr>
          <p:nvPr/>
        </p:nvSpPr>
        <p:spPr>
          <a:xfrm>
            <a:off x="521207" y="1379528"/>
            <a:ext cx="10706821" cy="579851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300"/>
              </a:spcBef>
              <a:spcAft>
                <a:spcPts val="300"/>
              </a:spcAft>
              <a:buClr>
                <a:schemeClr val="tx1"/>
              </a:buClr>
              <a:buSzPct val="100000"/>
              <a:buNone/>
              <a:defRPr/>
            </a:pPr>
            <a:r>
              <a:rPr lang="en-GB" b="1" u="sng" dirty="0">
                <a:solidFill>
                  <a:schemeClr val="tx1"/>
                </a:solidFill>
                <a:latin typeface="Arial" panose="020B0604020202020204" pitchFamily="34" charset="0"/>
                <a:cs typeface="Arial" panose="020B0604020202020204" pitchFamily="34" charset="0"/>
              </a:rPr>
              <a:t>Safeguarding –Audit Requirement</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has engaged with the </a:t>
            </a:r>
            <a:r>
              <a:rPr lang="en-GB" b="1" dirty="0">
                <a:solidFill>
                  <a:schemeClr val="tx1"/>
                </a:solidFill>
                <a:latin typeface="Arial" panose="020B0604020202020204" pitchFamily="34" charset="0"/>
                <a:cs typeface="Arial" panose="020B0604020202020204" pitchFamily="34" charset="0"/>
              </a:rPr>
              <a:t>ICAEW </a:t>
            </a:r>
            <a:r>
              <a:rPr lang="en-GB" dirty="0">
                <a:solidFill>
                  <a:schemeClr val="tx1"/>
                </a:solidFill>
                <a:latin typeface="Arial" panose="020B0604020202020204" pitchFamily="34" charset="0"/>
                <a:cs typeface="Arial" panose="020B0604020202020204" pitchFamily="34" charset="0"/>
              </a:rPr>
              <a:t>(Institute of Chartered Accountants in England and Wales) and given them a broad overview of the safeguarding proposals in connection with the safeguarding audit requirement.</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Additional rules and guidance will be provided to set out the role auditors will play in the monitoring of firms’ compliance with the requirement. This will help the FCA to identify any issues with a firms’ safeguarding arrangements and provide the FCA and firms with an opportunity to review and remedy weaknesses.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proposes to codify the requirement for a safeguarding audit in rules and extend it to all firms that are required to safeguard customer funds.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FCA has also engaged with the </a:t>
            </a:r>
            <a:r>
              <a:rPr lang="en-GB" b="1" dirty="0">
                <a:solidFill>
                  <a:schemeClr val="tx1"/>
                </a:solidFill>
                <a:latin typeface="Arial" panose="020B0604020202020204" pitchFamily="34" charset="0"/>
                <a:cs typeface="Arial" panose="020B0604020202020204" pitchFamily="34" charset="0"/>
              </a:rPr>
              <a:t>Financial Reporting Council </a:t>
            </a:r>
            <a:r>
              <a:rPr lang="en-GB" dirty="0">
                <a:solidFill>
                  <a:schemeClr val="tx1"/>
                </a:solidFill>
                <a:latin typeface="Arial" panose="020B0604020202020204" pitchFamily="34" charset="0"/>
                <a:cs typeface="Arial" panose="020B0604020202020204" pitchFamily="34" charset="0"/>
              </a:rPr>
              <a:t>to discuss the possibility of developing an </a:t>
            </a:r>
            <a:r>
              <a:rPr lang="en-GB" b="1" dirty="0">
                <a:solidFill>
                  <a:schemeClr val="tx1"/>
                </a:solidFill>
                <a:latin typeface="Arial" panose="020B0604020202020204" pitchFamily="34" charset="0"/>
                <a:cs typeface="Arial" panose="020B0604020202020204" pitchFamily="34" charset="0"/>
              </a:rPr>
              <a:t>audit standard</a:t>
            </a:r>
            <a:r>
              <a:rPr lang="en-GB" dirty="0">
                <a:solidFill>
                  <a:schemeClr val="tx1"/>
                </a:solidFill>
                <a:latin typeface="Arial" panose="020B0604020202020204" pitchFamily="34" charset="0"/>
                <a:cs typeface="Arial" panose="020B0604020202020204" pitchFamily="34" charset="0"/>
              </a:rPr>
              <a:t>.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b="1" dirty="0">
                <a:solidFill>
                  <a:schemeClr val="tx1"/>
                </a:solidFill>
                <a:latin typeface="Arial" panose="020B0604020202020204" pitchFamily="34" charset="0"/>
                <a:cs typeface="Arial" panose="020B0604020202020204" pitchFamily="34" charset="0"/>
              </a:rPr>
              <a:t>User testing </a:t>
            </a:r>
            <a:r>
              <a:rPr lang="en-GB" dirty="0">
                <a:solidFill>
                  <a:schemeClr val="tx1"/>
                </a:solidFill>
                <a:latin typeface="Arial" panose="020B0604020202020204" pitchFamily="34" charset="0"/>
                <a:cs typeface="Arial" panose="020B0604020202020204" pitchFamily="34" charset="0"/>
              </a:rPr>
              <a:t>will be carried out during the consultation period, providing an opportunity for the FCA to understand the extent to which the requirement makes sense, and provides the data the FCA needs to achieve the aspirations of the proposals. It is not known if user testing will focus on all aspects of the proposals or just the audit requirement as this is still being discussed. </a:t>
            </a:r>
            <a:r>
              <a:rPr lang="en-GB" b="1" dirty="0">
                <a:solidFill>
                  <a:schemeClr val="tx1"/>
                </a:solidFill>
                <a:latin typeface="Arial" panose="020B0604020202020204" pitchFamily="34" charset="0"/>
                <a:cs typeface="Arial" panose="020B0604020202020204" pitchFamily="34" charset="0"/>
              </a:rPr>
              <a:t>Volunteer firms </a:t>
            </a:r>
            <a:r>
              <a:rPr lang="en-GB" dirty="0">
                <a:solidFill>
                  <a:schemeClr val="tx1"/>
                </a:solidFill>
                <a:latin typeface="Arial" panose="020B0604020202020204" pitchFamily="34" charset="0"/>
                <a:cs typeface="Arial" panose="020B0604020202020204" pitchFamily="34" charset="0"/>
              </a:rPr>
              <a:t>will be sought from across the sector. </a:t>
            </a:r>
          </a:p>
          <a:p>
            <a:pPr>
              <a:lnSpc>
                <a:spcPct val="150000"/>
              </a:lnSpc>
              <a:spcBef>
                <a:spcPts val="300"/>
              </a:spcBef>
              <a:spcAft>
                <a:spcPts val="300"/>
              </a:spcAft>
              <a:buClr>
                <a:schemeClr val="tx1"/>
              </a:buClr>
              <a:buSzPct val="100000"/>
              <a:buFont typeface="Wingdings" panose="05000000000000000000" pitchFamily="2" charset="2"/>
              <a:buChar char="§"/>
              <a:defRPr/>
            </a:pPr>
            <a:r>
              <a:rPr lang="en-GB" dirty="0">
                <a:solidFill>
                  <a:schemeClr val="tx1"/>
                </a:solidFill>
                <a:latin typeface="Arial" panose="020B0604020202020204" pitchFamily="34" charset="0"/>
                <a:cs typeface="Arial" panose="020B0604020202020204" pitchFamily="34" charset="0"/>
              </a:rPr>
              <a:t>The final rules are not likely to be finalised until </a:t>
            </a:r>
            <a:r>
              <a:rPr lang="en-GB" b="1" dirty="0">
                <a:solidFill>
                  <a:schemeClr val="tx1"/>
                </a:solidFill>
                <a:latin typeface="Arial" panose="020B0604020202020204" pitchFamily="34" charset="0"/>
                <a:cs typeface="Arial" panose="020B0604020202020204" pitchFamily="34" charset="0"/>
              </a:rPr>
              <a:t>early 2025 </a:t>
            </a:r>
            <a:r>
              <a:rPr lang="en-GB" dirty="0">
                <a:solidFill>
                  <a:schemeClr val="tx1"/>
                </a:solidFill>
                <a:latin typeface="Arial" panose="020B0604020202020204" pitchFamily="34" charset="0"/>
                <a:cs typeface="Arial" panose="020B0604020202020204" pitchFamily="34" charset="0"/>
              </a:rPr>
              <a:t>– the FCA acknowledges that the timing of when the audit rules comes into force needs careful thought, to ensure as much lead time as possible for new audits. </a:t>
            </a:r>
          </a:p>
        </p:txBody>
      </p:sp>
      <p:pic>
        <p:nvPicPr>
          <p:cNvPr id="9" name="Picture 8" descr="Icon&#10;&#10;Description automatically generated">
            <a:extLst>
              <a:ext uri="{FF2B5EF4-FFF2-40B4-BE49-F238E27FC236}">
                <a16:creationId xmlns:a16="http://schemas.microsoft.com/office/drawing/2014/main" id="{EF7D8CE4-EAA7-21D2-B3FD-9F77DD13C638}"/>
              </a:ext>
            </a:extLst>
          </p:cNvPr>
          <p:cNvPicPr>
            <a:picLocks noChangeAspect="1"/>
          </p:cNvPicPr>
          <p:nvPr/>
        </p:nvPicPr>
        <p:blipFill>
          <a:blip r:embed="rId3"/>
          <a:stretch>
            <a:fillRect/>
          </a:stretch>
        </p:blipFill>
        <p:spPr>
          <a:xfrm>
            <a:off x="11228028" y="5974622"/>
            <a:ext cx="484719" cy="458659"/>
          </a:xfrm>
          <a:prstGeom prst="rect">
            <a:avLst/>
          </a:prstGeom>
        </p:spPr>
      </p:pic>
    </p:spTree>
    <p:extLst>
      <p:ext uri="{BB962C8B-B14F-4D97-AF65-F5344CB8AC3E}">
        <p14:creationId xmlns:p14="http://schemas.microsoft.com/office/powerpoint/2010/main" val="933838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E795E748229F4D9797966DB1535673" ma:contentTypeVersion="2" ma:contentTypeDescription="Create a new document." ma:contentTypeScope="" ma:versionID="b19058116c853ef51939be07b60a0309">
  <xsd:schema xmlns:xsd="http://www.w3.org/2001/XMLSchema" xmlns:xs="http://www.w3.org/2001/XMLSchema" xmlns:p="http://schemas.microsoft.com/office/2006/metadata/properties" xmlns:ns3="d110d38e-4d70-46a5-bf16-04e05bd3e570" targetNamespace="http://schemas.microsoft.com/office/2006/metadata/properties" ma:root="true" ma:fieldsID="20adb5c0b1692d4e08b5462774367c98" ns3:_="">
    <xsd:import namespace="d110d38e-4d70-46a5-bf16-04e05bd3e57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10d38e-4d70-46a5-bf16-04e05bd3e5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0072C5-DDE0-4258-BA7A-4D4B80DFA632}">
  <ds:schemaRefs>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 ds:uri="http://purl.org/dc/elements/1.1/"/>
    <ds:schemaRef ds:uri="http://schemas.microsoft.com/office/infopath/2007/PartnerControls"/>
    <ds:schemaRef ds:uri="d110d38e-4d70-46a5-bf16-04e05bd3e570"/>
    <ds:schemaRef ds:uri="http://schemas.microsoft.com/office/2006/metadata/properties"/>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A3BF024C-77C3-434C-9300-03345BB5BB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10d38e-4d70-46a5-bf16-04e05bd3e5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{3ABBCD6B-CE67-44E5-AF77-53F42AA9EEE7}tf10001108_win32</Template>
  <TotalTime>16447</TotalTime>
  <Words>2199</Words>
  <Application>Microsoft Office PowerPoint</Application>
  <PresentationFormat>Widescreen</PresentationFormat>
  <Paragraphs>105</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Aileron Regular</vt:lpstr>
      <vt:lpstr>Arial</vt:lpstr>
      <vt:lpstr>Calibri</vt:lpstr>
      <vt:lpstr>Courier New</vt:lpstr>
      <vt:lpstr>Segoe UI</vt:lpstr>
      <vt:lpstr>Segoe UI Light</vt:lpstr>
      <vt:lpstr>Wingdings</vt:lpstr>
      <vt:lpstr>WelcomeDoc</vt:lpstr>
      <vt:lpstr>PowerPoint Presentation</vt:lpstr>
      <vt:lpstr>Competition Law Notice </vt:lpstr>
      <vt:lpstr>Agenda – 27 June 2024</vt:lpstr>
      <vt:lpstr>Outcome of FCA Quarterly Liaison Meeting </vt:lpstr>
      <vt:lpstr>Outcome of FCA Quarterly Liaison Meeting </vt:lpstr>
      <vt:lpstr>Outcome of FCA Quarterly Liaison Meeting </vt:lpstr>
      <vt:lpstr>Outcome of FCA Quarterly Liaison Meeting </vt:lpstr>
      <vt:lpstr>Outcome of FCA Quarterly Liaison Meeting </vt:lpstr>
      <vt:lpstr>Outcome of FCA Quarterly Liaison Meeting </vt:lpstr>
      <vt:lpstr>Outcome of FCA Quarterly Liaison Meeting </vt:lpstr>
      <vt:lpstr>Outcome of FCA Quarterly Liaison Meeting </vt:lpstr>
      <vt:lpstr>Outcome of FCA Quarterly Liaison Meeting </vt:lpstr>
      <vt:lpstr>2. Consumer Duty Member Survey </vt:lpstr>
      <vt:lpstr>Consumer Duty Member Survey </vt:lpstr>
      <vt:lpstr>6. A.O.B. </vt:lpstr>
      <vt:lpstr>PSR letter to FPS participants on APP scams reimbursement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Diane Brocklebank</dc:creator>
  <cp:keywords/>
  <cp:lastModifiedBy>Diane Brocklebank</cp:lastModifiedBy>
  <cp:revision>1186</cp:revision>
  <cp:lastPrinted>2021-06-10T10:41:42Z</cp:lastPrinted>
  <dcterms:created xsi:type="dcterms:W3CDTF">2021-06-03T09:17:05Z</dcterms:created>
  <dcterms:modified xsi:type="dcterms:W3CDTF">2024-06-25T14:45:13Z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0x010100C0E795E748229F4D9797966DB1535673</vt:lpwstr>
  </property>
</Properties>
</file>