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0" r:id="rId4"/>
  </p:sldMasterIdLst>
  <p:notesMasterIdLst>
    <p:notesMasterId r:id="rId39"/>
  </p:notesMasterIdLst>
  <p:handoutMasterIdLst>
    <p:handoutMasterId r:id="rId40"/>
  </p:handoutMasterIdLst>
  <p:sldIdLst>
    <p:sldId id="256" r:id="rId5"/>
    <p:sldId id="537" r:id="rId6"/>
    <p:sldId id="346" r:id="rId7"/>
    <p:sldId id="803" r:id="rId8"/>
    <p:sldId id="830" r:id="rId9"/>
    <p:sldId id="833" r:id="rId10"/>
    <p:sldId id="834" r:id="rId11"/>
    <p:sldId id="843" r:id="rId12"/>
    <p:sldId id="844" r:id="rId13"/>
    <p:sldId id="845" r:id="rId14"/>
    <p:sldId id="846" r:id="rId15"/>
    <p:sldId id="847" r:id="rId16"/>
    <p:sldId id="848" r:id="rId17"/>
    <p:sldId id="849" r:id="rId18"/>
    <p:sldId id="850" r:id="rId19"/>
    <p:sldId id="851" r:id="rId20"/>
    <p:sldId id="852" r:id="rId21"/>
    <p:sldId id="853" r:id="rId22"/>
    <p:sldId id="854" r:id="rId23"/>
    <p:sldId id="855" r:id="rId24"/>
    <p:sldId id="856" r:id="rId25"/>
    <p:sldId id="857" r:id="rId26"/>
    <p:sldId id="858" r:id="rId27"/>
    <p:sldId id="835" r:id="rId28"/>
    <p:sldId id="836" r:id="rId29"/>
    <p:sldId id="837" r:id="rId30"/>
    <p:sldId id="838" r:id="rId31"/>
    <p:sldId id="839" r:id="rId32"/>
    <p:sldId id="840" r:id="rId33"/>
    <p:sldId id="841" r:id="rId34"/>
    <p:sldId id="842" r:id="rId35"/>
    <p:sldId id="859" r:id="rId36"/>
    <p:sldId id="860" r:id="rId37"/>
    <p:sldId id="832"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Welcome" id="{E75E278A-FF0E-49A4-B170-79828D63BBAD}">
          <p14:sldIdLst>
            <p14:sldId id="256"/>
            <p14:sldId id="537"/>
          </p14:sldIdLst>
        </p14:section>
        <p14:section name="Design, Morph, Annotate, Work Together, Tell Me" id="{B9B51309-D148-4332-87C2-07BE32FBCA3B}">
          <p14:sldIdLst>
            <p14:sldId id="346"/>
            <p14:sldId id="803"/>
            <p14:sldId id="830"/>
            <p14:sldId id="833"/>
            <p14:sldId id="834"/>
            <p14:sldId id="843"/>
            <p14:sldId id="844"/>
            <p14:sldId id="845"/>
            <p14:sldId id="846"/>
            <p14:sldId id="847"/>
            <p14:sldId id="848"/>
            <p14:sldId id="849"/>
            <p14:sldId id="850"/>
            <p14:sldId id="851"/>
            <p14:sldId id="852"/>
            <p14:sldId id="853"/>
            <p14:sldId id="854"/>
            <p14:sldId id="855"/>
            <p14:sldId id="856"/>
            <p14:sldId id="857"/>
            <p14:sldId id="858"/>
            <p14:sldId id="835"/>
            <p14:sldId id="836"/>
            <p14:sldId id="837"/>
            <p14:sldId id="838"/>
            <p14:sldId id="839"/>
            <p14:sldId id="840"/>
            <p14:sldId id="841"/>
            <p14:sldId id="842"/>
            <p14:sldId id="859"/>
            <p14:sldId id="860"/>
            <p14:sldId id="832"/>
          </p14:sldIdLst>
        </p14:section>
        <p14:section name="Learn More" id="{2CC34DB2-6590-42C0-AD4B-A04C6060184E}">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 id="3" name="Diane Brocklebank" initials="DB" lastIdx="1" clrIdx="2">
    <p:extLst>
      <p:ext uri="{19B8F6BF-5375-455C-9EA6-DF929625EA0E}">
        <p15:presenceInfo xmlns:p15="http://schemas.microsoft.com/office/powerpoint/2012/main" userId="S::Diane.Brocklebank@prepaidforum.org::1adf157f-cb34-4f5e-a688-af2be5a70a4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FB17F"/>
    <a:srgbClr val="E0B4D7"/>
    <a:srgbClr val="D6C4BE"/>
    <a:srgbClr val="FB99E8"/>
    <a:srgbClr val="404040"/>
    <a:srgbClr val="D24726"/>
    <a:srgbClr val="FF9B45"/>
    <a:srgbClr val="DD462F"/>
    <a:srgbClr val="F8CFB6"/>
    <a:srgbClr val="F8CA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020" autoAdjust="0"/>
  </p:normalViewPr>
  <p:slideViewPr>
    <p:cSldViewPr snapToGrid="0">
      <p:cViewPr>
        <p:scale>
          <a:sx n="90" d="100"/>
          <a:sy n="90" d="100"/>
        </p:scale>
        <p:origin x="-248" y="-816"/>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10204"/>
    </p:cViewPr>
  </p:sorterViewPr>
  <p:notesViewPr>
    <p:cSldViewPr snapToGrid="0">
      <p:cViewPr varScale="1">
        <p:scale>
          <a:sx n="84" d="100"/>
          <a:sy n="84" d="100"/>
        </p:scale>
        <p:origin x="3828"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0" Type="http://schemas.openxmlformats.org/officeDocument/2006/relationships/slide" Target="slides/slide16.xml"/><Relationship Id="rId41"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30" tIns="45716" rIns="91430" bIns="45716"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30" tIns="45716" rIns="91430" bIns="45716" rtlCol="0"/>
          <a:lstStyle>
            <a:lvl1pPr algn="r">
              <a:defRPr sz="1200"/>
            </a:lvl1pPr>
          </a:lstStyle>
          <a:p>
            <a:fld id="{80680FBE-A8DF-4758-9AC4-3A9E1039168F}" type="datetimeFigureOut">
              <a:rPr lang="en-US" smtClean="0"/>
              <a:t>1/16/2025</a:t>
            </a:fld>
            <a:endParaRPr lang="en-US" dirty="0"/>
          </a:p>
        </p:txBody>
      </p:sp>
      <p:sp>
        <p:nvSpPr>
          <p:cNvPr id="4" name="Footer Placeholder 3"/>
          <p:cNvSpPr>
            <a:spLocks noGrp="1"/>
          </p:cNvSpPr>
          <p:nvPr>
            <p:ph type="ftr" sz="quarter" idx="2"/>
          </p:nvPr>
        </p:nvSpPr>
        <p:spPr>
          <a:xfrm>
            <a:off x="0" y="8685215"/>
            <a:ext cx="2971800" cy="458787"/>
          </a:xfrm>
          <a:prstGeom prst="rect">
            <a:avLst/>
          </a:prstGeom>
        </p:spPr>
        <p:txBody>
          <a:bodyPr vert="horz" lIns="91430" tIns="45716" rIns="91430" bIns="4571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5"/>
            <a:ext cx="2971800" cy="458787"/>
          </a:xfrm>
          <a:prstGeom prst="rect">
            <a:avLst/>
          </a:prstGeom>
        </p:spPr>
        <p:txBody>
          <a:bodyPr vert="horz" lIns="91430" tIns="45716" rIns="91430" bIns="45716" rtlCol="0" anchor="b"/>
          <a:lstStyle>
            <a:lvl1pPr algn="r">
              <a:defRPr sz="1200"/>
            </a:lvl1pPr>
          </a:lstStyle>
          <a:p>
            <a:fld id="{9C679768-A2FC-4D08-91F6-8DCE6C566B36}" type="slidenum">
              <a:rPr lang="en-US" smtClean="0"/>
              <a:t>‹#›</a:t>
            </a:fld>
            <a:endParaRPr lang="en-US" dirty="0"/>
          </a:p>
        </p:txBody>
      </p:sp>
    </p:spTree>
    <p:extLst>
      <p:ext uri="{BB962C8B-B14F-4D97-AF65-F5344CB8AC3E}">
        <p14:creationId xmlns:p14="http://schemas.microsoft.com/office/powerpoint/2010/main" val="18302551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30" tIns="45716" rIns="91430" bIns="45716"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30" tIns="45716" rIns="91430" bIns="45716" rtlCol="0"/>
          <a:lstStyle>
            <a:lvl1pPr algn="r">
              <a:defRPr sz="1200"/>
            </a:lvl1pPr>
          </a:lstStyle>
          <a:p>
            <a:fld id="{EC13577B-6902-467D-A26C-08A0DD5E4E03}" type="datetimeFigureOut">
              <a:rPr lang="en-US" smtClean="0"/>
              <a:t>1/16/2025</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30" tIns="45716" rIns="91430" bIns="45716"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30" tIns="45716" rIns="91430" bIns="4571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5"/>
            <a:ext cx="2971800" cy="458787"/>
          </a:xfrm>
          <a:prstGeom prst="rect">
            <a:avLst/>
          </a:prstGeom>
        </p:spPr>
        <p:txBody>
          <a:bodyPr vert="horz" lIns="91430" tIns="45716" rIns="91430" bIns="4571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5"/>
            <a:ext cx="2971800" cy="458787"/>
          </a:xfrm>
          <a:prstGeom prst="rect">
            <a:avLst/>
          </a:prstGeom>
        </p:spPr>
        <p:txBody>
          <a:bodyPr vert="horz" lIns="91430" tIns="45716" rIns="91430" bIns="45716" rtlCol="0" anchor="b"/>
          <a:lstStyle>
            <a:lvl1pPr algn="r">
              <a:defRPr sz="1200"/>
            </a:lvl1pPr>
          </a:lstStyle>
          <a:p>
            <a:fld id="{DF61EA0F-A667-4B49-8422-0062BC55E249}" type="slidenum">
              <a:rPr lang="en-US" smtClean="0"/>
              <a:t>‹#›</a:t>
            </a:fld>
            <a:endParaRPr lang="en-US" dirty="0"/>
          </a:p>
        </p:txBody>
      </p:sp>
    </p:spTree>
    <p:extLst>
      <p:ext uri="{BB962C8B-B14F-4D97-AF65-F5344CB8AC3E}">
        <p14:creationId xmlns:p14="http://schemas.microsoft.com/office/powerpoint/2010/main" val="33819102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1</a:t>
            </a:fld>
            <a:endParaRPr lang="en-US" dirty="0"/>
          </a:p>
        </p:txBody>
      </p:sp>
    </p:spTree>
    <p:extLst>
      <p:ext uri="{BB962C8B-B14F-4D97-AF65-F5344CB8AC3E}">
        <p14:creationId xmlns:p14="http://schemas.microsoft.com/office/powerpoint/2010/main" val="10117698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5B39E8-1774-10E4-C68C-6BDAC24C86E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1918192-B819-C6AA-BD68-0C8D889624A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2F48403-77BA-6797-7E68-9D9BB63B7588}"/>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21478CAF-FA9F-AD44-FFE9-E5FA416214D6}"/>
              </a:ext>
            </a:extLst>
          </p:cNvPr>
          <p:cNvSpPr>
            <a:spLocks noGrp="1"/>
          </p:cNvSpPr>
          <p:nvPr>
            <p:ph type="sldNum" sz="quarter" idx="5"/>
          </p:nvPr>
        </p:nvSpPr>
        <p:spPr/>
        <p:txBody>
          <a:bodyPr/>
          <a:lstStyle/>
          <a:p>
            <a:fld id="{DF61EA0F-A667-4B49-8422-0062BC55E249}" type="slidenum">
              <a:rPr lang="en-US" smtClean="0"/>
              <a:t>11</a:t>
            </a:fld>
            <a:endParaRPr lang="en-US" dirty="0"/>
          </a:p>
        </p:txBody>
      </p:sp>
    </p:spTree>
    <p:extLst>
      <p:ext uri="{BB962C8B-B14F-4D97-AF65-F5344CB8AC3E}">
        <p14:creationId xmlns:p14="http://schemas.microsoft.com/office/powerpoint/2010/main" val="41647634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41EA4B-7B06-38D1-5AA6-1A967C90DB7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DAA489A-7B00-83B0-CEA5-18F1AE466CB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407CE8B-3D9E-795B-C7A0-090BAB40893F}"/>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9AA63D6C-14BC-C7F9-E574-43B7CF4FD1A9}"/>
              </a:ext>
            </a:extLst>
          </p:cNvPr>
          <p:cNvSpPr>
            <a:spLocks noGrp="1"/>
          </p:cNvSpPr>
          <p:nvPr>
            <p:ph type="sldNum" sz="quarter" idx="5"/>
          </p:nvPr>
        </p:nvSpPr>
        <p:spPr/>
        <p:txBody>
          <a:bodyPr/>
          <a:lstStyle/>
          <a:p>
            <a:fld id="{DF61EA0F-A667-4B49-8422-0062BC55E249}" type="slidenum">
              <a:rPr lang="en-US" smtClean="0"/>
              <a:t>12</a:t>
            </a:fld>
            <a:endParaRPr lang="en-US" dirty="0"/>
          </a:p>
        </p:txBody>
      </p:sp>
    </p:spTree>
    <p:extLst>
      <p:ext uri="{BB962C8B-B14F-4D97-AF65-F5344CB8AC3E}">
        <p14:creationId xmlns:p14="http://schemas.microsoft.com/office/powerpoint/2010/main" val="42174671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03034B-258A-7C52-EE97-C68D5290E47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F7A78F4-503E-A4F4-2E43-163D9B43993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309A790-74C6-B4B7-43A0-62EE593FF013}"/>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803EE7DF-3B23-9951-5B1E-4D341E72D788}"/>
              </a:ext>
            </a:extLst>
          </p:cNvPr>
          <p:cNvSpPr>
            <a:spLocks noGrp="1"/>
          </p:cNvSpPr>
          <p:nvPr>
            <p:ph type="sldNum" sz="quarter" idx="5"/>
          </p:nvPr>
        </p:nvSpPr>
        <p:spPr/>
        <p:txBody>
          <a:bodyPr/>
          <a:lstStyle/>
          <a:p>
            <a:fld id="{DF61EA0F-A667-4B49-8422-0062BC55E249}" type="slidenum">
              <a:rPr lang="en-US" smtClean="0"/>
              <a:t>13</a:t>
            </a:fld>
            <a:endParaRPr lang="en-US" dirty="0"/>
          </a:p>
        </p:txBody>
      </p:sp>
    </p:spTree>
    <p:extLst>
      <p:ext uri="{BB962C8B-B14F-4D97-AF65-F5344CB8AC3E}">
        <p14:creationId xmlns:p14="http://schemas.microsoft.com/office/powerpoint/2010/main" val="15037817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AAFD2A-F62D-8103-D508-E8D5206F573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4224ED9-67B6-5F0D-4B5E-8280D7D71BD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940641A-8760-C633-4F2B-25D0E4F9779D}"/>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634CBFBD-BA36-4846-BFEA-C6BF4AFE6357}"/>
              </a:ext>
            </a:extLst>
          </p:cNvPr>
          <p:cNvSpPr>
            <a:spLocks noGrp="1"/>
          </p:cNvSpPr>
          <p:nvPr>
            <p:ph type="sldNum" sz="quarter" idx="5"/>
          </p:nvPr>
        </p:nvSpPr>
        <p:spPr/>
        <p:txBody>
          <a:bodyPr/>
          <a:lstStyle/>
          <a:p>
            <a:fld id="{DF61EA0F-A667-4B49-8422-0062BC55E249}" type="slidenum">
              <a:rPr lang="en-US" smtClean="0"/>
              <a:t>14</a:t>
            </a:fld>
            <a:endParaRPr lang="en-US" dirty="0"/>
          </a:p>
        </p:txBody>
      </p:sp>
    </p:spTree>
    <p:extLst>
      <p:ext uri="{BB962C8B-B14F-4D97-AF65-F5344CB8AC3E}">
        <p14:creationId xmlns:p14="http://schemas.microsoft.com/office/powerpoint/2010/main" val="21015544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0EF07D3-9DB1-233C-EDFE-16C3C18C856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8B65A7E-915C-D31C-89A3-550CC3D1AEC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676B1C3-61FF-E3E4-D9A9-88122B300491}"/>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10E35E5A-D654-E375-139B-A25350996F3E}"/>
              </a:ext>
            </a:extLst>
          </p:cNvPr>
          <p:cNvSpPr>
            <a:spLocks noGrp="1"/>
          </p:cNvSpPr>
          <p:nvPr>
            <p:ph type="sldNum" sz="quarter" idx="5"/>
          </p:nvPr>
        </p:nvSpPr>
        <p:spPr/>
        <p:txBody>
          <a:bodyPr/>
          <a:lstStyle/>
          <a:p>
            <a:fld id="{DF61EA0F-A667-4B49-8422-0062BC55E249}" type="slidenum">
              <a:rPr lang="en-US" smtClean="0"/>
              <a:t>15</a:t>
            </a:fld>
            <a:endParaRPr lang="en-US" dirty="0"/>
          </a:p>
        </p:txBody>
      </p:sp>
    </p:spTree>
    <p:extLst>
      <p:ext uri="{BB962C8B-B14F-4D97-AF65-F5344CB8AC3E}">
        <p14:creationId xmlns:p14="http://schemas.microsoft.com/office/powerpoint/2010/main" val="32920652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28E96F-901B-47E8-840E-7611495A425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371FB5D-4CF3-DFE4-00CF-DA19A46AD303}"/>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8A16A4B1-D89C-A537-86F0-9A00BE9D7383}"/>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8AF41124-9DEB-036D-C32B-CE2BA61F76E5}"/>
              </a:ext>
            </a:extLst>
          </p:cNvPr>
          <p:cNvSpPr>
            <a:spLocks noGrp="1"/>
          </p:cNvSpPr>
          <p:nvPr>
            <p:ph type="sldNum" sz="quarter" idx="5"/>
          </p:nvPr>
        </p:nvSpPr>
        <p:spPr/>
        <p:txBody>
          <a:bodyPr/>
          <a:lstStyle/>
          <a:p>
            <a:fld id="{DF61EA0F-A667-4B49-8422-0062BC55E249}" type="slidenum">
              <a:rPr lang="en-US" smtClean="0"/>
              <a:t>16</a:t>
            </a:fld>
            <a:endParaRPr lang="en-US" dirty="0"/>
          </a:p>
        </p:txBody>
      </p:sp>
    </p:spTree>
    <p:extLst>
      <p:ext uri="{BB962C8B-B14F-4D97-AF65-F5344CB8AC3E}">
        <p14:creationId xmlns:p14="http://schemas.microsoft.com/office/powerpoint/2010/main" val="5049353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76920E-495D-7216-CF2E-A5733F4E651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849DA17-CA51-E93C-DE93-7C98680E4170}"/>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3964D5C2-E86C-0ADA-F6AE-9ABD9715B5D9}"/>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7FA76E77-84E8-2B3A-5B92-21EC537B68D0}"/>
              </a:ext>
            </a:extLst>
          </p:cNvPr>
          <p:cNvSpPr>
            <a:spLocks noGrp="1"/>
          </p:cNvSpPr>
          <p:nvPr>
            <p:ph type="sldNum" sz="quarter" idx="5"/>
          </p:nvPr>
        </p:nvSpPr>
        <p:spPr/>
        <p:txBody>
          <a:bodyPr/>
          <a:lstStyle/>
          <a:p>
            <a:fld id="{DF61EA0F-A667-4B49-8422-0062BC55E249}" type="slidenum">
              <a:rPr lang="en-US" smtClean="0"/>
              <a:t>17</a:t>
            </a:fld>
            <a:endParaRPr lang="en-US" dirty="0"/>
          </a:p>
        </p:txBody>
      </p:sp>
    </p:spTree>
    <p:extLst>
      <p:ext uri="{BB962C8B-B14F-4D97-AF65-F5344CB8AC3E}">
        <p14:creationId xmlns:p14="http://schemas.microsoft.com/office/powerpoint/2010/main" val="27104745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9B4B6D-BDC5-429D-F277-C98422D4419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8A6ADD9-7690-8DB8-987C-FA750932EFD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679C318-7048-B046-5E7C-4C47E855DC60}"/>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58E3D36C-23DB-D7D0-D97F-592536F90448}"/>
              </a:ext>
            </a:extLst>
          </p:cNvPr>
          <p:cNvSpPr>
            <a:spLocks noGrp="1"/>
          </p:cNvSpPr>
          <p:nvPr>
            <p:ph type="sldNum" sz="quarter" idx="5"/>
          </p:nvPr>
        </p:nvSpPr>
        <p:spPr/>
        <p:txBody>
          <a:bodyPr/>
          <a:lstStyle/>
          <a:p>
            <a:fld id="{DF61EA0F-A667-4B49-8422-0062BC55E249}" type="slidenum">
              <a:rPr lang="en-US" smtClean="0"/>
              <a:t>18</a:t>
            </a:fld>
            <a:endParaRPr lang="en-US" dirty="0"/>
          </a:p>
        </p:txBody>
      </p:sp>
    </p:spTree>
    <p:extLst>
      <p:ext uri="{BB962C8B-B14F-4D97-AF65-F5344CB8AC3E}">
        <p14:creationId xmlns:p14="http://schemas.microsoft.com/office/powerpoint/2010/main" val="324075363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48BC1A-925B-E841-7D7B-B58538F2D8B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4046CC9-6D2A-CFC4-9B0C-91FCDDC3655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20FEC90-9316-28C3-9796-3C9F1FF33AB2}"/>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0092E79A-BD06-B625-F80F-288B39885606}"/>
              </a:ext>
            </a:extLst>
          </p:cNvPr>
          <p:cNvSpPr>
            <a:spLocks noGrp="1"/>
          </p:cNvSpPr>
          <p:nvPr>
            <p:ph type="sldNum" sz="quarter" idx="5"/>
          </p:nvPr>
        </p:nvSpPr>
        <p:spPr/>
        <p:txBody>
          <a:bodyPr/>
          <a:lstStyle/>
          <a:p>
            <a:fld id="{DF61EA0F-A667-4B49-8422-0062BC55E249}" type="slidenum">
              <a:rPr lang="en-US" smtClean="0"/>
              <a:t>19</a:t>
            </a:fld>
            <a:endParaRPr lang="en-US" dirty="0"/>
          </a:p>
        </p:txBody>
      </p:sp>
    </p:spTree>
    <p:extLst>
      <p:ext uri="{BB962C8B-B14F-4D97-AF65-F5344CB8AC3E}">
        <p14:creationId xmlns:p14="http://schemas.microsoft.com/office/powerpoint/2010/main" val="30553081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70C478-08EC-3B9F-65D0-A2CA5A59209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FC89FEF-8944-781F-F75F-36881879D7F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F3404C9-88E5-9943-2B21-534B2A0D5CEC}"/>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2177AFBA-3268-AB5A-D9FC-1E5FEBE2F66B}"/>
              </a:ext>
            </a:extLst>
          </p:cNvPr>
          <p:cNvSpPr>
            <a:spLocks noGrp="1"/>
          </p:cNvSpPr>
          <p:nvPr>
            <p:ph type="sldNum" sz="quarter" idx="5"/>
          </p:nvPr>
        </p:nvSpPr>
        <p:spPr/>
        <p:txBody>
          <a:bodyPr/>
          <a:lstStyle/>
          <a:p>
            <a:fld id="{DF61EA0F-A667-4B49-8422-0062BC55E249}" type="slidenum">
              <a:rPr lang="en-US" smtClean="0"/>
              <a:t>20</a:t>
            </a:fld>
            <a:endParaRPr lang="en-US" dirty="0"/>
          </a:p>
        </p:txBody>
      </p:sp>
    </p:spTree>
    <p:extLst>
      <p:ext uri="{BB962C8B-B14F-4D97-AF65-F5344CB8AC3E}">
        <p14:creationId xmlns:p14="http://schemas.microsoft.com/office/powerpoint/2010/main" val="1140162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F61EA0F-A667-4B49-8422-0062BC55E249}" type="slidenum">
              <a:rPr lang="en-US" smtClean="0"/>
              <a:t>3</a:t>
            </a:fld>
            <a:endParaRPr lang="en-US" dirty="0"/>
          </a:p>
        </p:txBody>
      </p:sp>
    </p:spTree>
    <p:extLst>
      <p:ext uri="{BB962C8B-B14F-4D97-AF65-F5344CB8AC3E}">
        <p14:creationId xmlns:p14="http://schemas.microsoft.com/office/powerpoint/2010/main" val="25255162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F8EFCD-E20B-6DD4-FC68-439403B87FB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1132290-29C5-7D84-6F54-121BD51008F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9EF4DF5-9A19-1323-F644-4F7FC0620CCD}"/>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8C15F48D-ED7B-A214-6096-3B3BE50947C6}"/>
              </a:ext>
            </a:extLst>
          </p:cNvPr>
          <p:cNvSpPr>
            <a:spLocks noGrp="1"/>
          </p:cNvSpPr>
          <p:nvPr>
            <p:ph type="sldNum" sz="quarter" idx="5"/>
          </p:nvPr>
        </p:nvSpPr>
        <p:spPr/>
        <p:txBody>
          <a:bodyPr/>
          <a:lstStyle/>
          <a:p>
            <a:fld id="{DF61EA0F-A667-4B49-8422-0062BC55E249}" type="slidenum">
              <a:rPr lang="en-US" smtClean="0"/>
              <a:t>21</a:t>
            </a:fld>
            <a:endParaRPr lang="en-US" dirty="0"/>
          </a:p>
        </p:txBody>
      </p:sp>
    </p:spTree>
    <p:extLst>
      <p:ext uri="{BB962C8B-B14F-4D97-AF65-F5344CB8AC3E}">
        <p14:creationId xmlns:p14="http://schemas.microsoft.com/office/powerpoint/2010/main" val="158124619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897A54-BC45-38AE-A188-C14E4B89DAF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CDE0A73-66D8-3F90-F4E1-1DA4BDC68D9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D5F8DAE4-4B82-8A60-9389-1B02285A510D}"/>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65DE7D72-51F6-8E14-AAEC-D7758E7CF694}"/>
              </a:ext>
            </a:extLst>
          </p:cNvPr>
          <p:cNvSpPr>
            <a:spLocks noGrp="1"/>
          </p:cNvSpPr>
          <p:nvPr>
            <p:ph type="sldNum" sz="quarter" idx="5"/>
          </p:nvPr>
        </p:nvSpPr>
        <p:spPr/>
        <p:txBody>
          <a:bodyPr/>
          <a:lstStyle/>
          <a:p>
            <a:fld id="{DF61EA0F-A667-4B49-8422-0062BC55E249}" type="slidenum">
              <a:rPr lang="en-US" smtClean="0"/>
              <a:t>22</a:t>
            </a:fld>
            <a:endParaRPr lang="en-US" dirty="0"/>
          </a:p>
        </p:txBody>
      </p:sp>
    </p:spTree>
    <p:extLst>
      <p:ext uri="{BB962C8B-B14F-4D97-AF65-F5344CB8AC3E}">
        <p14:creationId xmlns:p14="http://schemas.microsoft.com/office/powerpoint/2010/main" val="41295683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01C4CD-6B0C-213E-08BF-7A7DF0DA0F8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6245CBF-19C1-5DEF-6093-64D98C4819F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6BAB8CC-0CE3-CE32-7E03-C9A681CEFD07}"/>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A6A5DE48-5CCC-A48B-9089-56A511A554A8}"/>
              </a:ext>
            </a:extLst>
          </p:cNvPr>
          <p:cNvSpPr>
            <a:spLocks noGrp="1"/>
          </p:cNvSpPr>
          <p:nvPr>
            <p:ph type="sldNum" sz="quarter" idx="5"/>
          </p:nvPr>
        </p:nvSpPr>
        <p:spPr/>
        <p:txBody>
          <a:bodyPr/>
          <a:lstStyle/>
          <a:p>
            <a:fld id="{DF61EA0F-A667-4B49-8422-0062BC55E249}" type="slidenum">
              <a:rPr lang="en-US" smtClean="0"/>
              <a:t>23</a:t>
            </a:fld>
            <a:endParaRPr lang="en-US" dirty="0"/>
          </a:p>
        </p:txBody>
      </p:sp>
    </p:spTree>
    <p:extLst>
      <p:ext uri="{BB962C8B-B14F-4D97-AF65-F5344CB8AC3E}">
        <p14:creationId xmlns:p14="http://schemas.microsoft.com/office/powerpoint/2010/main" val="161015678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75AC47F-978F-79A4-51B8-24BA75E8E10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B2DCD4B-7CEC-D9A3-DAB5-424860F41E42}"/>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937674D1-76DD-4595-ADC2-6F60F378FB86}"/>
              </a:ext>
            </a:extLst>
          </p:cNvPr>
          <p:cNvSpPr>
            <a:spLocks noGrp="1"/>
          </p:cNvSpPr>
          <p:nvPr>
            <p:ph type="body" idx="1"/>
          </p:nvPr>
        </p:nvSpPr>
        <p:spPr/>
        <p:txBody>
          <a:bodyPr/>
          <a:lstStyle/>
          <a:p>
            <a:r>
              <a:rPr lang="en-US" dirty="0"/>
              <a:t>In </a:t>
            </a:r>
            <a:r>
              <a:rPr lang="en-US" baseline="0" dirty="0"/>
              <a:t>Slide Show mode, select the arrows to visit links.</a:t>
            </a:r>
            <a:endParaRPr lang="en-US" dirty="0"/>
          </a:p>
        </p:txBody>
      </p:sp>
      <p:sp>
        <p:nvSpPr>
          <p:cNvPr id="4" name="Slide Number Placeholder 3">
            <a:extLst>
              <a:ext uri="{FF2B5EF4-FFF2-40B4-BE49-F238E27FC236}">
                <a16:creationId xmlns:a16="http://schemas.microsoft.com/office/drawing/2014/main" id="{BD1A0D93-3C72-36E2-DC32-C3B315D5F7C9}"/>
              </a:ext>
            </a:extLst>
          </p:cNvPr>
          <p:cNvSpPr>
            <a:spLocks noGrp="1"/>
          </p:cNvSpPr>
          <p:nvPr>
            <p:ph type="sldNum" sz="quarter" idx="10"/>
          </p:nvPr>
        </p:nvSpPr>
        <p:spPr/>
        <p:txBody>
          <a:bodyPr/>
          <a:lstStyle/>
          <a:p>
            <a:fld id="{DF61EA0F-A667-4B49-8422-0062BC55E249}" type="slidenum">
              <a:rPr lang="en-US" smtClean="0"/>
              <a:t>24</a:t>
            </a:fld>
            <a:endParaRPr lang="en-US" dirty="0"/>
          </a:p>
        </p:txBody>
      </p:sp>
    </p:spTree>
    <p:extLst>
      <p:ext uri="{BB962C8B-B14F-4D97-AF65-F5344CB8AC3E}">
        <p14:creationId xmlns:p14="http://schemas.microsoft.com/office/powerpoint/2010/main" val="24593267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4A4684-A5E8-E238-FFC6-60F6C72740F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8DEDD82-FB9F-5C15-2AD7-6FEFC2FE1C9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1B0500E-6D45-0F7B-43F2-99AE7A060ED3}"/>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70C0F337-830C-5FDD-5591-96C1D3F3DD00}"/>
              </a:ext>
            </a:extLst>
          </p:cNvPr>
          <p:cNvSpPr>
            <a:spLocks noGrp="1"/>
          </p:cNvSpPr>
          <p:nvPr>
            <p:ph type="sldNum" sz="quarter" idx="5"/>
          </p:nvPr>
        </p:nvSpPr>
        <p:spPr/>
        <p:txBody>
          <a:bodyPr/>
          <a:lstStyle/>
          <a:p>
            <a:fld id="{DF61EA0F-A667-4B49-8422-0062BC55E249}" type="slidenum">
              <a:rPr lang="en-US" smtClean="0"/>
              <a:t>25</a:t>
            </a:fld>
            <a:endParaRPr lang="en-US" dirty="0"/>
          </a:p>
        </p:txBody>
      </p:sp>
    </p:spTree>
    <p:extLst>
      <p:ext uri="{BB962C8B-B14F-4D97-AF65-F5344CB8AC3E}">
        <p14:creationId xmlns:p14="http://schemas.microsoft.com/office/powerpoint/2010/main" val="147571917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948A43-242D-ACCB-6EE4-8273998CD18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F6D327A-B111-3718-D608-E96DC107E39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411DE87-5E1F-2861-880B-59BD4E913459}"/>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A671E2D9-A126-7912-70A5-7518FB3E254D}"/>
              </a:ext>
            </a:extLst>
          </p:cNvPr>
          <p:cNvSpPr>
            <a:spLocks noGrp="1"/>
          </p:cNvSpPr>
          <p:nvPr>
            <p:ph type="sldNum" sz="quarter" idx="5"/>
          </p:nvPr>
        </p:nvSpPr>
        <p:spPr/>
        <p:txBody>
          <a:bodyPr/>
          <a:lstStyle/>
          <a:p>
            <a:fld id="{DF61EA0F-A667-4B49-8422-0062BC55E249}" type="slidenum">
              <a:rPr lang="en-US" smtClean="0"/>
              <a:t>26</a:t>
            </a:fld>
            <a:endParaRPr lang="en-US" dirty="0"/>
          </a:p>
        </p:txBody>
      </p:sp>
    </p:spTree>
    <p:extLst>
      <p:ext uri="{BB962C8B-B14F-4D97-AF65-F5344CB8AC3E}">
        <p14:creationId xmlns:p14="http://schemas.microsoft.com/office/powerpoint/2010/main" val="171331407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C8F26FF-21A6-AD2B-D706-A1F0D11497D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DC99257-5F4C-B1F1-722C-8B89E1DDA8D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8719490-5FAC-FA23-D19F-139F9DD5DC96}"/>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08213FEA-DA54-657A-8A76-47842C150730}"/>
              </a:ext>
            </a:extLst>
          </p:cNvPr>
          <p:cNvSpPr>
            <a:spLocks noGrp="1"/>
          </p:cNvSpPr>
          <p:nvPr>
            <p:ph type="sldNum" sz="quarter" idx="5"/>
          </p:nvPr>
        </p:nvSpPr>
        <p:spPr/>
        <p:txBody>
          <a:bodyPr/>
          <a:lstStyle/>
          <a:p>
            <a:fld id="{DF61EA0F-A667-4B49-8422-0062BC55E249}" type="slidenum">
              <a:rPr lang="en-US" smtClean="0"/>
              <a:t>27</a:t>
            </a:fld>
            <a:endParaRPr lang="en-US" dirty="0"/>
          </a:p>
        </p:txBody>
      </p:sp>
    </p:spTree>
    <p:extLst>
      <p:ext uri="{BB962C8B-B14F-4D97-AF65-F5344CB8AC3E}">
        <p14:creationId xmlns:p14="http://schemas.microsoft.com/office/powerpoint/2010/main" val="80342005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2C676AB-9890-5F45-A084-854A10A231C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7F419A4-2F37-D64C-BA93-59495788693A}"/>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AB9BE961-7CEB-77B3-AC41-171E84395354}"/>
              </a:ext>
            </a:extLst>
          </p:cNvPr>
          <p:cNvSpPr>
            <a:spLocks noGrp="1"/>
          </p:cNvSpPr>
          <p:nvPr>
            <p:ph type="body" idx="1"/>
          </p:nvPr>
        </p:nvSpPr>
        <p:spPr/>
        <p:txBody>
          <a:bodyPr/>
          <a:lstStyle/>
          <a:p>
            <a:r>
              <a:rPr lang="en-US" dirty="0"/>
              <a:t>In </a:t>
            </a:r>
            <a:r>
              <a:rPr lang="en-US" baseline="0" dirty="0"/>
              <a:t>Slide Show mode, select the arrows to visit links.</a:t>
            </a:r>
            <a:endParaRPr lang="en-US" dirty="0"/>
          </a:p>
        </p:txBody>
      </p:sp>
      <p:sp>
        <p:nvSpPr>
          <p:cNvPr id="4" name="Slide Number Placeholder 3">
            <a:extLst>
              <a:ext uri="{FF2B5EF4-FFF2-40B4-BE49-F238E27FC236}">
                <a16:creationId xmlns:a16="http://schemas.microsoft.com/office/drawing/2014/main" id="{98D15853-7D78-8E31-7308-7B4EFDF01983}"/>
              </a:ext>
            </a:extLst>
          </p:cNvPr>
          <p:cNvSpPr>
            <a:spLocks noGrp="1"/>
          </p:cNvSpPr>
          <p:nvPr>
            <p:ph type="sldNum" sz="quarter" idx="10"/>
          </p:nvPr>
        </p:nvSpPr>
        <p:spPr/>
        <p:txBody>
          <a:bodyPr/>
          <a:lstStyle/>
          <a:p>
            <a:fld id="{DF61EA0F-A667-4B49-8422-0062BC55E249}" type="slidenum">
              <a:rPr lang="en-US" smtClean="0"/>
              <a:t>28</a:t>
            </a:fld>
            <a:endParaRPr lang="en-US" dirty="0"/>
          </a:p>
        </p:txBody>
      </p:sp>
    </p:spTree>
    <p:extLst>
      <p:ext uri="{BB962C8B-B14F-4D97-AF65-F5344CB8AC3E}">
        <p14:creationId xmlns:p14="http://schemas.microsoft.com/office/powerpoint/2010/main" val="19127853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DD7BAF-A6D9-AF45-67E4-47B58AFC8A3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64D1C7B2-8474-A3D2-CDDC-BC6CF802DBC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5C50EBE-252F-1F2F-9FC9-09F89500F443}"/>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BDCF7367-5B05-7205-FF8C-909AFD852415}"/>
              </a:ext>
            </a:extLst>
          </p:cNvPr>
          <p:cNvSpPr>
            <a:spLocks noGrp="1"/>
          </p:cNvSpPr>
          <p:nvPr>
            <p:ph type="sldNum" sz="quarter" idx="5"/>
          </p:nvPr>
        </p:nvSpPr>
        <p:spPr/>
        <p:txBody>
          <a:bodyPr/>
          <a:lstStyle/>
          <a:p>
            <a:fld id="{DF61EA0F-A667-4B49-8422-0062BC55E249}" type="slidenum">
              <a:rPr lang="en-US" smtClean="0"/>
              <a:t>29</a:t>
            </a:fld>
            <a:endParaRPr lang="en-US" dirty="0"/>
          </a:p>
        </p:txBody>
      </p:sp>
    </p:spTree>
    <p:extLst>
      <p:ext uri="{BB962C8B-B14F-4D97-AF65-F5344CB8AC3E}">
        <p14:creationId xmlns:p14="http://schemas.microsoft.com/office/powerpoint/2010/main" val="75551777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FDED66-CB2E-D419-78B2-6E5D264C758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3EECB3A-5292-5C6C-EB0A-696A7B9E18E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C799F92-8BB4-25AB-3B4A-6D0CA88E2F72}"/>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0BCD0ED7-C54C-8EF7-3A35-DD28D98C2F10}"/>
              </a:ext>
            </a:extLst>
          </p:cNvPr>
          <p:cNvSpPr>
            <a:spLocks noGrp="1"/>
          </p:cNvSpPr>
          <p:nvPr>
            <p:ph type="sldNum" sz="quarter" idx="5"/>
          </p:nvPr>
        </p:nvSpPr>
        <p:spPr/>
        <p:txBody>
          <a:bodyPr/>
          <a:lstStyle/>
          <a:p>
            <a:fld id="{DF61EA0F-A667-4B49-8422-0062BC55E249}" type="slidenum">
              <a:rPr lang="en-US" smtClean="0"/>
              <a:t>30</a:t>
            </a:fld>
            <a:endParaRPr lang="en-US" dirty="0"/>
          </a:p>
        </p:txBody>
      </p:sp>
    </p:spTree>
    <p:extLst>
      <p:ext uri="{BB962C8B-B14F-4D97-AF65-F5344CB8AC3E}">
        <p14:creationId xmlns:p14="http://schemas.microsoft.com/office/powerpoint/2010/main" val="28528483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dirty="0"/>
              <a:t>In </a:t>
            </a:r>
            <a:r>
              <a:rPr lang="en-US" baseline="0" dirty="0"/>
              <a:t>Slide Show mode, select the arrows to visit links.</a:t>
            </a:r>
            <a:endParaRPr lang="en-US" dirty="0"/>
          </a:p>
        </p:txBody>
      </p:sp>
      <p:sp>
        <p:nvSpPr>
          <p:cNvPr id="4" name="Slide Number Placeholder 3"/>
          <p:cNvSpPr>
            <a:spLocks noGrp="1"/>
          </p:cNvSpPr>
          <p:nvPr>
            <p:ph type="sldNum" sz="quarter" idx="10"/>
          </p:nvPr>
        </p:nvSpPr>
        <p:spPr/>
        <p:txBody>
          <a:bodyPr/>
          <a:lstStyle/>
          <a:p>
            <a:fld id="{DF61EA0F-A667-4B49-8422-0062BC55E249}" type="slidenum">
              <a:rPr lang="en-US" smtClean="0"/>
              <a:t>4</a:t>
            </a:fld>
            <a:endParaRPr lang="en-US" dirty="0"/>
          </a:p>
        </p:txBody>
      </p:sp>
    </p:spTree>
    <p:extLst>
      <p:ext uri="{BB962C8B-B14F-4D97-AF65-F5344CB8AC3E}">
        <p14:creationId xmlns:p14="http://schemas.microsoft.com/office/powerpoint/2010/main" val="82662982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AF3A65-F6C7-F758-BA2D-9C8216F1A09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1843644-C61E-D102-2609-8FA93280B46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24DC58C-3FE6-8DCF-3D0B-D39181CEAF8D}"/>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020623DB-51F8-2315-D7D1-A47FF1CE3C7B}"/>
              </a:ext>
            </a:extLst>
          </p:cNvPr>
          <p:cNvSpPr>
            <a:spLocks noGrp="1"/>
          </p:cNvSpPr>
          <p:nvPr>
            <p:ph type="sldNum" sz="quarter" idx="5"/>
          </p:nvPr>
        </p:nvSpPr>
        <p:spPr/>
        <p:txBody>
          <a:bodyPr/>
          <a:lstStyle/>
          <a:p>
            <a:fld id="{DF61EA0F-A667-4B49-8422-0062BC55E249}" type="slidenum">
              <a:rPr lang="en-US" smtClean="0"/>
              <a:t>31</a:t>
            </a:fld>
            <a:endParaRPr lang="en-US" dirty="0"/>
          </a:p>
        </p:txBody>
      </p:sp>
    </p:spTree>
    <p:extLst>
      <p:ext uri="{BB962C8B-B14F-4D97-AF65-F5344CB8AC3E}">
        <p14:creationId xmlns:p14="http://schemas.microsoft.com/office/powerpoint/2010/main" val="103700568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4CBC23-1628-647D-43D3-D9C85EE0C21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7E1A254-CE4C-7EC1-D2D4-38A35D6AFE6F}"/>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514E5CE6-26D7-9679-A6FC-428AD0150177}"/>
              </a:ext>
            </a:extLst>
          </p:cNvPr>
          <p:cNvSpPr>
            <a:spLocks noGrp="1"/>
          </p:cNvSpPr>
          <p:nvPr>
            <p:ph type="body" idx="1"/>
          </p:nvPr>
        </p:nvSpPr>
        <p:spPr/>
        <p:txBody>
          <a:bodyPr/>
          <a:lstStyle/>
          <a:p>
            <a:r>
              <a:rPr lang="en-US" dirty="0"/>
              <a:t>In </a:t>
            </a:r>
            <a:r>
              <a:rPr lang="en-US" baseline="0" dirty="0"/>
              <a:t>Slide Show mode, select the arrows to visit links.</a:t>
            </a:r>
            <a:endParaRPr lang="en-US" dirty="0"/>
          </a:p>
        </p:txBody>
      </p:sp>
      <p:sp>
        <p:nvSpPr>
          <p:cNvPr id="4" name="Slide Number Placeholder 3">
            <a:extLst>
              <a:ext uri="{FF2B5EF4-FFF2-40B4-BE49-F238E27FC236}">
                <a16:creationId xmlns:a16="http://schemas.microsoft.com/office/drawing/2014/main" id="{B64CED02-04C0-F9F5-FF68-2A16CD77B547}"/>
              </a:ext>
            </a:extLst>
          </p:cNvPr>
          <p:cNvSpPr>
            <a:spLocks noGrp="1"/>
          </p:cNvSpPr>
          <p:nvPr>
            <p:ph type="sldNum" sz="quarter" idx="10"/>
          </p:nvPr>
        </p:nvSpPr>
        <p:spPr/>
        <p:txBody>
          <a:bodyPr/>
          <a:lstStyle/>
          <a:p>
            <a:fld id="{DF61EA0F-A667-4B49-8422-0062BC55E249}" type="slidenum">
              <a:rPr lang="en-US" smtClean="0"/>
              <a:t>32</a:t>
            </a:fld>
            <a:endParaRPr lang="en-US" dirty="0"/>
          </a:p>
        </p:txBody>
      </p:sp>
    </p:spTree>
    <p:extLst>
      <p:ext uri="{BB962C8B-B14F-4D97-AF65-F5344CB8AC3E}">
        <p14:creationId xmlns:p14="http://schemas.microsoft.com/office/powerpoint/2010/main" val="152407392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58B4A7-EFC6-5862-3244-04E3E6DCBEB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B291ADF-6222-2910-305C-C34101045FA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0C489B6-3A41-A896-DC17-1EBAA4D24995}"/>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12103E45-A2EB-EE2C-3F1F-45F4AC3DF706}"/>
              </a:ext>
            </a:extLst>
          </p:cNvPr>
          <p:cNvSpPr>
            <a:spLocks noGrp="1"/>
          </p:cNvSpPr>
          <p:nvPr>
            <p:ph type="sldNum" sz="quarter" idx="5"/>
          </p:nvPr>
        </p:nvSpPr>
        <p:spPr/>
        <p:txBody>
          <a:bodyPr/>
          <a:lstStyle/>
          <a:p>
            <a:fld id="{DF61EA0F-A667-4B49-8422-0062BC55E249}" type="slidenum">
              <a:rPr lang="en-US" smtClean="0"/>
              <a:t>33</a:t>
            </a:fld>
            <a:endParaRPr lang="en-US" dirty="0"/>
          </a:p>
        </p:txBody>
      </p:sp>
    </p:spTree>
    <p:extLst>
      <p:ext uri="{BB962C8B-B14F-4D97-AF65-F5344CB8AC3E}">
        <p14:creationId xmlns:p14="http://schemas.microsoft.com/office/powerpoint/2010/main" val="100079665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BC4B18-4AD7-2931-F7F3-F52DF0AC587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635DE8A-79D2-E694-41A3-B8CE774CE0F5}"/>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A17F509C-2F5E-0364-F2BF-4B5DCAB13947}"/>
              </a:ext>
            </a:extLst>
          </p:cNvPr>
          <p:cNvSpPr>
            <a:spLocks noGrp="1"/>
          </p:cNvSpPr>
          <p:nvPr>
            <p:ph type="body" idx="1"/>
          </p:nvPr>
        </p:nvSpPr>
        <p:spPr/>
        <p:txBody>
          <a:bodyPr/>
          <a:lstStyle/>
          <a:p>
            <a:r>
              <a:rPr lang="en-US" dirty="0"/>
              <a:t>In </a:t>
            </a:r>
            <a:r>
              <a:rPr lang="en-US" baseline="0" dirty="0"/>
              <a:t>Slide Show mode, select the arrows to visit links.</a:t>
            </a:r>
            <a:endParaRPr lang="en-US" dirty="0"/>
          </a:p>
        </p:txBody>
      </p:sp>
      <p:sp>
        <p:nvSpPr>
          <p:cNvPr id="4" name="Slide Number Placeholder 3">
            <a:extLst>
              <a:ext uri="{FF2B5EF4-FFF2-40B4-BE49-F238E27FC236}">
                <a16:creationId xmlns:a16="http://schemas.microsoft.com/office/drawing/2014/main" id="{BE2311F4-FA61-CAF3-CF6A-042DFD61E6D1}"/>
              </a:ext>
            </a:extLst>
          </p:cNvPr>
          <p:cNvSpPr>
            <a:spLocks noGrp="1"/>
          </p:cNvSpPr>
          <p:nvPr>
            <p:ph type="sldNum" sz="quarter" idx="10"/>
          </p:nvPr>
        </p:nvSpPr>
        <p:spPr/>
        <p:txBody>
          <a:bodyPr/>
          <a:lstStyle/>
          <a:p>
            <a:fld id="{DF61EA0F-A667-4B49-8422-0062BC55E249}" type="slidenum">
              <a:rPr lang="en-US" smtClean="0"/>
              <a:t>34</a:t>
            </a:fld>
            <a:endParaRPr lang="en-US" dirty="0"/>
          </a:p>
        </p:txBody>
      </p:sp>
    </p:spTree>
    <p:extLst>
      <p:ext uri="{BB962C8B-B14F-4D97-AF65-F5344CB8AC3E}">
        <p14:creationId xmlns:p14="http://schemas.microsoft.com/office/powerpoint/2010/main" val="36301018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CB4BBF-1226-CFA9-28F8-739741E3390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897C942-C998-78CE-B500-8569B7C4CD7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D99E5FB-0AF7-BE1E-AFAC-8071EAEE7F74}"/>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07FF1DD5-DE4C-A4E8-6BF5-C75CF825897F}"/>
              </a:ext>
            </a:extLst>
          </p:cNvPr>
          <p:cNvSpPr>
            <a:spLocks noGrp="1"/>
          </p:cNvSpPr>
          <p:nvPr>
            <p:ph type="sldNum" sz="quarter" idx="5"/>
          </p:nvPr>
        </p:nvSpPr>
        <p:spPr/>
        <p:txBody>
          <a:bodyPr/>
          <a:lstStyle/>
          <a:p>
            <a:fld id="{DF61EA0F-A667-4B49-8422-0062BC55E249}" type="slidenum">
              <a:rPr lang="en-US" smtClean="0"/>
              <a:t>5</a:t>
            </a:fld>
            <a:endParaRPr lang="en-US" dirty="0"/>
          </a:p>
        </p:txBody>
      </p:sp>
    </p:spTree>
    <p:extLst>
      <p:ext uri="{BB962C8B-B14F-4D97-AF65-F5344CB8AC3E}">
        <p14:creationId xmlns:p14="http://schemas.microsoft.com/office/powerpoint/2010/main" val="33552171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1BF92B-E7F3-308B-6AB4-54E5AED31E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DD51A26-489E-4BEA-599D-579C5171C7C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85381FE-5E8F-653C-54C4-AB5C9E43ACC5}"/>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964E0A58-1B0D-FA8C-E0A5-D2A60C6D573A}"/>
              </a:ext>
            </a:extLst>
          </p:cNvPr>
          <p:cNvSpPr>
            <a:spLocks noGrp="1"/>
          </p:cNvSpPr>
          <p:nvPr>
            <p:ph type="sldNum" sz="quarter" idx="5"/>
          </p:nvPr>
        </p:nvSpPr>
        <p:spPr/>
        <p:txBody>
          <a:bodyPr/>
          <a:lstStyle/>
          <a:p>
            <a:fld id="{DF61EA0F-A667-4B49-8422-0062BC55E249}" type="slidenum">
              <a:rPr lang="en-US" smtClean="0"/>
              <a:t>6</a:t>
            </a:fld>
            <a:endParaRPr lang="en-US" dirty="0"/>
          </a:p>
        </p:txBody>
      </p:sp>
    </p:spTree>
    <p:extLst>
      <p:ext uri="{BB962C8B-B14F-4D97-AF65-F5344CB8AC3E}">
        <p14:creationId xmlns:p14="http://schemas.microsoft.com/office/powerpoint/2010/main" val="38643709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712215-9380-13BE-F8B2-813553D48CE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BD720F8-768D-5F0A-267C-66A59CED1C2C}"/>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5C45ADA-1100-30DD-5E24-D7BC772D4A4C}"/>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9A8026E8-D18E-EE52-C73A-C95E56C9B2B8}"/>
              </a:ext>
            </a:extLst>
          </p:cNvPr>
          <p:cNvSpPr>
            <a:spLocks noGrp="1"/>
          </p:cNvSpPr>
          <p:nvPr>
            <p:ph type="sldNum" sz="quarter" idx="5"/>
          </p:nvPr>
        </p:nvSpPr>
        <p:spPr/>
        <p:txBody>
          <a:bodyPr/>
          <a:lstStyle/>
          <a:p>
            <a:fld id="{DF61EA0F-A667-4B49-8422-0062BC55E249}" type="slidenum">
              <a:rPr lang="en-US" smtClean="0"/>
              <a:t>7</a:t>
            </a:fld>
            <a:endParaRPr lang="en-US" dirty="0"/>
          </a:p>
        </p:txBody>
      </p:sp>
    </p:spTree>
    <p:extLst>
      <p:ext uri="{BB962C8B-B14F-4D97-AF65-F5344CB8AC3E}">
        <p14:creationId xmlns:p14="http://schemas.microsoft.com/office/powerpoint/2010/main" val="14900941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3C7D26-55A8-570D-BD99-6E4C7C58A57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89AAF222-9AC1-03F4-0D30-1C587DB59FC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55269C6-B6BD-3C35-AD60-5E68242A9A15}"/>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D053A9EB-6159-589E-9977-B8B6B4E5FEA2}"/>
              </a:ext>
            </a:extLst>
          </p:cNvPr>
          <p:cNvSpPr>
            <a:spLocks noGrp="1"/>
          </p:cNvSpPr>
          <p:nvPr>
            <p:ph type="sldNum" sz="quarter" idx="5"/>
          </p:nvPr>
        </p:nvSpPr>
        <p:spPr/>
        <p:txBody>
          <a:bodyPr/>
          <a:lstStyle/>
          <a:p>
            <a:fld id="{DF61EA0F-A667-4B49-8422-0062BC55E249}" type="slidenum">
              <a:rPr lang="en-US" smtClean="0"/>
              <a:t>8</a:t>
            </a:fld>
            <a:endParaRPr lang="en-US" dirty="0"/>
          </a:p>
        </p:txBody>
      </p:sp>
    </p:spTree>
    <p:extLst>
      <p:ext uri="{BB962C8B-B14F-4D97-AF65-F5344CB8AC3E}">
        <p14:creationId xmlns:p14="http://schemas.microsoft.com/office/powerpoint/2010/main" val="27723504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981CA8-2E7C-F9D0-DD9E-5B1D3AD4566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FB698A7-A638-81E5-D331-98E1793D43F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DEE5846-1992-AE08-E81A-86D81DA8E007}"/>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AE166372-5042-C70F-1FB3-A8C255DE597E}"/>
              </a:ext>
            </a:extLst>
          </p:cNvPr>
          <p:cNvSpPr>
            <a:spLocks noGrp="1"/>
          </p:cNvSpPr>
          <p:nvPr>
            <p:ph type="sldNum" sz="quarter" idx="5"/>
          </p:nvPr>
        </p:nvSpPr>
        <p:spPr/>
        <p:txBody>
          <a:bodyPr/>
          <a:lstStyle/>
          <a:p>
            <a:fld id="{DF61EA0F-A667-4B49-8422-0062BC55E249}" type="slidenum">
              <a:rPr lang="en-US" smtClean="0"/>
              <a:t>9</a:t>
            </a:fld>
            <a:endParaRPr lang="en-US" dirty="0"/>
          </a:p>
        </p:txBody>
      </p:sp>
    </p:spTree>
    <p:extLst>
      <p:ext uri="{BB962C8B-B14F-4D97-AF65-F5344CB8AC3E}">
        <p14:creationId xmlns:p14="http://schemas.microsoft.com/office/powerpoint/2010/main" val="16965466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AD45D0-C27A-4F63-FFBB-885A7D5DC88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5FFD11A-2A76-B77E-3367-B583F656231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5D10F1A-2C98-A361-9064-290289108C02}"/>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765B41E6-4144-2660-E0BD-C738F82116FC}"/>
              </a:ext>
            </a:extLst>
          </p:cNvPr>
          <p:cNvSpPr>
            <a:spLocks noGrp="1"/>
          </p:cNvSpPr>
          <p:nvPr>
            <p:ph type="sldNum" sz="quarter" idx="5"/>
          </p:nvPr>
        </p:nvSpPr>
        <p:spPr/>
        <p:txBody>
          <a:bodyPr/>
          <a:lstStyle/>
          <a:p>
            <a:fld id="{DF61EA0F-A667-4B49-8422-0062BC55E249}" type="slidenum">
              <a:rPr lang="en-US" smtClean="0"/>
              <a:t>10</a:t>
            </a:fld>
            <a:endParaRPr lang="en-US" dirty="0"/>
          </a:p>
        </p:txBody>
      </p:sp>
    </p:spTree>
    <p:extLst>
      <p:ext uri="{BB962C8B-B14F-4D97-AF65-F5344CB8AC3E}">
        <p14:creationId xmlns:p14="http://schemas.microsoft.com/office/powerpoint/2010/main" val="2135733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1718549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9" name="Rectangle 8"/>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cxnSp>
        <p:nvCxnSpPr>
          <p:cNvPr id="12" name="Straight Connector 11"/>
          <p:cNvCxnSpPr/>
          <p:nvPr userDrawn="1"/>
        </p:nvCxnSpPr>
        <p:spPr>
          <a:xfrm>
            <a:off x="604434" y="1196392"/>
            <a:ext cx="10983132" cy="0"/>
          </a:xfrm>
          <a:prstGeom prst="line">
            <a:avLst/>
          </a:prstGeom>
          <a:ln w="25400">
            <a:solidFill>
              <a:schemeClr val="tx2">
                <a:lumMod val="75000"/>
              </a:schemeClr>
            </a:solidFill>
          </a:ln>
        </p:spPr>
        <p:style>
          <a:lnRef idx="1">
            <a:schemeClr val="accent1"/>
          </a:lnRef>
          <a:fillRef idx="0">
            <a:schemeClr val="accent1"/>
          </a:fillRef>
          <a:effectRef idx="0">
            <a:schemeClr val="accent1"/>
          </a:effectRef>
          <a:fontRef idx="minor">
            <a:schemeClr val="tx1"/>
          </a:fontRef>
        </p:style>
      </p:cxnSp>
      <p:sp>
        <p:nvSpPr>
          <p:cNvPr id="4" name="Title 3"/>
          <p:cNvSpPr>
            <a:spLocks noGrp="1"/>
          </p:cNvSpPr>
          <p:nvPr>
            <p:ph type="title"/>
          </p:nvPr>
        </p:nvSpPr>
        <p:spPr>
          <a:xfrm>
            <a:off x="521207" y="448056"/>
            <a:ext cx="6877119" cy="640080"/>
          </a:xfrm>
        </p:spPr>
        <p:txBody>
          <a:bodyPr anchor="b" anchorCtr="0">
            <a:normAutofit/>
          </a:bodyPr>
          <a:lstStyle>
            <a:lvl1pPr>
              <a:defRPr sz="2800">
                <a:solidFill>
                  <a:schemeClr val="bg2">
                    <a:lumMod val="25000"/>
                  </a:schemeClr>
                </a:solidFill>
              </a:defRPr>
            </a:lvl1pPr>
          </a:lstStyle>
          <a:p>
            <a:r>
              <a:rPr lang="en-US"/>
              <a:t>Click to edit Master title style</a:t>
            </a:r>
            <a:endParaRPr lang="en-US" dirty="0"/>
          </a:p>
        </p:txBody>
      </p:sp>
      <p:sp>
        <p:nvSpPr>
          <p:cNvPr id="3" name="Content Placeholder 2"/>
          <p:cNvSpPr>
            <a:spLocks noGrp="1"/>
          </p:cNvSpPr>
          <p:nvPr>
            <p:ph sz="quarter" idx="10"/>
          </p:nvPr>
        </p:nvSpPr>
        <p:spPr>
          <a:xfrm>
            <a:off x="539496" y="1435608"/>
            <a:ext cx="4416552" cy="3977640"/>
          </a:xfrm>
        </p:spPr>
        <p:txBody>
          <a:bodyPr vert="horz" lIns="91440" tIns="45720" rIns="91440" bIns="45720" rtlCol="0">
            <a:normAutofit/>
          </a:bodyPr>
          <a:lstStyle>
            <a:lvl1pPr>
              <a:defRPr lang="en-US" sz="1200" smtClean="0">
                <a:solidFill>
                  <a:schemeClr val="tx1">
                    <a:lumMod val="75000"/>
                    <a:lumOff val="25000"/>
                  </a:schemeClr>
                </a:solidFill>
              </a:defRPr>
            </a:lvl1pPr>
            <a:lvl2pPr>
              <a:defRPr lang="en-US" sz="1200" smtClean="0">
                <a:solidFill>
                  <a:schemeClr val="tx1">
                    <a:lumMod val="75000"/>
                    <a:lumOff val="25000"/>
                  </a:schemeClr>
                </a:solidFill>
              </a:defRPr>
            </a:lvl2pPr>
            <a:lvl3pPr>
              <a:defRPr lang="en-US" sz="1200" smtClean="0">
                <a:solidFill>
                  <a:schemeClr val="tx1">
                    <a:lumMod val="75000"/>
                    <a:lumOff val="25000"/>
                  </a:schemeClr>
                </a:solidFill>
              </a:defRPr>
            </a:lvl3pPr>
            <a:lvl4pPr>
              <a:defRPr lang="en-US" sz="1200" smtClean="0">
                <a:solidFill>
                  <a:schemeClr val="tx1">
                    <a:lumMod val="75000"/>
                    <a:lumOff val="25000"/>
                  </a:schemeClr>
                </a:solidFill>
              </a:defRPr>
            </a:lvl4pPr>
            <a:lvl5pPr>
              <a:defRPr lang="en-US" sz="1200">
                <a:solidFill>
                  <a:schemeClr val="tx1">
                    <a:lumMod val="75000"/>
                    <a:lumOff val="25000"/>
                  </a:schemeClr>
                </a:solidFill>
              </a:defRPr>
            </a:lvl5pPr>
          </a:lstStyle>
          <a:p>
            <a:pPr marL="0" lvl="0" indent="0">
              <a:lnSpc>
                <a:spcPct val="150000"/>
              </a:lnSpc>
              <a:spcBef>
                <a:spcPts val="1000"/>
              </a:spcBef>
              <a:spcAft>
                <a:spcPts val="1200"/>
              </a:spcAft>
              <a:buNone/>
            </a:pPr>
            <a:r>
              <a:rPr lang="en-US"/>
              <a:t>Click to edit Master text styles</a:t>
            </a:r>
          </a:p>
          <a:p>
            <a:pPr marL="0" lvl="1" indent="0">
              <a:lnSpc>
                <a:spcPct val="150000"/>
              </a:lnSpc>
              <a:spcBef>
                <a:spcPts val="1000"/>
              </a:spcBef>
              <a:spcAft>
                <a:spcPts val="1200"/>
              </a:spcAft>
              <a:buNone/>
            </a:pPr>
            <a:r>
              <a:rPr lang="en-US"/>
              <a:t>Second level</a:t>
            </a:r>
          </a:p>
          <a:p>
            <a:pPr marL="0" lvl="2" indent="0">
              <a:lnSpc>
                <a:spcPct val="150000"/>
              </a:lnSpc>
              <a:spcBef>
                <a:spcPts val="1000"/>
              </a:spcBef>
              <a:spcAft>
                <a:spcPts val="1200"/>
              </a:spcAft>
              <a:buNone/>
            </a:pPr>
            <a:r>
              <a:rPr lang="en-US"/>
              <a:t>Third level</a:t>
            </a:r>
          </a:p>
          <a:p>
            <a:pPr marL="0" lvl="3" indent="0">
              <a:lnSpc>
                <a:spcPct val="150000"/>
              </a:lnSpc>
              <a:spcBef>
                <a:spcPts val="1000"/>
              </a:spcBef>
              <a:spcAft>
                <a:spcPts val="1200"/>
              </a:spcAft>
              <a:buNone/>
            </a:pPr>
            <a:r>
              <a:rPr lang="en-US"/>
              <a:t>Fourth level</a:t>
            </a:r>
          </a:p>
          <a:p>
            <a:pPr marL="0" lvl="4" indent="0">
              <a:lnSpc>
                <a:spcPct val="150000"/>
              </a:lnSpc>
              <a:spcBef>
                <a:spcPts val="1000"/>
              </a:spcBef>
              <a:spcAft>
                <a:spcPts val="1200"/>
              </a:spcAft>
              <a:buNone/>
            </a:pPr>
            <a:r>
              <a:rPr lang="en-US"/>
              <a:t>Fifth level</a:t>
            </a:r>
            <a:endParaRPr lang="en-US" dirty="0"/>
          </a:p>
        </p:txBody>
      </p:sp>
      <p:sp>
        <p:nvSpPr>
          <p:cNvPr id="6"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CDDA4C0D-372B-4269-99B2-6F4C65FFE233}" type="datetime1">
              <a:rPr lang="en-US" smtClean="0"/>
              <a:t>1/16/2025</a:t>
            </a:fld>
            <a:endParaRPr lang="en-US" dirty="0"/>
          </a:p>
        </p:txBody>
      </p:sp>
      <p:sp>
        <p:nvSpPr>
          <p:cNvPr id="7"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8" name="Slide Number Placeholder 5"/>
          <p:cNvSpPr>
            <a:spLocks noGrp="1"/>
          </p:cNvSpPr>
          <p:nvPr>
            <p:ph type="sldNum" sz="quarter" idx="4"/>
          </p:nvPr>
        </p:nvSpPr>
        <p:spPr>
          <a:xfrm>
            <a:off x="8371926"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spTree>
    <p:extLst>
      <p:ext uri="{BB962C8B-B14F-4D97-AF65-F5344CB8AC3E}">
        <p14:creationId xmlns:p14="http://schemas.microsoft.com/office/powerpoint/2010/main" val="2185836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9" name="Rectangle 8"/>
          <p:cNvSpPr/>
          <p:nvPr userDrawn="1"/>
        </p:nvSpPr>
        <p:spPr>
          <a:xfrm>
            <a:off x="254951" y="262784"/>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0" name="Rectangle 9"/>
          <p:cNvSpPr/>
          <p:nvPr userDrawn="1"/>
        </p:nvSpPr>
        <p:spPr bwMode="blackWhite">
          <a:xfrm>
            <a:off x="254950" y="262784"/>
            <a:ext cx="11682101" cy="216952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2" name="Title 1"/>
          <p:cNvSpPr>
            <a:spLocks noGrp="1"/>
          </p:cNvSpPr>
          <p:nvPr>
            <p:ph type="title"/>
          </p:nvPr>
        </p:nvSpPr>
        <p:spPr>
          <a:xfrm>
            <a:off x="521208" y="1536192"/>
            <a:ext cx="6876288" cy="640080"/>
          </a:xfrm>
        </p:spPr>
        <p:txBody>
          <a:bodyPr>
            <a:normAutofit/>
          </a:bodyPr>
          <a:lstStyle>
            <a:lvl1pPr>
              <a:defRPr sz="3600">
                <a:solidFill>
                  <a:schemeClr val="bg1"/>
                </a:solidFill>
              </a:defRPr>
            </a:lvl1pPr>
          </a:lstStyle>
          <a:p>
            <a:r>
              <a:rPr lang="en-US"/>
              <a:t>Click to edit Master title style</a:t>
            </a:r>
            <a:endParaRPr lang="en-US" dirty="0"/>
          </a:p>
        </p:txBody>
      </p:sp>
      <p:sp>
        <p:nvSpPr>
          <p:cNvPr id="7" name="Content Placeholder 6"/>
          <p:cNvSpPr>
            <a:spLocks noGrp="1"/>
          </p:cNvSpPr>
          <p:nvPr>
            <p:ph sz="quarter" idx="13"/>
          </p:nvPr>
        </p:nvSpPr>
        <p:spPr>
          <a:xfrm>
            <a:off x="539496" y="2560320"/>
            <a:ext cx="9445752" cy="3977640"/>
          </a:xfrm>
        </p:spPr>
        <p:txBody>
          <a:bodyPr vert="horz" lIns="91440" tIns="45720" rIns="91440" bIns="45720" rtlCol="0">
            <a:normAutofit/>
          </a:bodyPr>
          <a:lstStyle>
            <a:lvl1pPr>
              <a:defRPr lang="en-US" sz="2400" smtClean="0">
                <a:solidFill>
                  <a:schemeClr val="tx1">
                    <a:lumMod val="75000"/>
                    <a:lumOff val="25000"/>
                  </a:schemeClr>
                </a:solidFill>
                <a:latin typeface="+mj-lt"/>
              </a:defRPr>
            </a:lvl1pPr>
            <a:lvl2pPr>
              <a:defRPr lang="en-US" sz="1200" dirty="0" smtClean="0">
                <a:solidFill>
                  <a:schemeClr val="tx1">
                    <a:lumMod val="75000"/>
                    <a:lumOff val="25000"/>
                  </a:schemeClr>
                </a:solidFill>
              </a:defRPr>
            </a:lvl2pPr>
            <a:lvl3pPr>
              <a:defRPr lang="en-US" sz="1200" dirty="0" smtClean="0">
                <a:solidFill>
                  <a:schemeClr val="tx1">
                    <a:lumMod val="75000"/>
                    <a:lumOff val="25000"/>
                  </a:schemeClr>
                </a:solidFill>
              </a:defRPr>
            </a:lvl3pPr>
            <a:lvl4pPr>
              <a:defRPr lang="en-US" sz="1200" dirty="0" smtClean="0">
                <a:solidFill>
                  <a:schemeClr val="tx1">
                    <a:lumMod val="75000"/>
                    <a:lumOff val="25000"/>
                  </a:schemeClr>
                </a:solidFill>
              </a:defRPr>
            </a:lvl4pPr>
            <a:lvl5pPr>
              <a:defRPr lang="en-US" sz="1200" dirty="0">
                <a:solidFill>
                  <a:schemeClr val="tx1">
                    <a:lumMod val="75000"/>
                    <a:lumOff val="25000"/>
                  </a:schemeClr>
                </a:solidFill>
              </a:defRPr>
            </a:lvl5pPr>
          </a:lstStyle>
          <a:p>
            <a:pPr marL="0" lvl="0" indent="0">
              <a:lnSpc>
                <a:spcPct val="150000"/>
              </a:lnSpc>
              <a:spcBef>
                <a:spcPts val="1000"/>
              </a:spcBef>
              <a:spcAft>
                <a:spcPts val="1200"/>
              </a:spcAft>
              <a:buNone/>
            </a:pPr>
            <a:r>
              <a:rPr lang="en-US"/>
              <a:t>Click to edit Master text styles</a:t>
            </a:r>
          </a:p>
          <a:p>
            <a:pPr marL="0" lvl="1" indent="0">
              <a:lnSpc>
                <a:spcPct val="150000"/>
              </a:lnSpc>
              <a:spcBef>
                <a:spcPts val="1000"/>
              </a:spcBef>
              <a:spcAft>
                <a:spcPts val="1200"/>
              </a:spcAft>
              <a:buNone/>
            </a:pPr>
            <a:r>
              <a:rPr lang="en-US"/>
              <a:t>Second level</a:t>
            </a:r>
          </a:p>
          <a:p>
            <a:pPr marL="0" lvl="2" indent="0">
              <a:lnSpc>
                <a:spcPct val="150000"/>
              </a:lnSpc>
              <a:spcBef>
                <a:spcPts val="1000"/>
              </a:spcBef>
              <a:spcAft>
                <a:spcPts val="1200"/>
              </a:spcAft>
              <a:buNone/>
            </a:pPr>
            <a:r>
              <a:rPr lang="en-US"/>
              <a:t>Third level</a:t>
            </a:r>
          </a:p>
          <a:p>
            <a:pPr marL="0" lvl="3" indent="0">
              <a:lnSpc>
                <a:spcPct val="150000"/>
              </a:lnSpc>
              <a:spcBef>
                <a:spcPts val="1000"/>
              </a:spcBef>
              <a:spcAft>
                <a:spcPts val="1200"/>
              </a:spcAft>
              <a:buNone/>
            </a:pPr>
            <a:r>
              <a:rPr lang="en-US"/>
              <a:t>Fourth level</a:t>
            </a:r>
          </a:p>
          <a:p>
            <a:pPr marL="0" lvl="4" indent="0">
              <a:lnSpc>
                <a:spcPct val="150000"/>
              </a:lnSpc>
              <a:spcBef>
                <a:spcPts val="1000"/>
              </a:spcBef>
              <a:spcAft>
                <a:spcPts val="1200"/>
              </a:spcAft>
              <a:buNone/>
            </a:pPr>
            <a:r>
              <a:rPr lang="en-US"/>
              <a:t>Fifth level</a:t>
            </a:r>
            <a:endParaRPr lang="en-US" dirty="0"/>
          </a:p>
        </p:txBody>
      </p:sp>
    </p:spTree>
    <p:extLst>
      <p:ext uri="{BB962C8B-B14F-4D97-AF65-F5344CB8AC3E}">
        <p14:creationId xmlns:p14="http://schemas.microsoft.com/office/powerpoint/2010/main" val="133565553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sp>
        <p:nvSpPr>
          <p:cNvPr id="2" name="Title Placeholder 1"/>
          <p:cNvSpPr>
            <a:spLocks noGrp="1"/>
          </p:cNvSpPr>
          <p:nvPr>
            <p:ph type="title"/>
          </p:nvPr>
        </p:nvSpPr>
        <p:spPr>
          <a:xfrm>
            <a:off x="521208" y="448056"/>
            <a:ext cx="6876288" cy="640080"/>
          </a:xfrm>
          <a:prstGeom prst="rect">
            <a:avLst/>
          </a:prstGeom>
        </p:spPr>
        <p:txBody>
          <a:bodyPr vert="horz" lIns="91440" tIns="45720" rIns="91440" bIns="45720" rtlCol="0" anchor="b" anchorCtr="0">
            <a:normAutofit/>
          </a:bodyPr>
          <a:lstStyle/>
          <a:p>
            <a:r>
              <a:rPr lang="en-US"/>
              <a:t>Click to edit Master title style</a:t>
            </a:r>
            <a:endParaRPr lang="en-US" dirty="0"/>
          </a:p>
        </p:txBody>
      </p:sp>
      <p:sp>
        <p:nvSpPr>
          <p:cNvPr id="3" name="Text Placeholder 2"/>
          <p:cNvSpPr>
            <a:spLocks noGrp="1"/>
          </p:cNvSpPr>
          <p:nvPr>
            <p:ph type="body" idx="1"/>
          </p:nvPr>
        </p:nvSpPr>
        <p:spPr>
          <a:xfrm>
            <a:off x="539496" y="1435608"/>
            <a:ext cx="4416552" cy="39776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9496" y="6203952"/>
            <a:ext cx="3276600" cy="365125"/>
          </a:xfrm>
          <a:prstGeom prst="rect">
            <a:avLst/>
          </a:prstGeom>
        </p:spPr>
        <p:txBody>
          <a:bodyPr vert="horz" lIns="91440" tIns="45720" rIns="91440" bIns="45720" rtlCol="0" anchor="ctr"/>
          <a:lstStyle>
            <a:lvl1pPr algn="l">
              <a:defRPr sz="1200" baseline="0">
                <a:solidFill>
                  <a:schemeClr val="tx1">
                    <a:lumMod val="65000"/>
                    <a:lumOff val="35000"/>
                  </a:schemeClr>
                </a:solidFill>
              </a:defRPr>
            </a:lvl1pPr>
          </a:lstStyle>
          <a:p>
            <a:fld id="{C73743B6-9275-4978-80D4-9F65D45CA907}" type="datetime1">
              <a:rPr lang="en-US" smtClean="0"/>
              <a:t>1/16/2025</a:t>
            </a:fld>
            <a:endParaRPr lang="en-US" dirty="0"/>
          </a:p>
        </p:txBody>
      </p:sp>
      <p:sp>
        <p:nvSpPr>
          <p:cNvPr id="5" name="Footer Placeholder 4"/>
          <p:cNvSpPr>
            <a:spLocks noGrp="1"/>
          </p:cNvSpPr>
          <p:nvPr>
            <p:ph type="ftr" sz="quarter" idx="3"/>
          </p:nvPr>
        </p:nvSpPr>
        <p:spPr>
          <a:xfrm>
            <a:off x="4648200" y="6203952"/>
            <a:ext cx="2895600" cy="365125"/>
          </a:xfrm>
          <a:prstGeom prst="rect">
            <a:avLst/>
          </a:prstGeom>
        </p:spPr>
        <p:txBody>
          <a:bodyPr vert="horz" lIns="91440" tIns="45720" rIns="91440" bIns="45720" rtlCol="0" anchor="ctr"/>
          <a:lstStyle>
            <a:lvl1pPr algn="ctr">
              <a:defRPr sz="1200" baseline="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8375904" y="6203952"/>
            <a:ext cx="3276600" cy="365125"/>
          </a:xfrm>
          <a:prstGeom prst="rect">
            <a:avLst/>
          </a:prstGeom>
        </p:spPr>
        <p:txBody>
          <a:bodyPr vert="horz" lIns="91440" tIns="45720" rIns="91440" bIns="45720" rtlCol="0" anchor="ctr"/>
          <a:lstStyle>
            <a:lvl1pPr algn="r">
              <a:defRPr sz="1200" baseline="0">
                <a:solidFill>
                  <a:schemeClr val="tx1">
                    <a:lumMod val="65000"/>
                    <a:lumOff val="35000"/>
                  </a:schemeClr>
                </a:solidFill>
              </a:defRPr>
            </a:lvl1pPr>
          </a:lstStyle>
          <a:p>
            <a:fld id="{9860EDB8-5305-433F-BE41-D7A86D811DB3}" type="slidenum">
              <a:rPr lang="en-US" smtClean="0"/>
              <a:pPr/>
              <a:t>‹#›</a:t>
            </a:fld>
            <a:endParaRPr lang="en-US" dirty="0"/>
          </a:p>
        </p:txBody>
      </p:sp>
    </p:spTree>
    <p:extLst>
      <p:ext uri="{BB962C8B-B14F-4D97-AF65-F5344CB8AC3E}">
        <p14:creationId xmlns:p14="http://schemas.microsoft.com/office/powerpoint/2010/main" val="94675494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hf hdr="0" ftr="0" dt="0"/>
  <p:txStyles>
    <p:titleStyle>
      <a:lvl1pPr algn="l" defTabSz="914400" rtl="0" eaLnBrk="1" latinLnBrk="0" hangingPunct="1">
        <a:spcBef>
          <a:spcPct val="0"/>
        </a:spcBef>
        <a:buNone/>
        <a:defRPr sz="2800" kern="1200">
          <a:solidFill>
            <a:schemeClr val="tx1"/>
          </a:solidFill>
          <a:latin typeface="+mj-lt"/>
          <a:ea typeface="+mj-ea"/>
          <a:cs typeface="+mj-cs"/>
        </a:defRPr>
      </a:lvl1pPr>
    </p:titleStyle>
    <p:bodyStyle>
      <a:lvl1pPr marL="0" indent="0" algn="l" defTabSz="914400" rtl="0" eaLnBrk="1" latinLnBrk="0" hangingPunct="1">
        <a:lnSpc>
          <a:spcPct val="150000"/>
        </a:lnSpc>
        <a:spcBef>
          <a:spcPts val="1000"/>
        </a:spcBef>
        <a:spcAft>
          <a:spcPts val="1200"/>
        </a:spcAft>
        <a:buFontTx/>
        <a:buNone/>
        <a:defRPr lang="en-US" sz="1200" kern="1200" dirty="0">
          <a:solidFill>
            <a:schemeClr val="tx1"/>
          </a:solidFill>
          <a:latin typeface="+mn-lt"/>
          <a:ea typeface="+mn-ea"/>
          <a:cs typeface="+mn-cs"/>
        </a:defRPr>
      </a:lvl1pPr>
      <a:lvl2pPr marL="228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2pPr>
      <a:lvl3pPr marL="685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a:solidFill>
            <a:schemeClr val="tx1"/>
          </a:solidFill>
          <a:latin typeface="+mn-lt"/>
          <a:ea typeface="+mn-ea"/>
          <a:cs typeface="+mn-cs"/>
        </a:defRPr>
      </a:lvl3pPr>
      <a:lvl4pPr marL="11430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4pPr>
      <a:lvl5pPr marL="16002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5pPr>
      <a:lvl6pPr marL="20574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6pPr>
      <a:lvl7pPr marL="25146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7pPr>
      <a:lvl8pPr marL="2971800" indent="-228600" algn="l" defTabSz="914400" rtl="0" eaLnBrk="1" latinLnBrk="0" hangingPunct="1">
        <a:lnSpc>
          <a:spcPct val="150000"/>
        </a:lnSpc>
        <a:spcBef>
          <a:spcPts val="1000"/>
        </a:spcBef>
        <a:spcAft>
          <a:spcPts val="1200"/>
        </a:spcAft>
        <a:buFont typeface="Arial" panose="020B0604020202020204" pitchFamily="34" charset="0"/>
        <a:buChar char="•"/>
        <a:defRPr lang="en-US" sz="1200" kern="1200" dirty="0" smtClean="0">
          <a:solidFill>
            <a:schemeClr val="tx1"/>
          </a:solidFill>
          <a:latin typeface="+mn-lt"/>
          <a:ea typeface="+mn-ea"/>
          <a:cs typeface="+mn-cs"/>
        </a:defRPr>
      </a:lvl8pPr>
      <a:lvl9pPr marL="3429000" indent="-228600" algn="l" defTabSz="914400" rtl="0" eaLnBrk="1" latinLnBrk="0" hangingPunct="1">
        <a:lnSpc>
          <a:spcPct val="90000"/>
        </a:lnSpc>
        <a:spcBef>
          <a:spcPct val="30000"/>
        </a:spcBef>
        <a:buFont typeface="Arial" panose="020B0604020202020204" pitchFamily="34" charset="0"/>
        <a:buNone/>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paymentsinnovationforum.org/pif-competition-law-guidelines/"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3.xml"/><Relationship Id="rId4" Type="http://schemas.openxmlformats.org/officeDocument/2006/relationships/hyperlink" Target="https://www.gov.uk/government/publications/independent-review-of-the-payment-and-electronic-money-institution-insolvency-regulations-2021/terms-of-reference-independent-review-of-the-payment-and-electronic-money-institution-insolvency-regulations-2021"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mailto:psar.review@hmtreasury.gov.uk"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3.xml"/><Relationship Id="rId4" Type="http://schemas.openxmlformats.org/officeDocument/2006/relationships/hyperlink" Target="https://www.psr.org.uk/publications/consultations/cp2414-market-review-of-uk-eea-consumer-cross-border-interchange-fees-stage-1-remedy-consultation/"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finance.ec.europa.eu/publications/clarification-requirements-instant-payments-regulation_en"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 Id="rId4" Type="http://schemas.openxmlformats.org/officeDocument/2006/relationships/hyperlink" Target="https://www.paymentsinnovationforum.org/pages/pif-publications"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22929434-3B44-8904-8512-0A8E61E758A2}"/>
              </a:ext>
            </a:extLst>
          </p:cNvPr>
          <p:cNvPicPr>
            <a:picLocks noChangeAspect="1"/>
          </p:cNvPicPr>
          <p:nvPr/>
        </p:nvPicPr>
        <p:blipFill rotWithShape="1">
          <a:blip r:embed="rId3"/>
          <a:srcRect l="7936" t="14883" r="9302" b="6356"/>
          <a:stretch/>
        </p:blipFill>
        <p:spPr>
          <a:xfrm>
            <a:off x="361508" y="233916"/>
            <a:ext cx="11515060" cy="6400800"/>
          </a:xfrm>
          <a:prstGeom prst="rect">
            <a:avLst/>
          </a:prstGeom>
        </p:spPr>
      </p:pic>
      <p:sp>
        <p:nvSpPr>
          <p:cNvPr id="2" name="Oval 1">
            <a:extLst>
              <a:ext uri="{FF2B5EF4-FFF2-40B4-BE49-F238E27FC236}">
                <a16:creationId xmlns:a16="http://schemas.microsoft.com/office/drawing/2014/main" id="{F2D9711D-34A6-7638-01D1-A0EDD7406629}"/>
              </a:ext>
            </a:extLst>
          </p:cNvPr>
          <p:cNvSpPr/>
          <p:nvPr/>
        </p:nvSpPr>
        <p:spPr>
          <a:xfrm>
            <a:off x="4019107" y="5798289"/>
            <a:ext cx="567070" cy="545805"/>
          </a:xfrm>
          <a:prstGeom prst="ellipse">
            <a:avLst/>
          </a:prstGeom>
          <a:solidFill>
            <a:srgbClr val="6FB17F"/>
          </a:solidFill>
          <a:ln>
            <a:solidFill>
              <a:srgbClr val="6FB17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4718077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2B84C6-9917-E204-5D74-CA2947F40F0F}"/>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456F1FF0-FD91-5708-FA74-5633F338EFE6}"/>
              </a:ext>
            </a:extLst>
          </p:cNvPr>
          <p:cNvSpPr>
            <a:spLocks noGrp="1"/>
          </p:cNvSpPr>
          <p:nvPr>
            <p:ph type="title"/>
          </p:nvPr>
        </p:nvSpPr>
        <p:spPr>
          <a:xfrm>
            <a:off x="521206" y="498298"/>
            <a:ext cx="10335617" cy="640080"/>
          </a:xfrm>
        </p:spPr>
        <p:txBody>
          <a:bodyPr>
            <a:noAutofit/>
          </a:bodyPr>
          <a:lstStyle/>
          <a:p>
            <a:r>
              <a:rPr lang="en-US" sz="1800" dirty="0">
                <a:latin typeface="Arial" panose="020B0604020202020204" pitchFamily="34" charset="0"/>
                <a:cs typeface="Arial" panose="020B0604020202020204" pitchFamily="34" charset="0"/>
              </a:rPr>
              <a:t>PIF final response to FCA safeguarding consultation </a:t>
            </a:r>
          </a:p>
        </p:txBody>
      </p:sp>
      <p:sp>
        <p:nvSpPr>
          <p:cNvPr id="7" name="Content Placeholder 17">
            <a:extLst>
              <a:ext uri="{FF2B5EF4-FFF2-40B4-BE49-F238E27FC236}">
                <a16:creationId xmlns:a16="http://schemas.microsoft.com/office/drawing/2014/main" id="{EC44DBDA-B5D8-4B03-D4DA-A94778DC7104}"/>
              </a:ext>
            </a:extLst>
          </p:cNvPr>
          <p:cNvSpPr txBox="1">
            <a:spLocks/>
          </p:cNvSpPr>
          <p:nvPr/>
        </p:nvSpPr>
        <p:spPr>
          <a:xfrm>
            <a:off x="521207" y="1379528"/>
            <a:ext cx="10706821" cy="5798512"/>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300"/>
              </a:spcBef>
              <a:spcAft>
                <a:spcPts val="300"/>
              </a:spcAft>
              <a:buClr>
                <a:schemeClr val="tx1"/>
              </a:buClr>
              <a:buSzPct val="100000"/>
              <a:buNone/>
              <a:defRPr/>
            </a:pPr>
            <a:r>
              <a:rPr lang="en-GB" b="1" u="sng" dirty="0">
                <a:solidFill>
                  <a:schemeClr val="accent6">
                    <a:lumMod val="50000"/>
                  </a:schemeClr>
                </a:solidFill>
                <a:latin typeface="Arial" panose="020B0604020202020204" pitchFamily="34" charset="0"/>
                <a:cs typeface="Arial" panose="020B0604020202020204" pitchFamily="34" charset="0"/>
              </a:rPr>
              <a:t>Proposals requiring external safeguarding audits to be carried out in both the interim and end-state - continued</a:t>
            </a:r>
          </a:p>
          <a:p>
            <a:pPr lvl="1">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We believe that a broader, specialised list of approved auditors would enhance the overall quality of safeguarding audits. If the FCA has concerns about the competency of audit firms, </a:t>
            </a:r>
            <a:r>
              <a:rPr lang="en-GB" b="1" dirty="0">
                <a:solidFill>
                  <a:schemeClr val="tx1"/>
                </a:solidFill>
                <a:latin typeface="Arial" panose="020B0604020202020204" pitchFamily="34" charset="0"/>
                <a:cs typeface="Arial" panose="020B0604020202020204" pitchFamily="34" charset="0"/>
              </a:rPr>
              <a:t>we would support the creation of an approved list</a:t>
            </a:r>
            <a:r>
              <a:rPr lang="en-GB" dirty="0">
                <a:solidFill>
                  <a:schemeClr val="tx1"/>
                </a:solidFill>
                <a:latin typeface="Arial" panose="020B0604020202020204" pitchFamily="34" charset="0"/>
                <a:cs typeface="Arial" panose="020B0604020202020204" pitchFamily="34" charset="0"/>
              </a:rPr>
              <a:t>, provided the criteria for entry are pragmatic and flexible enough to reflect the diverse expertise required. </a:t>
            </a:r>
          </a:p>
          <a:p>
            <a:pPr lvl="1">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This approach – similar to e.g., s166 of FSMA – could improve the safeguarding audit process by incorporating firms with specialised payments sector knowledge, ensuring more accurate assessments. Ultimately, safeguarding audits should be conducted in a way that is proportionate to a firm’s business in terms of costs. </a:t>
            </a:r>
          </a:p>
          <a:p>
            <a:pPr lvl="1">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We urge the FCA to note that material losses incurred by payment service users as a result of their PSP becoming insolvent often stem from actions taken by the PSP immediately before insolvency. </a:t>
            </a:r>
            <a:r>
              <a:rPr lang="en-GB" b="1" dirty="0">
                <a:solidFill>
                  <a:schemeClr val="tx1"/>
                </a:solidFill>
                <a:latin typeface="Arial" panose="020B0604020202020204" pitchFamily="34" charset="0"/>
                <a:cs typeface="Arial" panose="020B0604020202020204" pitchFamily="34" charset="0"/>
              </a:rPr>
              <a:t>Safeguarding audits are crucial, but they will never entirely mitigate this risk</a:t>
            </a:r>
            <a:r>
              <a:rPr lang="en-GB" dirty="0">
                <a:solidFill>
                  <a:schemeClr val="tx1"/>
                </a:solidFill>
                <a:latin typeface="Arial" panose="020B0604020202020204" pitchFamily="34" charset="0"/>
                <a:cs typeface="Arial" panose="020B0604020202020204" pitchFamily="34" charset="0"/>
              </a:rPr>
              <a:t>. </a:t>
            </a:r>
          </a:p>
        </p:txBody>
      </p:sp>
      <p:pic>
        <p:nvPicPr>
          <p:cNvPr id="9" name="Picture 8" descr="Icon&#10;&#10;Description automatically generated">
            <a:extLst>
              <a:ext uri="{FF2B5EF4-FFF2-40B4-BE49-F238E27FC236}">
                <a16:creationId xmlns:a16="http://schemas.microsoft.com/office/drawing/2014/main" id="{56BB0C59-7389-8CDE-8D06-A4670DE0AD84}"/>
              </a:ext>
            </a:extLst>
          </p:cNvPr>
          <p:cNvPicPr>
            <a:picLocks noChangeAspect="1"/>
          </p:cNvPicPr>
          <p:nvPr/>
        </p:nvPicPr>
        <p:blipFill>
          <a:blip r:embed="rId3"/>
          <a:stretch>
            <a:fillRect/>
          </a:stretch>
        </p:blipFill>
        <p:spPr>
          <a:xfrm>
            <a:off x="11228028" y="5974622"/>
            <a:ext cx="484719" cy="458659"/>
          </a:xfrm>
          <a:prstGeom prst="rect">
            <a:avLst/>
          </a:prstGeom>
        </p:spPr>
      </p:pic>
    </p:spTree>
    <p:extLst>
      <p:ext uri="{BB962C8B-B14F-4D97-AF65-F5344CB8AC3E}">
        <p14:creationId xmlns:p14="http://schemas.microsoft.com/office/powerpoint/2010/main" val="244493365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D8A0A1E-3ED1-D127-25EE-693D0099E1D6}"/>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49356E27-073E-0814-2CF1-B1A46A797CDB}"/>
              </a:ext>
            </a:extLst>
          </p:cNvPr>
          <p:cNvSpPr>
            <a:spLocks noGrp="1"/>
          </p:cNvSpPr>
          <p:nvPr>
            <p:ph type="title"/>
          </p:nvPr>
        </p:nvSpPr>
        <p:spPr>
          <a:xfrm>
            <a:off x="521206" y="498298"/>
            <a:ext cx="10335617" cy="640080"/>
          </a:xfrm>
        </p:spPr>
        <p:txBody>
          <a:bodyPr>
            <a:noAutofit/>
          </a:bodyPr>
          <a:lstStyle/>
          <a:p>
            <a:r>
              <a:rPr lang="en-US" sz="1800" dirty="0">
                <a:latin typeface="Arial" panose="020B0604020202020204" pitchFamily="34" charset="0"/>
                <a:cs typeface="Arial" panose="020B0604020202020204" pitchFamily="34" charset="0"/>
              </a:rPr>
              <a:t>PIF final response to FCA safeguarding consultation </a:t>
            </a:r>
          </a:p>
        </p:txBody>
      </p:sp>
      <p:sp>
        <p:nvSpPr>
          <p:cNvPr id="7" name="Content Placeholder 17">
            <a:extLst>
              <a:ext uri="{FF2B5EF4-FFF2-40B4-BE49-F238E27FC236}">
                <a16:creationId xmlns:a16="http://schemas.microsoft.com/office/drawing/2014/main" id="{D9128089-4450-1402-6FBB-4EC1D62B1231}"/>
              </a:ext>
            </a:extLst>
          </p:cNvPr>
          <p:cNvSpPr txBox="1">
            <a:spLocks/>
          </p:cNvSpPr>
          <p:nvPr/>
        </p:nvSpPr>
        <p:spPr>
          <a:xfrm>
            <a:off x="521207" y="1379528"/>
            <a:ext cx="10706821" cy="5798512"/>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300"/>
              </a:spcBef>
              <a:spcAft>
                <a:spcPts val="300"/>
              </a:spcAft>
              <a:buClr>
                <a:schemeClr val="tx1"/>
              </a:buClr>
              <a:buSzPct val="100000"/>
              <a:buNone/>
              <a:defRPr/>
            </a:pPr>
            <a:r>
              <a:rPr lang="en-GB" b="1" u="sng" dirty="0">
                <a:solidFill>
                  <a:schemeClr val="accent6">
                    <a:lumMod val="50000"/>
                  </a:schemeClr>
                </a:solidFill>
                <a:latin typeface="Arial" panose="020B0604020202020204" pitchFamily="34" charset="0"/>
                <a:cs typeface="Arial" panose="020B0604020202020204" pitchFamily="34" charset="0"/>
              </a:rPr>
              <a:t>Proposals requiring safeguarding audits to be submitted to the FCA</a:t>
            </a:r>
          </a:p>
          <a:p>
            <a:pPr lvl="1">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The timing element is an issue – if all firms are required to submit their safeguarding audits within a 4-month period every year, </a:t>
            </a:r>
            <a:r>
              <a:rPr lang="en-GB" b="1" dirty="0">
                <a:solidFill>
                  <a:schemeClr val="tx1"/>
                </a:solidFill>
                <a:latin typeface="Arial" panose="020B0604020202020204" pitchFamily="34" charset="0"/>
                <a:cs typeface="Arial" panose="020B0604020202020204" pitchFamily="34" charset="0"/>
              </a:rPr>
              <a:t>this will lead to increased costs</a:t>
            </a:r>
            <a:r>
              <a:rPr lang="en-GB" dirty="0">
                <a:solidFill>
                  <a:schemeClr val="tx1"/>
                </a:solidFill>
                <a:latin typeface="Arial" panose="020B0604020202020204" pitchFamily="34" charset="0"/>
                <a:cs typeface="Arial" panose="020B0604020202020204" pitchFamily="34" charset="0"/>
              </a:rPr>
              <a:t>, as specialist audit teams who understand safeguarding will be in high demand. </a:t>
            </a:r>
          </a:p>
          <a:p>
            <a:pPr lvl="1">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We ask whether the FCA would be open to </a:t>
            </a:r>
            <a:r>
              <a:rPr lang="en-GB" b="1" dirty="0">
                <a:solidFill>
                  <a:schemeClr val="tx1"/>
                </a:solidFill>
                <a:latin typeface="Arial" panose="020B0604020202020204" pitchFamily="34" charset="0"/>
                <a:cs typeface="Arial" panose="020B0604020202020204" pitchFamily="34" charset="0"/>
              </a:rPr>
              <a:t>allowing firms to submit their audits at any time within a 12-month period from their previous submission</a:t>
            </a:r>
            <a:r>
              <a:rPr lang="en-GB" dirty="0">
                <a:solidFill>
                  <a:schemeClr val="tx1"/>
                </a:solidFill>
                <a:latin typeface="Arial" panose="020B0604020202020204" pitchFamily="34" charset="0"/>
                <a:cs typeface="Arial" panose="020B0604020202020204" pitchFamily="34" charset="0"/>
              </a:rPr>
              <a:t> – and for their first audit after the new rules come into force, within 12 months of those rules coming into force.</a:t>
            </a:r>
          </a:p>
        </p:txBody>
      </p:sp>
      <p:pic>
        <p:nvPicPr>
          <p:cNvPr id="9" name="Picture 8" descr="Icon&#10;&#10;Description automatically generated">
            <a:extLst>
              <a:ext uri="{FF2B5EF4-FFF2-40B4-BE49-F238E27FC236}">
                <a16:creationId xmlns:a16="http://schemas.microsoft.com/office/drawing/2014/main" id="{3474A237-2C12-0A0B-9564-BFA262EB3797}"/>
              </a:ext>
            </a:extLst>
          </p:cNvPr>
          <p:cNvPicPr>
            <a:picLocks noChangeAspect="1"/>
          </p:cNvPicPr>
          <p:nvPr/>
        </p:nvPicPr>
        <p:blipFill>
          <a:blip r:embed="rId3"/>
          <a:stretch>
            <a:fillRect/>
          </a:stretch>
        </p:blipFill>
        <p:spPr>
          <a:xfrm>
            <a:off x="11228028" y="5974622"/>
            <a:ext cx="484719" cy="458659"/>
          </a:xfrm>
          <a:prstGeom prst="rect">
            <a:avLst/>
          </a:prstGeom>
        </p:spPr>
      </p:pic>
    </p:spTree>
    <p:extLst>
      <p:ext uri="{BB962C8B-B14F-4D97-AF65-F5344CB8AC3E}">
        <p14:creationId xmlns:p14="http://schemas.microsoft.com/office/powerpoint/2010/main" val="208723503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CC24B46-762B-EEAC-0B84-6E79DC6C8A5F}"/>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ED14749E-404E-E805-0182-BFAF40769907}"/>
              </a:ext>
            </a:extLst>
          </p:cNvPr>
          <p:cNvSpPr>
            <a:spLocks noGrp="1"/>
          </p:cNvSpPr>
          <p:nvPr>
            <p:ph type="title"/>
          </p:nvPr>
        </p:nvSpPr>
        <p:spPr>
          <a:xfrm>
            <a:off x="521206" y="498298"/>
            <a:ext cx="10335617" cy="640080"/>
          </a:xfrm>
        </p:spPr>
        <p:txBody>
          <a:bodyPr>
            <a:noAutofit/>
          </a:bodyPr>
          <a:lstStyle/>
          <a:p>
            <a:r>
              <a:rPr lang="en-US" sz="1800" dirty="0">
                <a:latin typeface="Arial" panose="020B0604020202020204" pitchFamily="34" charset="0"/>
                <a:cs typeface="Arial" panose="020B0604020202020204" pitchFamily="34" charset="0"/>
              </a:rPr>
              <a:t>PIF final response to FCA safeguarding consultation </a:t>
            </a:r>
          </a:p>
        </p:txBody>
      </p:sp>
      <p:sp>
        <p:nvSpPr>
          <p:cNvPr id="7" name="Content Placeholder 17">
            <a:extLst>
              <a:ext uri="{FF2B5EF4-FFF2-40B4-BE49-F238E27FC236}">
                <a16:creationId xmlns:a16="http://schemas.microsoft.com/office/drawing/2014/main" id="{AA887265-DBE2-BD13-8B6A-A3477C812461}"/>
              </a:ext>
            </a:extLst>
          </p:cNvPr>
          <p:cNvSpPr txBox="1">
            <a:spLocks/>
          </p:cNvSpPr>
          <p:nvPr/>
        </p:nvSpPr>
        <p:spPr>
          <a:xfrm>
            <a:off x="521207" y="1379528"/>
            <a:ext cx="10706821" cy="5798512"/>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300"/>
              </a:spcBef>
              <a:spcAft>
                <a:spcPts val="300"/>
              </a:spcAft>
              <a:buClr>
                <a:schemeClr val="tx1"/>
              </a:buClr>
              <a:buSzPct val="100000"/>
              <a:buNone/>
              <a:defRPr/>
            </a:pPr>
            <a:r>
              <a:rPr lang="en-GB" b="1" u="sng" dirty="0">
                <a:solidFill>
                  <a:schemeClr val="accent6">
                    <a:lumMod val="50000"/>
                  </a:schemeClr>
                </a:solidFill>
                <a:latin typeface="Arial" panose="020B0604020202020204" pitchFamily="34" charset="0"/>
                <a:cs typeface="Arial" panose="020B0604020202020204" pitchFamily="34" charset="0"/>
              </a:rPr>
              <a:t>Requiring small EMIs to arrange an annual safeguarding audit</a:t>
            </a:r>
          </a:p>
          <a:p>
            <a:pPr>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We believe that it would be prudent to do so. From a customer’s perspective, there is no distinction between an EMI and a small EMI – they expect the same level safety and security for their funds.</a:t>
            </a:r>
          </a:p>
          <a:p>
            <a:pPr>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While their safeguarding requirements differ slightly, small EMIs should be treated similarly. The key is to </a:t>
            </a:r>
            <a:r>
              <a:rPr lang="en-GB" b="1" dirty="0">
                <a:solidFill>
                  <a:schemeClr val="tx1"/>
                </a:solidFill>
                <a:latin typeface="Arial" panose="020B0604020202020204" pitchFamily="34" charset="0"/>
                <a:cs typeface="Arial" panose="020B0604020202020204" pitchFamily="34" charset="0"/>
              </a:rPr>
              <a:t>ensure that audits are proportionate to the simpler business models and transactional flows of smaller firms</a:t>
            </a:r>
            <a:r>
              <a:rPr lang="en-GB" dirty="0">
                <a:solidFill>
                  <a:schemeClr val="tx1"/>
                </a:solidFill>
                <a:latin typeface="Arial" panose="020B0604020202020204" pitchFamily="34" charset="0"/>
                <a:cs typeface="Arial" panose="020B0604020202020204" pitchFamily="34" charset="0"/>
              </a:rPr>
              <a:t>.</a:t>
            </a:r>
          </a:p>
          <a:p>
            <a:pPr>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Our view is the same for small PIs. We advocate for consistent standards across the payments/e-money sector, provided audits are tailored to the scale and complexity of a firm’s operations. </a:t>
            </a:r>
          </a:p>
        </p:txBody>
      </p:sp>
      <p:pic>
        <p:nvPicPr>
          <p:cNvPr id="9" name="Picture 8" descr="Icon&#10;&#10;Description automatically generated">
            <a:extLst>
              <a:ext uri="{FF2B5EF4-FFF2-40B4-BE49-F238E27FC236}">
                <a16:creationId xmlns:a16="http://schemas.microsoft.com/office/drawing/2014/main" id="{29D6382C-DA3F-94B4-8857-4C830FD0944E}"/>
              </a:ext>
            </a:extLst>
          </p:cNvPr>
          <p:cNvPicPr>
            <a:picLocks noChangeAspect="1"/>
          </p:cNvPicPr>
          <p:nvPr/>
        </p:nvPicPr>
        <p:blipFill>
          <a:blip r:embed="rId3"/>
          <a:stretch>
            <a:fillRect/>
          </a:stretch>
        </p:blipFill>
        <p:spPr>
          <a:xfrm>
            <a:off x="11228028" y="5974622"/>
            <a:ext cx="484719" cy="458659"/>
          </a:xfrm>
          <a:prstGeom prst="rect">
            <a:avLst/>
          </a:prstGeom>
        </p:spPr>
      </p:pic>
    </p:spTree>
    <p:extLst>
      <p:ext uri="{BB962C8B-B14F-4D97-AF65-F5344CB8AC3E}">
        <p14:creationId xmlns:p14="http://schemas.microsoft.com/office/powerpoint/2010/main" val="24178582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17286B-50DE-4570-BB06-C9A4E6B596E2}"/>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864E805D-C135-85D1-319F-77ED020E38BA}"/>
              </a:ext>
            </a:extLst>
          </p:cNvPr>
          <p:cNvSpPr>
            <a:spLocks noGrp="1"/>
          </p:cNvSpPr>
          <p:nvPr>
            <p:ph type="title"/>
          </p:nvPr>
        </p:nvSpPr>
        <p:spPr>
          <a:xfrm>
            <a:off x="521206" y="498298"/>
            <a:ext cx="10335617" cy="640080"/>
          </a:xfrm>
        </p:spPr>
        <p:txBody>
          <a:bodyPr>
            <a:noAutofit/>
          </a:bodyPr>
          <a:lstStyle/>
          <a:p>
            <a:r>
              <a:rPr lang="en-US" sz="1800" dirty="0">
                <a:latin typeface="Arial" panose="020B0604020202020204" pitchFamily="34" charset="0"/>
                <a:cs typeface="Arial" panose="020B0604020202020204" pitchFamily="34" charset="0"/>
              </a:rPr>
              <a:t>PIF final response to FCA safeguarding consultation </a:t>
            </a:r>
          </a:p>
        </p:txBody>
      </p:sp>
      <p:sp>
        <p:nvSpPr>
          <p:cNvPr id="7" name="Content Placeholder 17">
            <a:extLst>
              <a:ext uri="{FF2B5EF4-FFF2-40B4-BE49-F238E27FC236}">
                <a16:creationId xmlns:a16="http://schemas.microsoft.com/office/drawing/2014/main" id="{A47DB322-23A9-E5A8-6B2F-B0F844393C13}"/>
              </a:ext>
            </a:extLst>
          </p:cNvPr>
          <p:cNvSpPr txBox="1">
            <a:spLocks/>
          </p:cNvSpPr>
          <p:nvPr/>
        </p:nvSpPr>
        <p:spPr>
          <a:xfrm>
            <a:off x="521207" y="1379528"/>
            <a:ext cx="10706821" cy="5798512"/>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300"/>
              </a:spcBef>
              <a:spcAft>
                <a:spcPts val="300"/>
              </a:spcAft>
              <a:buClr>
                <a:schemeClr val="tx1"/>
              </a:buClr>
              <a:buSzPct val="100000"/>
              <a:buNone/>
              <a:defRPr/>
            </a:pPr>
            <a:r>
              <a:rPr lang="en-GB" b="1" u="sng" dirty="0">
                <a:solidFill>
                  <a:schemeClr val="accent6">
                    <a:lumMod val="50000"/>
                  </a:schemeClr>
                </a:solidFill>
                <a:latin typeface="Arial" panose="020B0604020202020204" pitchFamily="34" charset="0"/>
                <a:cs typeface="Arial" panose="020B0604020202020204" pitchFamily="34" charset="0"/>
              </a:rPr>
              <a:t>Proposals for safeguarding returns to be submitted to the FCA and the frequency of reporting in both the interim and end state</a:t>
            </a:r>
          </a:p>
          <a:p>
            <a:pPr>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We believe that </a:t>
            </a:r>
            <a:r>
              <a:rPr lang="en-GB" b="1" dirty="0">
                <a:solidFill>
                  <a:schemeClr val="tx1"/>
                </a:solidFill>
                <a:latin typeface="Arial" panose="020B0604020202020204" pitchFamily="34" charset="0"/>
                <a:cs typeface="Arial" panose="020B0604020202020204" pitchFamily="34" charset="0"/>
              </a:rPr>
              <a:t>submitting returns on a monthly basis is excessive </a:t>
            </a:r>
            <a:r>
              <a:rPr lang="en-GB" dirty="0">
                <a:solidFill>
                  <a:schemeClr val="tx1"/>
                </a:solidFill>
                <a:latin typeface="Arial" panose="020B0604020202020204" pitchFamily="34" charset="0"/>
                <a:cs typeface="Arial" panose="020B0604020202020204" pitchFamily="34" charset="0"/>
              </a:rPr>
              <a:t>– we </a:t>
            </a:r>
            <a:r>
              <a:rPr lang="en-GB" b="1" dirty="0">
                <a:solidFill>
                  <a:schemeClr val="tx1"/>
                </a:solidFill>
                <a:latin typeface="Arial" panose="020B0604020202020204" pitchFamily="34" charset="0"/>
                <a:cs typeface="Arial" panose="020B0604020202020204" pitchFamily="34" charset="0"/>
              </a:rPr>
              <a:t>suggest quarterly </a:t>
            </a:r>
            <a:r>
              <a:rPr lang="en-GB" dirty="0">
                <a:solidFill>
                  <a:schemeClr val="tx1"/>
                </a:solidFill>
                <a:latin typeface="Arial" panose="020B0604020202020204" pitchFamily="34" charset="0"/>
                <a:cs typeface="Arial" panose="020B0604020202020204" pitchFamily="34" charset="0"/>
              </a:rPr>
              <a:t>submissions would be more proportionate and practicable for firms.</a:t>
            </a:r>
          </a:p>
          <a:p>
            <a:pPr>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Whatever the frequency, we request assurance that the FCA has adequate resources to process and analyse the information they receive effectively. We also welcome </a:t>
            </a:r>
            <a:r>
              <a:rPr lang="en-GB" b="1" dirty="0">
                <a:solidFill>
                  <a:schemeClr val="tx1"/>
                </a:solidFill>
                <a:latin typeface="Arial" panose="020B0604020202020204" pitchFamily="34" charset="0"/>
                <a:cs typeface="Arial" panose="020B0604020202020204" pitchFamily="34" charset="0"/>
              </a:rPr>
              <a:t>transparency on how the FCA intends to manage and utilise the information</a:t>
            </a:r>
            <a:r>
              <a:rPr lang="en-GB" dirty="0">
                <a:solidFill>
                  <a:schemeClr val="tx1"/>
                </a:solidFill>
                <a:latin typeface="Arial" panose="020B0604020202020204" pitchFamily="34" charset="0"/>
                <a:cs typeface="Arial" panose="020B0604020202020204" pitchFamily="34" charset="0"/>
              </a:rPr>
              <a:t>, to ensure the process is efficient and meaningful. </a:t>
            </a:r>
          </a:p>
        </p:txBody>
      </p:sp>
      <p:pic>
        <p:nvPicPr>
          <p:cNvPr id="9" name="Picture 8" descr="Icon&#10;&#10;Description automatically generated">
            <a:extLst>
              <a:ext uri="{FF2B5EF4-FFF2-40B4-BE49-F238E27FC236}">
                <a16:creationId xmlns:a16="http://schemas.microsoft.com/office/drawing/2014/main" id="{15E5B170-663A-229D-665F-059063C1A41F}"/>
              </a:ext>
            </a:extLst>
          </p:cNvPr>
          <p:cNvPicPr>
            <a:picLocks noChangeAspect="1"/>
          </p:cNvPicPr>
          <p:nvPr/>
        </p:nvPicPr>
        <p:blipFill>
          <a:blip r:embed="rId3"/>
          <a:stretch>
            <a:fillRect/>
          </a:stretch>
        </p:blipFill>
        <p:spPr>
          <a:xfrm>
            <a:off x="11228028" y="5974622"/>
            <a:ext cx="484719" cy="458659"/>
          </a:xfrm>
          <a:prstGeom prst="rect">
            <a:avLst/>
          </a:prstGeom>
        </p:spPr>
      </p:pic>
    </p:spTree>
    <p:extLst>
      <p:ext uri="{BB962C8B-B14F-4D97-AF65-F5344CB8AC3E}">
        <p14:creationId xmlns:p14="http://schemas.microsoft.com/office/powerpoint/2010/main" val="340745750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B0F664-FAD4-3762-205E-CCD8BD83E428}"/>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82E68555-381F-1FE2-F284-710F0E7583AE}"/>
              </a:ext>
            </a:extLst>
          </p:cNvPr>
          <p:cNvSpPr>
            <a:spLocks noGrp="1"/>
          </p:cNvSpPr>
          <p:nvPr>
            <p:ph type="title"/>
          </p:nvPr>
        </p:nvSpPr>
        <p:spPr>
          <a:xfrm>
            <a:off x="521206" y="498298"/>
            <a:ext cx="10335617" cy="640080"/>
          </a:xfrm>
        </p:spPr>
        <p:txBody>
          <a:bodyPr>
            <a:noAutofit/>
          </a:bodyPr>
          <a:lstStyle/>
          <a:p>
            <a:r>
              <a:rPr lang="en-US" sz="1800" dirty="0">
                <a:latin typeface="Arial" panose="020B0604020202020204" pitchFamily="34" charset="0"/>
                <a:cs typeface="Arial" panose="020B0604020202020204" pitchFamily="34" charset="0"/>
              </a:rPr>
              <a:t>PIF final response to FCA safeguarding consultation </a:t>
            </a:r>
          </a:p>
        </p:txBody>
      </p:sp>
      <p:sp>
        <p:nvSpPr>
          <p:cNvPr id="7" name="Content Placeholder 17">
            <a:extLst>
              <a:ext uri="{FF2B5EF4-FFF2-40B4-BE49-F238E27FC236}">
                <a16:creationId xmlns:a16="http://schemas.microsoft.com/office/drawing/2014/main" id="{E889421C-23D7-8B3B-E55A-51E9142D52A8}"/>
              </a:ext>
            </a:extLst>
          </p:cNvPr>
          <p:cNvSpPr txBox="1">
            <a:spLocks/>
          </p:cNvSpPr>
          <p:nvPr/>
        </p:nvSpPr>
        <p:spPr>
          <a:xfrm>
            <a:off x="521207" y="1379528"/>
            <a:ext cx="10706821" cy="5798512"/>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300"/>
              </a:spcBef>
              <a:spcAft>
                <a:spcPts val="300"/>
              </a:spcAft>
              <a:buClr>
                <a:schemeClr val="tx1"/>
              </a:buClr>
              <a:buSzPct val="100000"/>
              <a:buNone/>
              <a:defRPr/>
            </a:pPr>
            <a:r>
              <a:rPr lang="en-GB" b="1" u="sng" dirty="0">
                <a:solidFill>
                  <a:schemeClr val="accent6">
                    <a:lumMod val="50000"/>
                  </a:schemeClr>
                </a:solidFill>
                <a:latin typeface="Arial" panose="020B0604020202020204" pitchFamily="34" charset="0"/>
                <a:cs typeface="Arial" panose="020B0604020202020204" pitchFamily="34" charset="0"/>
              </a:rPr>
              <a:t>Proposed data items to be included in safeguarding reports</a:t>
            </a:r>
          </a:p>
          <a:p>
            <a:pPr>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We believe that the industry should be provided with feedback from the pilot the FCA is conducting with a number of firms and given an opportunity to comment, before any final decisions on reporting are made.</a:t>
            </a:r>
          </a:p>
          <a:p>
            <a:pPr>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Where static data points are requested, we query the merit in including this data.</a:t>
            </a:r>
          </a:p>
        </p:txBody>
      </p:sp>
      <p:pic>
        <p:nvPicPr>
          <p:cNvPr id="9" name="Picture 8" descr="Icon&#10;&#10;Description automatically generated">
            <a:extLst>
              <a:ext uri="{FF2B5EF4-FFF2-40B4-BE49-F238E27FC236}">
                <a16:creationId xmlns:a16="http://schemas.microsoft.com/office/drawing/2014/main" id="{91EAA126-D435-A0C9-CF84-D39FFD70C042}"/>
              </a:ext>
            </a:extLst>
          </p:cNvPr>
          <p:cNvPicPr>
            <a:picLocks noChangeAspect="1"/>
          </p:cNvPicPr>
          <p:nvPr/>
        </p:nvPicPr>
        <p:blipFill>
          <a:blip r:embed="rId3"/>
          <a:stretch>
            <a:fillRect/>
          </a:stretch>
        </p:blipFill>
        <p:spPr>
          <a:xfrm>
            <a:off x="11228028" y="5974622"/>
            <a:ext cx="484719" cy="458659"/>
          </a:xfrm>
          <a:prstGeom prst="rect">
            <a:avLst/>
          </a:prstGeom>
        </p:spPr>
      </p:pic>
    </p:spTree>
    <p:extLst>
      <p:ext uri="{BB962C8B-B14F-4D97-AF65-F5344CB8AC3E}">
        <p14:creationId xmlns:p14="http://schemas.microsoft.com/office/powerpoint/2010/main" val="287102431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FF570A-1F46-514F-AE8E-6E2CE7C517BD}"/>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1C4C9E55-C9D8-E759-1EAB-201B224DDD29}"/>
              </a:ext>
            </a:extLst>
          </p:cNvPr>
          <p:cNvSpPr>
            <a:spLocks noGrp="1"/>
          </p:cNvSpPr>
          <p:nvPr>
            <p:ph type="title"/>
          </p:nvPr>
        </p:nvSpPr>
        <p:spPr>
          <a:xfrm>
            <a:off x="521206" y="498298"/>
            <a:ext cx="10335617" cy="640080"/>
          </a:xfrm>
        </p:spPr>
        <p:txBody>
          <a:bodyPr>
            <a:noAutofit/>
          </a:bodyPr>
          <a:lstStyle/>
          <a:p>
            <a:r>
              <a:rPr lang="en-US" sz="1800" dirty="0">
                <a:latin typeface="Arial" panose="020B0604020202020204" pitchFamily="34" charset="0"/>
                <a:cs typeface="Arial" panose="020B0604020202020204" pitchFamily="34" charset="0"/>
              </a:rPr>
              <a:t>PIF final response to FCA safeguarding consultation </a:t>
            </a:r>
          </a:p>
        </p:txBody>
      </p:sp>
      <p:sp>
        <p:nvSpPr>
          <p:cNvPr id="7" name="Content Placeholder 17">
            <a:extLst>
              <a:ext uri="{FF2B5EF4-FFF2-40B4-BE49-F238E27FC236}">
                <a16:creationId xmlns:a16="http://schemas.microsoft.com/office/drawing/2014/main" id="{EC2FE2A2-5C46-DE9A-F3C7-C8378EE5A321}"/>
              </a:ext>
            </a:extLst>
          </p:cNvPr>
          <p:cNvSpPr txBox="1">
            <a:spLocks/>
          </p:cNvSpPr>
          <p:nvPr/>
        </p:nvSpPr>
        <p:spPr>
          <a:xfrm>
            <a:off x="521207" y="1379528"/>
            <a:ext cx="10706821" cy="5798512"/>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300"/>
              </a:spcBef>
              <a:spcAft>
                <a:spcPts val="300"/>
              </a:spcAft>
              <a:buClr>
                <a:schemeClr val="tx1"/>
              </a:buClr>
              <a:buSzPct val="100000"/>
              <a:buNone/>
              <a:defRPr/>
            </a:pPr>
            <a:r>
              <a:rPr lang="en-GB" b="1" u="sng" dirty="0">
                <a:solidFill>
                  <a:schemeClr val="accent6">
                    <a:lumMod val="50000"/>
                  </a:schemeClr>
                </a:solidFill>
                <a:latin typeface="Arial" panose="020B0604020202020204" pitchFamily="34" charset="0"/>
                <a:cs typeface="Arial" panose="020B0604020202020204" pitchFamily="34" charset="0"/>
              </a:rPr>
              <a:t>Proposals to make prescriptive rules on the segregation of relevant funds in both the interim and end state</a:t>
            </a:r>
          </a:p>
          <a:p>
            <a:pPr>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The proposed operational approach – requiring all funds to be deposited first into a safeguarding account and then extracting non-relevant funds – </a:t>
            </a:r>
            <a:r>
              <a:rPr lang="en-GB" b="1" dirty="0">
                <a:solidFill>
                  <a:schemeClr val="tx1"/>
                </a:solidFill>
                <a:latin typeface="Arial" panose="020B0604020202020204" pitchFamily="34" charset="0"/>
                <a:cs typeface="Arial" panose="020B0604020202020204" pitchFamily="34" charset="0"/>
              </a:rPr>
              <a:t>introduces significant challenges and complexity </a:t>
            </a:r>
            <a:r>
              <a:rPr lang="en-GB" dirty="0">
                <a:solidFill>
                  <a:schemeClr val="tx1"/>
                </a:solidFill>
                <a:latin typeface="Arial" panose="020B0604020202020204" pitchFamily="34" charset="0"/>
                <a:cs typeface="Arial" panose="020B0604020202020204" pitchFamily="34" charset="0"/>
              </a:rPr>
              <a:t>for firms.</a:t>
            </a:r>
          </a:p>
          <a:p>
            <a:pPr>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One major issue is the immediate mixing of non-relevant funds, especially in scenarios involving FX transactions across multiple days, different time zones and jurisdictions. Delays in receiving information from third parties (including payment systems) further complicates the process.</a:t>
            </a:r>
          </a:p>
          <a:p>
            <a:pPr>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Additionally, e-money issuers and their agents/distributors often handle a higher volume of mixed remittances, which will increase the operational burden in removing non-relevant funds. </a:t>
            </a:r>
          </a:p>
          <a:p>
            <a:pPr>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Under the proposed rules, firms would need to either a) deposit all incoming funds into safeguarding accounts, and later withdraw non-relevant funds, or b) use their own funds upfront based on estimates or historical data. </a:t>
            </a:r>
            <a:r>
              <a:rPr lang="en-GB" b="1" dirty="0">
                <a:solidFill>
                  <a:schemeClr val="tx1"/>
                </a:solidFill>
                <a:latin typeface="Arial" panose="020B0604020202020204" pitchFamily="34" charset="0"/>
                <a:cs typeface="Arial" panose="020B0604020202020204" pitchFamily="34" charset="0"/>
              </a:rPr>
              <a:t>Both are problematic: </a:t>
            </a:r>
            <a:r>
              <a:rPr lang="en-GB" dirty="0">
                <a:solidFill>
                  <a:schemeClr val="tx1"/>
                </a:solidFill>
                <a:latin typeface="Arial" panose="020B0604020202020204" pitchFamily="34" charset="0"/>
                <a:cs typeface="Arial" panose="020B0604020202020204" pitchFamily="34" charset="0"/>
              </a:rPr>
              <a:t>they tie up liquidity, increase the complexity of reconciliation calculations, and reduce a firms’ available capital. It will be challenging for firms to maintain liquidity, especially if they previously relied on those funds for payouts to customers before settlement. </a:t>
            </a:r>
          </a:p>
          <a:p>
            <a:pPr>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If firms can no longer rely on cheaper forms of funding or can no longer earn interest on amounts not needing to be immediately placed into a segregated account, the </a:t>
            </a:r>
            <a:r>
              <a:rPr lang="en-GB" b="1" dirty="0">
                <a:solidFill>
                  <a:schemeClr val="tx1"/>
                </a:solidFill>
                <a:latin typeface="Arial" panose="020B0604020202020204" pitchFamily="34" charset="0"/>
                <a:cs typeface="Arial" panose="020B0604020202020204" pitchFamily="34" charset="0"/>
              </a:rPr>
              <a:t>cost of doing business may increase</a:t>
            </a:r>
            <a:r>
              <a:rPr lang="en-GB" dirty="0">
                <a:solidFill>
                  <a:schemeClr val="tx1"/>
                </a:solidFill>
                <a:latin typeface="Arial" panose="020B0604020202020204" pitchFamily="34" charset="0"/>
                <a:cs typeface="Arial" panose="020B0604020202020204" pitchFamily="34" charset="0"/>
              </a:rPr>
              <a:t>, putting some firms out of business, or cause firms to charge customers higher fees – which could </a:t>
            </a:r>
            <a:r>
              <a:rPr lang="en-GB" b="1" dirty="0">
                <a:solidFill>
                  <a:schemeClr val="tx1"/>
                </a:solidFill>
                <a:latin typeface="Arial" panose="020B0604020202020204" pitchFamily="34" charset="0"/>
                <a:cs typeface="Arial" panose="020B0604020202020204" pitchFamily="34" charset="0"/>
              </a:rPr>
              <a:t>make payments and e-money firms less competitive </a:t>
            </a:r>
            <a:r>
              <a:rPr lang="en-GB" dirty="0">
                <a:solidFill>
                  <a:schemeClr val="tx1"/>
                </a:solidFill>
                <a:latin typeface="Arial" panose="020B0604020202020204" pitchFamily="34" charset="0"/>
                <a:cs typeface="Arial" panose="020B0604020202020204" pitchFamily="34" charset="0"/>
              </a:rPr>
              <a:t>when compared to the cost to consumers of using credit institutions.</a:t>
            </a:r>
          </a:p>
          <a:p>
            <a:pPr>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The </a:t>
            </a:r>
            <a:r>
              <a:rPr lang="en-GB" b="1" dirty="0">
                <a:solidFill>
                  <a:schemeClr val="tx1"/>
                </a:solidFill>
                <a:latin typeface="Arial" panose="020B0604020202020204" pitchFamily="34" charset="0"/>
                <a:cs typeface="Arial" panose="020B0604020202020204" pitchFamily="34" charset="0"/>
              </a:rPr>
              <a:t>assumption that all funds can flow into a single safeguarding account is unrealistic </a:t>
            </a:r>
            <a:r>
              <a:rPr lang="en-GB" dirty="0">
                <a:solidFill>
                  <a:schemeClr val="tx1"/>
                </a:solidFill>
                <a:latin typeface="Arial" panose="020B0604020202020204" pitchFamily="34" charset="0"/>
                <a:cs typeface="Arial" panose="020B0604020202020204" pitchFamily="34" charset="0"/>
              </a:rPr>
              <a:t>– most businesses manage multiple accounts for different books of business. This issue is magnified for firms whose safeguarding accounts are held with banks outside the UK. We urge the FCA to engage directly with firms to better understand the different business models and payment flows. </a:t>
            </a:r>
          </a:p>
        </p:txBody>
      </p:sp>
      <p:pic>
        <p:nvPicPr>
          <p:cNvPr id="9" name="Picture 8" descr="Icon&#10;&#10;Description automatically generated">
            <a:extLst>
              <a:ext uri="{FF2B5EF4-FFF2-40B4-BE49-F238E27FC236}">
                <a16:creationId xmlns:a16="http://schemas.microsoft.com/office/drawing/2014/main" id="{3A1F66BC-DFF0-367A-663D-BC4E0EFD20D3}"/>
              </a:ext>
            </a:extLst>
          </p:cNvPr>
          <p:cNvPicPr>
            <a:picLocks noChangeAspect="1"/>
          </p:cNvPicPr>
          <p:nvPr/>
        </p:nvPicPr>
        <p:blipFill>
          <a:blip r:embed="rId3"/>
          <a:stretch>
            <a:fillRect/>
          </a:stretch>
        </p:blipFill>
        <p:spPr>
          <a:xfrm>
            <a:off x="11228028" y="5974622"/>
            <a:ext cx="484719" cy="458659"/>
          </a:xfrm>
          <a:prstGeom prst="rect">
            <a:avLst/>
          </a:prstGeom>
        </p:spPr>
      </p:pic>
    </p:spTree>
    <p:extLst>
      <p:ext uri="{BB962C8B-B14F-4D97-AF65-F5344CB8AC3E}">
        <p14:creationId xmlns:p14="http://schemas.microsoft.com/office/powerpoint/2010/main" val="6701452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A88214-0B40-281B-7481-21E75D478144}"/>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E124F993-0113-C277-CC47-77529DDE94BF}"/>
              </a:ext>
            </a:extLst>
          </p:cNvPr>
          <p:cNvSpPr>
            <a:spLocks noGrp="1"/>
          </p:cNvSpPr>
          <p:nvPr>
            <p:ph type="title"/>
          </p:nvPr>
        </p:nvSpPr>
        <p:spPr>
          <a:xfrm>
            <a:off x="521206" y="498298"/>
            <a:ext cx="10335617" cy="640080"/>
          </a:xfrm>
        </p:spPr>
        <p:txBody>
          <a:bodyPr>
            <a:noAutofit/>
          </a:bodyPr>
          <a:lstStyle/>
          <a:p>
            <a:r>
              <a:rPr lang="en-US" sz="1800" dirty="0">
                <a:latin typeface="Arial" panose="020B0604020202020204" pitchFamily="34" charset="0"/>
                <a:cs typeface="Arial" panose="020B0604020202020204" pitchFamily="34" charset="0"/>
              </a:rPr>
              <a:t>PIF final response to FCA safeguarding consultation </a:t>
            </a:r>
          </a:p>
        </p:txBody>
      </p:sp>
      <p:sp>
        <p:nvSpPr>
          <p:cNvPr id="7" name="Content Placeholder 17">
            <a:extLst>
              <a:ext uri="{FF2B5EF4-FFF2-40B4-BE49-F238E27FC236}">
                <a16:creationId xmlns:a16="http://schemas.microsoft.com/office/drawing/2014/main" id="{08718F4F-9EB3-5A2C-77C7-57EB88788C0E}"/>
              </a:ext>
            </a:extLst>
          </p:cNvPr>
          <p:cNvSpPr txBox="1">
            <a:spLocks/>
          </p:cNvSpPr>
          <p:nvPr/>
        </p:nvSpPr>
        <p:spPr>
          <a:xfrm>
            <a:off x="521207" y="1379528"/>
            <a:ext cx="10706821" cy="5798512"/>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300"/>
              </a:spcBef>
              <a:spcAft>
                <a:spcPts val="300"/>
              </a:spcAft>
              <a:buClr>
                <a:schemeClr val="tx1"/>
              </a:buClr>
              <a:buSzPct val="100000"/>
              <a:buNone/>
              <a:defRPr/>
            </a:pPr>
            <a:r>
              <a:rPr lang="en-GB" b="1" u="sng" dirty="0">
                <a:solidFill>
                  <a:schemeClr val="accent6">
                    <a:lumMod val="50000"/>
                  </a:schemeClr>
                </a:solidFill>
                <a:latin typeface="Arial" panose="020B0604020202020204" pitchFamily="34" charset="0"/>
                <a:cs typeface="Arial" panose="020B0604020202020204" pitchFamily="34" charset="0"/>
              </a:rPr>
              <a:t>Funds received through agents/distributors EITHER paid directly into the principal firm’s safeguarding account OR protected through agent/distributor segregation</a:t>
            </a:r>
          </a:p>
          <a:p>
            <a:pPr>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The proposed requirement </a:t>
            </a:r>
            <a:r>
              <a:rPr lang="en-GB" b="1" dirty="0">
                <a:solidFill>
                  <a:schemeClr val="tx1"/>
                </a:solidFill>
                <a:latin typeface="Arial" panose="020B0604020202020204" pitchFamily="34" charset="0"/>
                <a:cs typeface="Arial" panose="020B0604020202020204" pitchFamily="34" charset="0"/>
              </a:rPr>
              <a:t>does not address the core issue </a:t>
            </a:r>
            <a:r>
              <a:rPr lang="en-GB" dirty="0">
                <a:solidFill>
                  <a:schemeClr val="tx1"/>
                </a:solidFill>
                <a:latin typeface="Arial" panose="020B0604020202020204" pitchFamily="34" charset="0"/>
                <a:cs typeface="Arial" panose="020B0604020202020204" pitchFamily="34" charset="0"/>
              </a:rPr>
              <a:t>– transferring these funds into a separate account does not inherently improve protection.</a:t>
            </a:r>
          </a:p>
          <a:p>
            <a:pPr>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The challenge arises particularly when agents and distributors handle mixed remittances, which often include funds from non-regulated activities. This creates complexity when these funds are immediately placed into a designated safeguarding account and subsequently need to be removed. Introducing more mixed remittances into these accounts, only to potentially remove them later, </a:t>
            </a:r>
            <a:r>
              <a:rPr lang="en-GB" b="1" dirty="0">
                <a:solidFill>
                  <a:schemeClr val="tx1"/>
                </a:solidFill>
                <a:latin typeface="Arial" panose="020B0604020202020204" pitchFamily="34" charset="0"/>
                <a:cs typeface="Arial" panose="020B0604020202020204" pitchFamily="34" charset="0"/>
              </a:rPr>
              <a:t>obscures the picture rather than clarifying it. </a:t>
            </a:r>
          </a:p>
          <a:p>
            <a:pPr>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We suggest a </a:t>
            </a:r>
            <a:r>
              <a:rPr lang="en-GB" b="1" dirty="0">
                <a:solidFill>
                  <a:schemeClr val="tx1"/>
                </a:solidFill>
                <a:latin typeface="Arial" panose="020B0604020202020204" pitchFamily="34" charset="0"/>
                <a:cs typeface="Arial" panose="020B0604020202020204" pitchFamily="34" charset="0"/>
              </a:rPr>
              <a:t>more effective solution could be drawn from the existing CASS 5 framework for insurance brokers</a:t>
            </a:r>
            <a:r>
              <a:rPr lang="en-GB" dirty="0">
                <a:solidFill>
                  <a:schemeClr val="tx1"/>
                </a:solidFill>
                <a:latin typeface="Arial" panose="020B0604020202020204" pitchFamily="34" charset="0"/>
                <a:cs typeface="Arial" panose="020B0604020202020204" pitchFamily="34" charset="0"/>
              </a:rPr>
              <a:t>, where a “risk transfer” agreement ensures funds received by brokers are deemed to be held by the insurer. The funds are deposited into a safeguarding account in the broker’s name but are held as an agent of the insurer. Any funds given to the broker are treated as if they were directly given to the insurer. </a:t>
            </a:r>
            <a:r>
              <a:rPr lang="en-US" dirty="0">
                <a:latin typeface="Arial" panose="020B0604020202020204" pitchFamily="34" charset="0"/>
                <a:cs typeface="Arial" panose="020B0604020202020204" pitchFamily="34" charset="0"/>
              </a:rPr>
              <a:t>Applying a similar approach here - where agents and distributors have segregated accounts and hold funds as agents of the principal firm under commercial arrangements with the principal firm - could offer a more proportionate solution. </a:t>
            </a:r>
            <a:r>
              <a:rPr lang="en-US" b="1" dirty="0">
                <a:latin typeface="Arial" panose="020B0604020202020204" pitchFamily="34" charset="0"/>
                <a:cs typeface="Arial" panose="020B0604020202020204" pitchFamily="34" charset="0"/>
              </a:rPr>
              <a:t>This would maintain clear segregation without creating unnecessary complexity </a:t>
            </a:r>
            <a:r>
              <a:rPr lang="en-US" dirty="0">
                <a:latin typeface="Arial" panose="020B0604020202020204" pitchFamily="34" charset="0"/>
                <a:cs typeface="Arial" panose="020B0604020202020204" pitchFamily="34" charset="0"/>
              </a:rPr>
              <a:t>in managing mixed remittances. </a:t>
            </a:r>
            <a:endParaRPr lang="en-GB" dirty="0">
              <a:solidFill>
                <a:schemeClr val="tx1"/>
              </a:solidFill>
              <a:latin typeface="Arial" panose="020B0604020202020204" pitchFamily="34" charset="0"/>
              <a:cs typeface="Arial" panose="020B0604020202020204" pitchFamily="34" charset="0"/>
            </a:endParaRPr>
          </a:p>
        </p:txBody>
      </p:sp>
      <p:pic>
        <p:nvPicPr>
          <p:cNvPr id="9" name="Picture 8" descr="Icon&#10;&#10;Description automatically generated">
            <a:extLst>
              <a:ext uri="{FF2B5EF4-FFF2-40B4-BE49-F238E27FC236}">
                <a16:creationId xmlns:a16="http://schemas.microsoft.com/office/drawing/2014/main" id="{6ED06905-B6F0-102A-26C9-5EAC6131CF46}"/>
              </a:ext>
            </a:extLst>
          </p:cNvPr>
          <p:cNvPicPr>
            <a:picLocks noChangeAspect="1"/>
          </p:cNvPicPr>
          <p:nvPr/>
        </p:nvPicPr>
        <p:blipFill>
          <a:blip r:embed="rId3"/>
          <a:stretch>
            <a:fillRect/>
          </a:stretch>
        </p:blipFill>
        <p:spPr>
          <a:xfrm>
            <a:off x="11228028" y="5974622"/>
            <a:ext cx="484719" cy="458659"/>
          </a:xfrm>
          <a:prstGeom prst="rect">
            <a:avLst/>
          </a:prstGeom>
        </p:spPr>
      </p:pic>
    </p:spTree>
    <p:extLst>
      <p:ext uri="{BB962C8B-B14F-4D97-AF65-F5344CB8AC3E}">
        <p14:creationId xmlns:p14="http://schemas.microsoft.com/office/powerpoint/2010/main" val="31744017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47D578-7762-1F61-737B-DD53E3081BB7}"/>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6FBECBC7-C820-547F-BC29-EEB23BC0DF10}"/>
              </a:ext>
            </a:extLst>
          </p:cNvPr>
          <p:cNvSpPr>
            <a:spLocks noGrp="1"/>
          </p:cNvSpPr>
          <p:nvPr>
            <p:ph type="title"/>
          </p:nvPr>
        </p:nvSpPr>
        <p:spPr>
          <a:xfrm>
            <a:off x="521206" y="498298"/>
            <a:ext cx="10335617" cy="640080"/>
          </a:xfrm>
        </p:spPr>
        <p:txBody>
          <a:bodyPr>
            <a:noAutofit/>
          </a:bodyPr>
          <a:lstStyle/>
          <a:p>
            <a:r>
              <a:rPr lang="en-US" sz="1800" dirty="0">
                <a:latin typeface="Arial" panose="020B0604020202020204" pitchFamily="34" charset="0"/>
                <a:cs typeface="Arial" panose="020B0604020202020204" pitchFamily="34" charset="0"/>
              </a:rPr>
              <a:t>PIF final response to FCA safeguarding consultation </a:t>
            </a:r>
          </a:p>
        </p:txBody>
      </p:sp>
      <p:sp>
        <p:nvSpPr>
          <p:cNvPr id="7" name="Content Placeholder 17">
            <a:extLst>
              <a:ext uri="{FF2B5EF4-FFF2-40B4-BE49-F238E27FC236}">
                <a16:creationId xmlns:a16="http://schemas.microsoft.com/office/drawing/2014/main" id="{E6B08099-BC09-D840-1C92-3A5FC19943DE}"/>
              </a:ext>
            </a:extLst>
          </p:cNvPr>
          <p:cNvSpPr txBox="1">
            <a:spLocks/>
          </p:cNvSpPr>
          <p:nvPr/>
        </p:nvSpPr>
        <p:spPr>
          <a:xfrm>
            <a:off x="521207" y="1379528"/>
            <a:ext cx="10706821" cy="5798512"/>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300"/>
              </a:spcBef>
              <a:spcAft>
                <a:spcPts val="300"/>
              </a:spcAft>
              <a:buClr>
                <a:schemeClr val="tx1"/>
              </a:buClr>
              <a:buSzPct val="100000"/>
              <a:buNone/>
              <a:defRPr/>
            </a:pPr>
            <a:r>
              <a:rPr lang="en-GB" b="1" u="sng" dirty="0">
                <a:solidFill>
                  <a:schemeClr val="accent6">
                    <a:lumMod val="50000"/>
                  </a:schemeClr>
                </a:solidFill>
                <a:latin typeface="Arial" panose="020B0604020202020204" pitchFamily="34" charset="0"/>
                <a:cs typeface="Arial" panose="020B0604020202020204" pitchFamily="34" charset="0"/>
              </a:rPr>
              <a:t>Firms continuing to be able to invest in relevant funds in secure liquid assets in the end state</a:t>
            </a:r>
          </a:p>
          <a:p>
            <a:pPr>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We believe they should, but there are some important considerations regarding the generation of surplus or excess funds:</a:t>
            </a:r>
          </a:p>
          <a:p>
            <a:pPr lvl="1">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Under a statutory trust, firms have a fiduciary duty to account for these funds and cannot profit from the assets of the trust. We </a:t>
            </a:r>
            <a:r>
              <a:rPr lang="en-GB" b="1" dirty="0">
                <a:solidFill>
                  <a:schemeClr val="tx1"/>
                </a:solidFill>
                <a:latin typeface="Arial" panose="020B0604020202020204" pitchFamily="34" charset="0"/>
                <a:cs typeface="Arial" panose="020B0604020202020204" pitchFamily="34" charset="0"/>
              </a:rPr>
              <a:t>welcome guidance from the FCA on how firms should treat any surplus</a:t>
            </a:r>
            <a:r>
              <a:rPr lang="en-GB" dirty="0">
                <a:solidFill>
                  <a:schemeClr val="tx1"/>
                </a:solidFill>
                <a:latin typeface="Arial" panose="020B0604020202020204" pitchFamily="34" charset="0"/>
                <a:cs typeface="Arial" panose="020B0604020202020204" pitchFamily="34" charset="0"/>
              </a:rPr>
              <a:t>, e.g., should firms retain or account for any profit? This is particularly relevant given firms are restricted from providing interest under the EMRs but also prohibited from keeping any excess under a statutory trust. </a:t>
            </a:r>
          </a:p>
        </p:txBody>
      </p:sp>
      <p:pic>
        <p:nvPicPr>
          <p:cNvPr id="9" name="Picture 8" descr="Icon&#10;&#10;Description automatically generated">
            <a:extLst>
              <a:ext uri="{FF2B5EF4-FFF2-40B4-BE49-F238E27FC236}">
                <a16:creationId xmlns:a16="http://schemas.microsoft.com/office/drawing/2014/main" id="{89AC1B66-04F6-96A9-ED4C-EB852A5B623D}"/>
              </a:ext>
            </a:extLst>
          </p:cNvPr>
          <p:cNvPicPr>
            <a:picLocks noChangeAspect="1"/>
          </p:cNvPicPr>
          <p:nvPr/>
        </p:nvPicPr>
        <p:blipFill>
          <a:blip r:embed="rId3"/>
          <a:stretch>
            <a:fillRect/>
          </a:stretch>
        </p:blipFill>
        <p:spPr>
          <a:xfrm>
            <a:off x="11228028" y="5974622"/>
            <a:ext cx="484719" cy="458659"/>
          </a:xfrm>
          <a:prstGeom prst="rect">
            <a:avLst/>
          </a:prstGeom>
        </p:spPr>
      </p:pic>
    </p:spTree>
    <p:extLst>
      <p:ext uri="{BB962C8B-B14F-4D97-AF65-F5344CB8AC3E}">
        <p14:creationId xmlns:p14="http://schemas.microsoft.com/office/powerpoint/2010/main" val="24926470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95D27E2-4F6C-EA36-0624-0EE86F2D8983}"/>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FA01F311-A326-C05F-547C-38C30310B1AD}"/>
              </a:ext>
            </a:extLst>
          </p:cNvPr>
          <p:cNvSpPr>
            <a:spLocks noGrp="1"/>
          </p:cNvSpPr>
          <p:nvPr>
            <p:ph type="title"/>
          </p:nvPr>
        </p:nvSpPr>
        <p:spPr>
          <a:xfrm>
            <a:off x="521206" y="498298"/>
            <a:ext cx="10335617" cy="640080"/>
          </a:xfrm>
        </p:spPr>
        <p:txBody>
          <a:bodyPr>
            <a:noAutofit/>
          </a:bodyPr>
          <a:lstStyle/>
          <a:p>
            <a:r>
              <a:rPr lang="en-US" sz="1800" dirty="0">
                <a:latin typeface="Arial" panose="020B0604020202020204" pitchFamily="34" charset="0"/>
                <a:cs typeface="Arial" panose="020B0604020202020204" pitchFamily="34" charset="0"/>
              </a:rPr>
              <a:t>PIF final response to FCA safeguarding consultation </a:t>
            </a:r>
          </a:p>
        </p:txBody>
      </p:sp>
      <p:sp>
        <p:nvSpPr>
          <p:cNvPr id="7" name="Content Placeholder 17">
            <a:extLst>
              <a:ext uri="{FF2B5EF4-FFF2-40B4-BE49-F238E27FC236}">
                <a16:creationId xmlns:a16="http://schemas.microsoft.com/office/drawing/2014/main" id="{CC645F05-CABD-F2CB-465C-D9F2EB0003F6}"/>
              </a:ext>
            </a:extLst>
          </p:cNvPr>
          <p:cNvSpPr txBox="1">
            <a:spLocks/>
          </p:cNvSpPr>
          <p:nvPr/>
        </p:nvSpPr>
        <p:spPr>
          <a:xfrm>
            <a:off x="521207" y="1379528"/>
            <a:ext cx="10706821" cy="5798512"/>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300"/>
              </a:spcBef>
              <a:spcAft>
                <a:spcPts val="300"/>
              </a:spcAft>
              <a:buClr>
                <a:schemeClr val="tx1"/>
              </a:buClr>
              <a:buSzPct val="100000"/>
              <a:buNone/>
              <a:defRPr/>
            </a:pPr>
            <a:r>
              <a:rPr lang="en-GB" b="1" u="sng" dirty="0">
                <a:solidFill>
                  <a:schemeClr val="accent6">
                    <a:lumMod val="50000"/>
                  </a:schemeClr>
                </a:solidFill>
                <a:latin typeface="Arial" panose="020B0604020202020204" pitchFamily="34" charset="0"/>
                <a:cs typeface="Arial" panose="020B0604020202020204" pitchFamily="34" charset="0"/>
              </a:rPr>
              <a:t>Firms being able to hold the assets they invest in OR always held by a custodian</a:t>
            </a:r>
          </a:p>
          <a:p>
            <a:pPr>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Allowing firms to hold the assets they invest in seems reasonable, but several considerations need to be clarified to ensure consistency within the regulatory framework:</a:t>
            </a:r>
          </a:p>
          <a:p>
            <a:pPr lvl="1">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Clarification from the FCA would be beneficial, particularly to confirm that sending funds to a custodian does not fall under the FSMA-regulated activity of arranging custody, which </a:t>
            </a:r>
            <a:r>
              <a:rPr lang="en-GB" b="1" dirty="0">
                <a:solidFill>
                  <a:schemeClr val="tx1"/>
                </a:solidFill>
                <a:latin typeface="Arial" panose="020B0604020202020204" pitchFamily="34" charset="0"/>
                <a:cs typeface="Arial" panose="020B0604020202020204" pitchFamily="34" charset="0"/>
              </a:rPr>
              <a:t>could inadvertently bring payment firms in scope of needing FSMA authorisation</a:t>
            </a:r>
            <a:r>
              <a:rPr lang="en-GB" dirty="0">
                <a:solidFill>
                  <a:schemeClr val="tx1"/>
                </a:solidFill>
                <a:latin typeface="Arial" panose="020B0604020202020204" pitchFamily="34" charset="0"/>
                <a:cs typeface="Arial" panose="020B0604020202020204" pitchFamily="34" charset="0"/>
              </a:rPr>
              <a:t>.</a:t>
            </a:r>
          </a:p>
          <a:p>
            <a:pPr lvl="1">
              <a:lnSpc>
                <a:spcPct val="150000"/>
              </a:lnSpc>
              <a:spcBef>
                <a:spcPts val="300"/>
              </a:spcBef>
              <a:spcAft>
                <a:spcPts val="300"/>
              </a:spcAft>
              <a:buClr>
                <a:schemeClr val="tx1"/>
              </a:buClr>
              <a:buSzPct val="100000"/>
              <a:buFont typeface="Wingdings" panose="05000000000000000000" pitchFamily="2" charset="2"/>
              <a:buChar char="§"/>
              <a:defRPr/>
            </a:pPr>
            <a:r>
              <a:rPr lang="en-GB" b="1" dirty="0">
                <a:solidFill>
                  <a:schemeClr val="tx1"/>
                </a:solidFill>
                <a:latin typeface="Arial" panose="020B0604020202020204" pitchFamily="34" charset="0"/>
                <a:cs typeface="Arial" panose="020B0604020202020204" pitchFamily="34" charset="0"/>
              </a:rPr>
              <a:t>Guidance is also needed on the types of assets payment firms can invest in </a:t>
            </a:r>
            <a:r>
              <a:rPr lang="en-GB" dirty="0">
                <a:solidFill>
                  <a:schemeClr val="tx1"/>
                </a:solidFill>
                <a:latin typeface="Arial" panose="020B0604020202020204" pitchFamily="34" charset="0"/>
                <a:cs typeface="Arial" panose="020B0604020202020204" pitchFamily="34" charset="0"/>
              </a:rPr>
              <a:t>– under the current regime, firms must seek approval or ensure their investments meet specific criteria – will this continue? </a:t>
            </a:r>
          </a:p>
        </p:txBody>
      </p:sp>
      <p:pic>
        <p:nvPicPr>
          <p:cNvPr id="9" name="Picture 8" descr="Icon&#10;&#10;Description automatically generated">
            <a:extLst>
              <a:ext uri="{FF2B5EF4-FFF2-40B4-BE49-F238E27FC236}">
                <a16:creationId xmlns:a16="http://schemas.microsoft.com/office/drawing/2014/main" id="{358BAD3B-E429-1D10-D86F-67AA05F8740A}"/>
              </a:ext>
            </a:extLst>
          </p:cNvPr>
          <p:cNvPicPr>
            <a:picLocks noChangeAspect="1"/>
          </p:cNvPicPr>
          <p:nvPr/>
        </p:nvPicPr>
        <p:blipFill>
          <a:blip r:embed="rId3"/>
          <a:stretch>
            <a:fillRect/>
          </a:stretch>
        </p:blipFill>
        <p:spPr>
          <a:xfrm>
            <a:off x="11228028" y="5974622"/>
            <a:ext cx="484719" cy="458659"/>
          </a:xfrm>
          <a:prstGeom prst="rect">
            <a:avLst/>
          </a:prstGeom>
        </p:spPr>
      </p:pic>
    </p:spTree>
    <p:extLst>
      <p:ext uri="{BB962C8B-B14F-4D97-AF65-F5344CB8AC3E}">
        <p14:creationId xmlns:p14="http://schemas.microsoft.com/office/powerpoint/2010/main" val="254053486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3DFECD-7FDB-F92E-422E-DE9069624C4D}"/>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C3C048B1-9E1E-2CAD-5908-026816276D1A}"/>
              </a:ext>
            </a:extLst>
          </p:cNvPr>
          <p:cNvSpPr>
            <a:spLocks noGrp="1"/>
          </p:cNvSpPr>
          <p:nvPr>
            <p:ph type="title"/>
          </p:nvPr>
        </p:nvSpPr>
        <p:spPr>
          <a:xfrm>
            <a:off x="521206" y="498298"/>
            <a:ext cx="10335617" cy="640080"/>
          </a:xfrm>
        </p:spPr>
        <p:txBody>
          <a:bodyPr>
            <a:noAutofit/>
          </a:bodyPr>
          <a:lstStyle/>
          <a:p>
            <a:r>
              <a:rPr lang="en-US" sz="1800" dirty="0">
                <a:latin typeface="Arial" panose="020B0604020202020204" pitchFamily="34" charset="0"/>
                <a:cs typeface="Arial" panose="020B0604020202020204" pitchFamily="34" charset="0"/>
              </a:rPr>
              <a:t>PIF final response to FCA safeguarding consultation </a:t>
            </a:r>
          </a:p>
        </p:txBody>
      </p:sp>
      <p:sp>
        <p:nvSpPr>
          <p:cNvPr id="7" name="Content Placeholder 17">
            <a:extLst>
              <a:ext uri="{FF2B5EF4-FFF2-40B4-BE49-F238E27FC236}">
                <a16:creationId xmlns:a16="http://schemas.microsoft.com/office/drawing/2014/main" id="{44A98E4A-7CBF-57F1-DE14-C38E0683CE2E}"/>
              </a:ext>
            </a:extLst>
          </p:cNvPr>
          <p:cNvSpPr txBox="1">
            <a:spLocks/>
          </p:cNvSpPr>
          <p:nvPr/>
        </p:nvSpPr>
        <p:spPr>
          <a:xfrm>
            <a:off x="521207" y="1379528"/>
            <a:ext cx="10706821" cy="5798512"/>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300"/>
              </a:spcBef>
              <a:spcAft>
                <a:spcPts val="300"/>
              </a:spcAft>
              <a:buClr>
                <a:schemeClr val="tx1"/>
              </a:buClr>
              <a:buSzPct val="100000"/>
              <a:buNone/>
              <a:defRPr/>
            </a:pPr>
            <a:r>
              <a:rPr lang="en-GB" b="1" u="sng" dirty="0">
                <a:solidFill>
                  <a:schemeClr val="accent6">
                    <a:lumMod val="50000"/>
                  </a:schemeClr>
                </a:solidFill>
                <a:latin typeface="Arial" panose="020B0604020202020204" pitchFamily="34" charset="0"/>
                <a:cs typeface="Arial" panose="020B0604020202020204" pitchFamily="34" charset="0"/>
              </a:rPr>
              <a:t>Do we agree that a statutory trust is the best replacement for the current regime?</a:t>
            </a:r>
          </a:p>
          <a:p>
            <a:pPr>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We strongly disagree. This </a:t>
            </a:r>
            <a:r>
              <a:rPr lang="en-GB" b="1" dirty="0">
                <a:solidFill>
                  <a:schemeClr val="tx1"/>
                </a:solidFill>
                <a:latin typeface="Arial" panose="020B0604020202020204" pitchFamily="34" charset="0"/>
                <a:cs typeface="Arial" panose="020B0604020202020204" pitchFamily="34" charset="0"/>
              </a:rPr>
              <a:t>approach is fundamentally flawed </a:t>
            </a:r>
            <a:r>
              <a:rPr lang="en-GB" dirty="0">
                <a:solidFill>
                  <a:schemeClr val="tx1"/>
                </a:solidFill>
                <a:latin typeface="Arial" panose="020B0604020202020204" pitchFamily="34" charset="0"/>
                <a:cs typeface="Arial" panose="020B0604020202020204" pitchFamily="34" charset="0"/>
              </a:rPr>
              <a:t>and poses significant, unaddressed challenges for firms. We urge the FCA to </a:t>
            </a:r>
            <a:r>
              <a:rPr lang="en-GB" b="1" dirty="0">
                <a:solidFill>
                  <a:schemeClr val="tx1"/>
                </a:solidFill>
                <a:latin typeface="Arial" panose="020B0604020202020204" pitchFamily="34" charset="0"/>
                <a:cs typeface="Arial" panose="020B0604020202020204" pitchFamily="34" charset="0"/>
              </a:rPr>
              <a:t>pause implementing a statutory trust regime</a:t>
            </a:r>
            <a:r>
              <a:rPr lang="en-GB" dirty="0">
                <a:solidFill>
                  <a:schemeClr val="tx1"/>
                </a:solidFill>
                <a:latin typeface="Arial" panose="020B0604020202020204" pitchFamily="34" charset="0"/>
                <a:cs typeface="Arial" panose="020B0604020202020204" pitchFamily="34" charset="0"/>
              </a:rPr>
              <a:t>, at least until the interim state rules have been fully implemented and an accurate assessment of the potential benefits of a statutory trust can be analysed. </a:t>
            </a:r>
          </a:p>
          <a:p>
            <a:pPr lvl="1">
              <a:lnSpc>
                <a:spcPct val="150000"/>
              </a:lnSpc>
              <a:spcBef>
                <a:spcPts val="300"/>
              </a:spcBef>
              <a:spcAft>
                <a:spcPts val="300"/>
              </a:spcAft>
              <a:buClr>
                <a:schemeClr val="tx1"/>
              </a:buClr>
              <a:buSzPct val="100000"/>
              <a:buFont typeface="Wingdings" panose="05000000000000000000" pitchFamily="2" charset="2"/>
              <a:buChar char="§"/>
              <a:defRPr/>
            </a:pPr>
            <a:r>
              <a:rPr lang="en-GB" b="1" dirty="0">
                <a:solidFill>
                  <a:schemeClr val="tx1"/>
                </a:solidFill>
                <a:latin typeface="Arial" panose="020B0604020202020204" pitchFamily="34" charset="0"/>
                <a:cs typeface="Arial" panose="020B0604020202020204" pitchFamily="34" charset="0"/>
              </a:rPr>
              <a:t>We do not believe the FCA has adequately articulated the rationale for implementing a statutory trust</a:t>
            </a:r>
            <a:r>
              <a:rPr lang="en-GB" dirty="0">
                <a:solidFill>
                  <a:schemeClr val="tx1"/>
                </a:solidFill>
                <a:latin typeface="Arial" panose="020B0604020202020204" pitchFamily="34" charset="0"/>
                <a:cs typeface="Arial" panose="020B0604020202020204" pitchFamily="34" charset="0"/>
              </a:rPr>
              <a:t>, or provided a thorough analysis of the implications for firms. Further, the FCA has not addressed the practical consequences related to fiduciary duties, treatment of profit from assets, and interest earned on safeguarding accounts – </a:t>
            </a:r>
            <a:r>
              <a:rPr lang="en-GB" b="1" dirty="0">
                <a:solidFill>
                  <a:schemeClr val="tx1"/>
                </a:solidFill>
                <a:latin typeface="Arial" panose="020B0604020202020204" pitchFamily="34" charset="0"/>
                <a:cs typeface="Arial" panose="020B0604020202020204" pitchFamily="34" charset="0"/>
              </a:rPr>
              <a:t>these are key income sources for EMIs</a:t>
            </a:r>
          </a:p>
          <a:p>
            <a:pPr lvl="1">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A statutory trust does not inherently improve the accuracy of a firm’s records, or their overall financial health. </a:t>
            </a:r>
            <a:r>
              <a:rPr lang="en-GB" b="1" dirty="0">
                <a:solidFill>
                  <a:schemeClr val="tx1"/>
                </a:solidFill>
                <a:latin typeface="Arial" panose="020B0604020202020204" pitchFamily="34" charset="0"/>
                <a:cs typeface="Arial" panose="020B0604020202020204" pitchFamily="34" charset="0"/>
              </a:rPr>
              <a:t>If a firm’s records are poorly maintained, a statutory trust does not resolve this issue</a:t>
            </a:r>
            <a:r>
              <a:rPr lang="en-GB" dirty="0">
                <a:solidFill>
                  <a:schemeClr val="tx1"/>
                </a:solidFill>
                <a:latin typeface="Arial" panose="020B0604020202020204" pitchFamily="34" charset="0"/>
                <a:cs typeface="Arial" panose="020B0604020202020204" pitchFamily="34" charset="0"/>
              </a:rPr>
              <a:t>. Enhanced FCA supervision and enforcement of the existing requirements would be fair more effective in ensuring firms’ compliance and protecting customer funds. </a:t>
            </a:r>
          </a:p>
          <a:p>
            <a:pPr lvl="1">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We have broader concerns about the impact a statutory trust will have on the UK’s international competitiveness. This deviation from the EMRs and PSRs </a:t>
            </a:r>
            <a:r>
              <a:rPr lang="en-GB" b="1" dirty="0">
                <a:solidFill>
                  <a:schemeClr val="tx1"/>
                </a:solidFill>
                <a:latin typeface="Arial" panose="020B0604020202020204" pitchFamily="34" charset="0"/>
                <a:cs typeface="Arial" panose="020B0604020202020204" pitchFamily="34" charset="0"/>
              </a:rPr>
              <a:t>could weaken the UK’s alignment with EU regulations</a:t>
            </a:r>
            <a:r>
              <a:rPr lang="en-GB" dirty="0">
                <a:solidFill>
                  <a:schemeClr val="tx1"/>
                </a:solidFill>
                <a:latin typeface="Arial" panose="020B0604020202020204" pitchFamily="34" charset="0"/>
                <a:cs typeface="Arial" panose="020B0604020202020204" pitchFamily="34" charset="0"/>
              </a:rPr>
              <a:t>, potentially </a:t>
            </a:r>
            <a:r>
              <a:rPr lang="en-GB" b="1" dirty="0">
                <a:solidFill>
                  <a:schemeClr val="tx1"/>
                </a:solidFill>
                <a:latin typeface="Arial" panose="020B0604020202020204" pitchFamily="34" charset="0"/>
                <a:cs typeface="Arial" panose="020B0604020202020204" pitchFamily="34" charset="0"/>
              </a:rPr>
              <a:t>jeopardising the UK’s participation in SEPA</a:t>
            </a:r>
            <a:r>
              <a:rPr lang="en-GB" dirty="0">
                <a:solidFill>
                  <a:schemeClr val="tx1"/>
                </a:solidFill>
                <a:latin typeface="Arial" panose="020B0604020202020204" pitchFamily="34" charset="0"/>
                <a:cs typeface="Arial" panose="020B0604020202020204" pitchFamily="34" charset="0"/>
              </a:rPr>
              <a:t>.</a:t>
            </a:r>
          </a:p>
        </p:txBody>
      </p:sp>
      <p:pic>
        <p:nvPicPr>
          <p:cNvPr id="9" name="Picture 8" descr="Icon&#10;&#10;Description automatically generated">
            <a:extLst>
              <a:ext uri="{FF2B5EF4-FFF2-40B4-BE49-F238E27FC236}">
                <a16:creationId xmlns:a16="http://schemas.microsoft.com/office/drawing/2014/main" id="{45225EC7-5E60-3A4A-AB64-36880C2CB42A}"/>
              </a:ext>
            </a:extLst>
          </p:cNvPr>
          <p:cNvPicPr>
            <a:picLocks noChangeAspect="1"/>
          </p:cNvPicPr>
          <p:nvPr/>
        </p:nvPicPr>
        <p:blipFill>
          <a:blip r:embed="rId3"/>
          <a:stretch>
            <a:fillRect/>
          </a:stretch>
        </p:blipFill>
        <p:spPr>
          <a:xfrm>
            <a:off x="11228028" y="5974622"/>
            <a:ext cx="484719" cy="458659"/>
          </a:xfrm>
          <a:prstGeom prst="rect">
            <a:avLst/>
          </a:prstGeom>
        </p:spPr>
      </p:pic>
    </p:spTree>
    <p:extLst>
      <p:ext uri="{BB962C8B-B14F-4D97-AF65-F5344CB8AC3E}">
        <p14:creationId xmlns:p14="http://schemas.microsoft.com/office/powerpoint/2010/main" val="297084327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Autofit/>
          </a:bodyPr>
          <a:lstStyle/>
          <a:p>
            <a:r>
              <a:rPr lang="en-US" sz="2400" dirty="0">
                <a:latin typeface="Arial" panose="020B0604020202020204" pitchFamily="34" charset="0"/>
                <a:cs typeface="Arial" panose="020B0604020202020204" pitchFamily="34" charset="0"/>
              </a:rPr>
              <a:t>Competition Law Notice </a:t>
            </a:r>
          </a:p>
        </p:txBody>
      </p:sp>
      <p:sp>
        <p:nvSpPr>
          <p:cNvPr id="7" name="Content Placeholder 17">
            <a:extLst>
              <a:ext uri="{FF2B5EF4-FFF2-40B4-BE49-F238E27FC236}">
                <a16:creationId xmlns:a16="http://schemas.microsoft.com/office/drawing/2014/main" id="{4AB1DD70-CF3C-4D8C-9CEC-DA293E7E2848}"/>
              </a:ext>
            </a:extLst>
          </p:cNvPr>
          <p:cNvSpPr txBox="1">
            <a:spLocks/>
          </p:cNvSpPr>
          <p:nvPr/>
        </p:nvSpPr>
        <p:spPr>
          <a:xfrm>
            <a:off x="1148079" y="1671927"/>
            <a:ext cx="9763761" cy="4907310"/>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2000"/>
              </a:lnSpc>
              <a:spcAft>
                <a:spcPts val="600"/>
              </a:spcAft>
              <a:buNone/>
              <a:defRPr/>
            </a:pPr>
            <a:r>
              <a:rPr lang="en-US" sz="1400" dirty="0">
                <a:solidFill>
                  <a:schemeClr val="tx1"/>
                </a:solidFill>
                <a:latin typeface="Arial" panose="020B0604020202020204" pitchFamily="34" charset="0"/>
                <a:cs typeface="Arial" panose="020B0604020202020204" pitchFamily="34" charset="0"/>
              </a:rPr>
              <a:t>Meeting participants are reminded that this meeting </a:t>
            </a:r>
            <a:r>
              <a:rPr lang="en-US" sz="1400" b="1" dirty="0">
                <a:solidFill>
                  <a:schemeClr val="tx1"/>
                </a:solidFill>
                <a:latin typeface="Arial" panose="020B0604020202020204" pitchFamily="34" charset="0"/>
                <a:cs typeface="Arial" panose="020B0604020202020204" pitchFamily="34" charset="0"/>
              </a:rPr>
              <a:t>must adhere to competition law rules </a:t>
            </a:r>
            <a:r>
              <a:rPr lang="en-US" sz="1400" dirty="0">
                <a:solidFill>
                  <a:schemeClr val="tx1"/>
                </a:solidFill>
                <a:latin typeface="Arial" panose="020B0604020202020204" pitchFamily="34" charset="0"/>
                <a:cs typeface="Arial" panose="020B0604020202020204" pitchFamily="34" charset="0"/>
              </a:rPr>
              <a:t>and as such no confidential or commercially sensitive information must be shared directly or indirectly between competitors. </a:t>
            </a:r>
          </a:p>
          <a:p>
            <a:pPr marL="0" indent="0">
              <a:lnSpc>
                <a:spcPts val="2000"/>
              </a:lnSpc>
              <a:spcAft>
                <a:spcPts val="600"/>
              </a:spcAft>
              <a:buNone/>
              <a:defRPr/>
            </a:pPr>
            <a:r>
              <a:rPr lang="en-US" sz="1400" b="1" dirty="0">
                <a:solidFill>
                  <a:schemeClr val="tx1"/>
                </a:solidFill>
                <a:latin typeface="Arial" panose="020B0604020202020204" pitchFamily="34" charset="0"/>
                <a:cs typeface="Arial" panose="020B0604020202020204" pitchFamily="34" charset="0"/>
              </a:rPr>
              <a:t>Please do not share any confidential or commercially sensitive information </a:t>
            </a:r>
            <a:r>
              <a:rPr lang="en-US" sz="1400" dirty="0">
                <a:solidFill>
                  <a:schemeClr val="tx1"/>
                </a:solidFill>
                <a:latin typeface="Arial" panose="020B0604020202020204" pitchFamily="34" charset="0"/>
                <a:cs typeface="Arial" panose="020B0604020202020204" pitchFamily="34" charset="0"/>
              </a:rPr>
              <a:t>and please do not ask questions that could lead to other participants to sharing confidential or commercially sensitive information about their organisation. </a:t>
            </a:r>
          </a:p>
          <a:p>
            <a:pPr marL="0" indent="0">
              <a:lnSpc>
                <a:spcPts val="2000"/>
              </a:lnSpc>
              <a:spcAft>
                <a:spcPts val="600"/>
              </a:spcAft>
              <a:buNone/>
              <a:defRPr/>
            </a:pPr>
            <a:r>
              <a:rPr lang="en-US" sz="1400" dirty="0">
                <a:solidFill>
                  <a:schemeClr val="tx1"/>
                </a:solidFill>
                <a:latin typeface="Arial" panose="020B0604020202020204" pitchFamily="34" charset="0"/>
                <a:cs typeface="Arial" panose="020B0604020202020204" pitchFamily="34" charset="0"/>
              </a:rPr>
              <a:t>A written agenda has been circulated in advance and all discussion must keep to the agenda.</a:t>
            </a:r>
          </a:p>
          <a:p>
            <a:pPr marL="0" indent="0">
              <a:lnSpc>
                <a:spcPts val="2000"/>
              </a:lnSpc>
              <a:spcAft>
                <a:spcPts val="600"/>
              </a:spcAft>
              <a:buNone/>
              <a:defRPr/>
            </a:pPr>
            <a:r>
              <a:rPr lang="en-US" sz="1400" dirty="0">
                <a:solidFill>
                  <a:schemeClr val="tx1"/>
                </a:solidFill>
                <a:latin typeface="Arial" panose="020B0604020202020204" pitchFamily="34" charset="0"/>
                <a:cs typeface="Arial" panose="020B0604020202020204" pitchFamily="34" charset="0"/>
              </a:rPr>
              <a:t>Please read our </a:t>
            </a:r>
            <a:r>
              <a:rPr lang="en-US" sz="1400" b="1" dirty="0">
                <a:solidFill>
                  <a:schemeClr val="tx1"/>
                </a:solidFill>
                <a:latin typeface="Arial" panose="020B0604020202020204" pitchFamily="34" charset="0"/>
                <a:cs typeface="Arial" panose="020B0604020202020204" pitchFamily="34" charset="0"/>
              </a:rPr>
              <a:t>Competition Law Guidelines </a:t>
            </a:r>
            <a:r>
              <a:rPr lang="en-US" sz="1400" dirty="0">
                <a:solidFill>
                  <a:schemeClr val="tx1"/>
                </a:solidFill>
                <a:latin typeface="Arial" panose="020B0604020202020204" pitchFamily="34" charset="0"/>
                <a:cs typeface="Arial" panose="020B0604020202020204" pitchFamily="34" charset="0"/>
              </a:rPr>
              <a:t>for further information: </a:t>
            </a:r>
          </a:p>
          <a:p>
            <a:pPr marL="0" indent="0">
              <a:lnSpc>
                <a:spcPts val="2000"/>
              </a:lnSpc>
              <a:spcAft>
                <a:spcPts val="600"/>
              </a:spcAft>
              <a:buNone/>
              <a:defRPr/>
            </a:pPr>
            <a:r>
              <a:rPr lang="en-US" sz="1400" dirty="0">
                <a:latin typeface="Arial" panose="020B0604020202020204" pitchFamily="34" charset="0"/>
                <a:cs typeface="Arial" panose="020B0604020202020204" pitchFamily="34" charset="0"/>
                <a:hlinkClick r:id="rId2"/>
              </a:rPr>
              <a:t>Competition Law Guidelines - Payments Innovation Forum</a:t>
            </a:r>
            <a:endParaRPr lang="en-US" sz="1400" dirty="0">
              <a:latin typeface="Arial" panose="020B0604020202020204" pitchFamily="34" charset="0"/>
              <a:cs typeface="Arial" panose="020B0604020202020204" pitchFamily="34" charset="0"/>
            </a:endParaRPr>
          </a:p>
          <a:p>
            <a:pPr marL="0" indent="0">
              <a:lnSpc>
                <a:spcPts val="2000"/>
              </a:lnSpc>
              <a:spcAft>
                <a:spcPts val="600"/>
              </a:spcAft>
              <a:buNone/>
              <a:defRPr/>
            </a:pPr>
            <a:endParaRPr lang="en-US" b="1" dirty="0">
              <a:latin typeface="Aileron Regular"/>
              <a:cs typeface="Segoe UI" panose="020B0502040204020203" pitchFamily="34" charset="0"/>
            </a:endParaRPr>
          </a:p>
        </p:txBody>
      </p:sp>
      <p:pic>
        <p:nvPicPr>
          <p:cNvPr id="9" name="Picture 8" descr="Icon&#10;&#10;Description automatically generated">
            <a:extLst>
              <a:ext uri="{FF2B5EF4-FFF2-40B4-BE49-F238E27FC236}">
                <a16:creationId xmlns:a16="http://schemas.microsoft.com/office/drawing/2014/main" id="{9747EA9F-0C17-4B91-B705-34827EA49C46}"/>
              </a:ext>
            </a:extLst>
          </p:cNvPr>
          <p:cNvPicPr>
            <a:picLocks noChangeAspect="1"/>
          </p:cNvPicPr>
          <p:nvPr/>
        </p:nvPicPr>
        <p:blipFill>
          <a:blip r:embed="rId3"/>
          <a:stretch>
            <a:fillRect/>
          </a:stretch>
        </p:blipFill>
        <p:spPr>
          <a:xfrm>
            <a:off x="11228028" y="5974622"/>
            <a:ext cx="484719" cy="458659"/>
          </a:xfrm>
          <a:prstGeom prst="rect">
            <a:avLst/>
          </a:prstGeom>
        </p:spPr>
      </p:pic>
    </p:spTree>
    <p:extLst>
      <p:ext uri="{BB962C8B-B14F-4D97-AF65-F5344CB8AC3E}">
        <p14:creationId xmlns:p14="http://schemas.microsoft.com/office/powerpoint/2010/main" val="28818988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672B8A-9471-ADB0-3468-B43D3C0711E7}"/>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9B45801A-00E9-6833-51DC-0DD1B1CC29E4}"/>
              </a:ext>
            </a:extLst>
          </p:cNvPr>
          <p:cNvSpPr>
            <a:spLocks noGrp="1"/>
          </p:cNvSpPr>
          <p:nvPr>
            <p:ph type="title"/>
          </p:nvPr>
        </p:nvSpPr>
        <p:spPr>
          <a:xfrm>
            <a:off x="521206" y="498298"/>
            <a:ext cx="10335617" cy="640080"/>
          </a:xfrm>
        </p:spPr>
        <p:txBody>
          <a:bodyPr>
            <a:noAutofit/>
          </a:bodyPr>
          <a:lstStyle/>
          <a:p>
            <a:r>
              <a:rPr lang="en-US" sz="1800" dirty="0">
                <a:latin typeface="Arial" panose="020B0604020202020204" pitchFamily="34" charset="0"/>
                <a:cs typeface="Arial" panose="020B0604020202020204" pitchFamily="34" charset="0"/>
              </a:rPr>
              <a:t>PIF final response to FCA safeguarding consultation </a:t>
            </a:r>
          </a:p>
        </p:txBody>
      </p:sp>
      <p:sp>
        <p:nvSpPr>
          <p:cNvPr id="7" name="Content Placeholder 17">
            <a:extLst>
              <a:ext uri="{FF2B5EF4-FFF2-40B4-BE49-F238E27FC236}">
                <a16:creationId xmlns:a16="http://schemas.microsoft.com/office/drawing/2014/main" id="{BF3AE84C-7436-92C6-BF5D-5FC2265B26C4}"/>
              </a:ext>
            </a:extLst>
          </p:cNvPr>
          <p:cNvSpPr txBox="1">
            <a:spLocks/>
          </p:cNvSpPr>
          <p:nvPr/>
        </p:nvSpPr>
        <p:spPr>
          <a:xfrm>
            <a:off x="521207" y="1379528"/>
            <a:ext cx="10706821" cy="5798512"/>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300"/>
              </a:spcBef>
              <a:spcAft>
                <a:spcPts val="300"/>
              </a:spcAft>
              <a:buClr>
                <a:schemeClr val="tx1"/>
              </a:buClr>
              <a:buSzPct val="100000"/>
              <a:buNone/>
              <a:defRPr/>
            </a:pPr>
            <a:r>
              <a:rPr lang="en-GB" b="1" u="sng" dirty="0">
                <a:solidFill>
                  <a:schemeClr val="accent6">
                    <a:lumMod val="50000"/>
                  </a:schemeClr>
                </a:solidFill>
                <a:latin typeface="Arial" panose="020B0604020202020204" pitchFamily="34" charset="0"/>
                <a:cs typeface="Arial" panose="020B0604020202020204" pitchFamily="34" charset="0"/>
              </a:rPr>
              <a:t>Proposals to clarify when the safeguarding requirement starts and ends</a:t>
            </a:r>
          </a:p>
          <a:p>
            <a:pPr>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The proposed clarity is welcome, but we ask the FCA to </a:t>
            </a:r>
            <a:r>
              <a:rPr lang="en-GB" b="1" dirty="0">
                <a:solidFill>
                  <a:schemeClr val="tx1"/>
                </a:solidFill>
                <a:latin typeface="Arial" panose="020B0604020202020204" pitchFamily="34" charset="0"/>
                <a:cs typeface="Arial" panose="020B0604020202020204" pitchFamily="34" charset="0"/>
              </a:rPr>
              <a:t>consider the complexities of different business models and payment flows</a:t>
            </a:r>
            <a:r>
              <a:rPr lang="en-GB" dirty="0">
                <a:solidFill>
                  <a:schemeClr val="tx1"/>
                </a:solidFill>
                <a:latin typeface="Arial" panose="020B0604020202020204" pitchFamily="34" charset="0"/>
                <a:cs typeface="Arial" panose="020B0604020202020204" pitchFamily="34" charset="0"/>
              </a:rPr>
              <a:t>, e.g., funds may pass through multiple PSPs before reaching the end customer. Requiring safeguarding at each stage, including when funds are transferred to another PSP with its own safeguarding obligations, </a:t>
            </a:r>
            <a:r>
              <a:rPr lang="en-GB" b="1" dirty="0">
                <a:solidFill>
                  <a:schemeClr val="tx1"/>
                </a:solidFill>
                <a:latin typeface="Arial" panose="020B0604020202020204" pitchFamily="34" charset="0"/>
                <a:cs typeface="Arial" panose="020B0604020202020204" pitchFamily="34" charset="0"/>
              </a:rPr>
              <a:t>could result in double safeguarding </a:t>
            </a:r>
            <a:r>
              <a:rPr lang="en-GB" dirty="0">
                <a:solidFill>
                  <a:schemeClr val="tx1"/>
                </a:solidFill>
                <a:latin typeface="Arial" panose="020B0604020202020204" pitchFamily="34" charset="0"/>
                <a:cs typeface="Arial" panose="020B0604020202020204" pitchFamily="34" charset="0"/>
              </a:rPr>
              <a:t>– this creates inefficiency that should be addressed in the final rules and guidance. </a:t>
            </a:r>
          </a:p>
        </p:txBody>
      </p:sp>
      <p:pic>
        <p:nvPicPr>
          <p:cNvPr id="9" name="Picture 8" descr="Icon&#10;&#10;Description automatically generated">
            <a:extLst>
              <a:ext uri="{FF2B5EF4-FFF2-40B4-BE49-F238E27FC236}">
                <a16:creationId xmlns:a16="http://schemas.microsoft.com/office/drawing/2014/main" id="{1B036823-51AD-5C4B-937B-7192600B462A}"/>
              </a:ext>
            </a:extLst>
          </p:cNvPr>
          <p:cNvPicPr>
            <a:picLocks noChangeAspect="1"/>
          </p:cNvPicPr>
          <p:nvPr/>
        </p:nvPicPr>
        <p:blipFill>
          <a:blip r:embed="rId3"/>
          <a:stretch>
            <a:fillRect/>
          </a:stretch>
        </p:blipFill>
        <p:spPr>
          <a:xfrm>
            <a:off x="11228028" y="5974622"/>
            <a:ext cx="484719" cy="458659"/>
          </a:xfrm>
          <a:prstGeom prst="rect">
            <a:avLst/>
          </a:prstGeom>
        </p:spPr>
      </p:pic>
    </p:spTree>
    <p:extLst>
      <p:ext uri="{BB962C8B-B14F-4D97-AF65-F5344CB8AC3E}">
        <p14:creationId xmlns:p14="http://schemas.microsoft.com/office/powerpoint/2010/main" val="11900696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6EDAA3-570D-E549-8D53-93420B264B61}"/>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5B51C281-31C1-0AB9-5803-4F006B4CCC13}"/>
              </a:ext>
            </a:extLst>
          </p:cNvPr>
          <p:cNvSpPr>
            <a:spLocks noGrp="1"/>
          </p:cNvSpPr>
          <p:nvPr>
            <p:ph type="title"/>
          </p:nvPr>
        </p:nvSpPr>
        <p:spPr>
          <a:xfrm>
            <a:off x="521206" y="498298"/>
            <a:ext cx="10335617" cy="640080"/>
          </a:xfrm>
        </p:spPr>
        <p:txBody>
          <a:bodyPr>
            <a:noAutofit/>
          </a:bodyPr>
          <a:lstStyle/>
          <a:p>
            <a:r>
              <a:rPr lang="en-US" sz="1800" dirty="0">
                <a:latin typeface="Arial" panose="020B0604020202020204" pitchFamily="34" charset="0"/>
                <a:cs typeface="Arial" panose="020B0604020202020204" pitchFamily="34" charset="0"/>
              </a:rPr>
              <a:t>PIF final response to FCA safeguarding consultation </a:t>
            </a:r>
          </a:p>
        </p:txBody>
      </p:sp>
      <p:sp>
        <p:nvSpPr>
          <p:cNvPr id="7" name="Content Placeholder 17">
            <a:extLst>
              <a:ext uri="{FF2B5EF4-FFF2-40B4-BE49-F238E27FC236}">
                <a16:creationId xmlns:a16="http://schemas.microsoft.com/office/drawing/2014/main" id="{FFBF0282-E629-998D-B607-734972B1D878}"/>
              </a:ext>
            </a:extLst>
          </p:cNvPr>
          <p:cNvSpPr txBox="1">
            <a:spLocks/>
          </p:cNvSpPr>
          <p:nvPr/>
        </p:nvSpPr>
        <p:spPr>
          <a:xfrm>
            <a:off x="521207" y="1379528"/>
            <a:ext cx="10706821" cy="5798512"/>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300"/>
              </a:spcBef>
              <a:spcAft>
                <a:spcPts val="300"/>
              </a:spcAft>
              <a:buClr>
                <a:schemeClr val="tx1"/>
              </a:buClr>
              <a:buSzPct val="100000"/>
              <a:buNone/>
              <a:defRPr/>
            </a:pPr>
            <a:r>
              <a:rPr lang="en-GB" b="1" u="sng" dirty="0">
                <a:solidFill>
                  <a:schemeClr val="accent6">
                    <a:lumMod val="50000"/>
                  </a:schemeClr>
                </a:solidFill>
                <a:latin typeface="Arial" panose="020B0604020202020204" pitchFamily="34" charset="0"/>
                <a:cs typeface="Arial" panose="020B0604020202020204" pitchFamily="34" charset="0"/>
              </a:rPr>
              <a:t>Assumptions and findings set out in the FCA’s cost benefit analysis (CBA)</a:t>
            </a:r>
          </a:p>
          <a:p>
            <a:pPr>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We question the credibility of the assumptions underpinning the CBA:</a:t>
            </a:r>
          </a:p>
          <a:p>
            <a:pPr lvl="1">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First, the FCA assumes “all firms will comply with the rules”. This seems overly optimistic, given the FCA’s own insolvency analysis which identified an average 65% shortfall. The FCA goes on to acknowledge the improbability of this assumption, stating “we are aware this assumption is unlikely to be achieved”, which </a:t>
            </a:r>
            <a:r>
              <a:rPr lang="en-GB" b="1" dirty="0">
                <a:solidFill>
                  <a:schemeClr val="tx1"/>
                </a:solidFill>
                <a:latin typeface="Arial" panose="020B0604020202020204" pitchFamily="34" charset="0"/>
                <a:cs typeface="Arial" panose="020B0604020202020204" pitchFamily="34" charset="0"/>
              </a:rPr>
              <a:t>raises serious doubts about the robustness of the projected compliance benefits</a:t>
            </a:r>
            <a:r>
              <a:rPr lang="en-GB" dirty="0">
                <a:solidFill>
                  <a:schemeClr val="tx1"/>
                </a:solidFill>
                <a:latin typeface="Arial" panose="020B0604020202020204" pitchFamily="34" charset="0"/>
                <a:cs typeface="Arial" panose="020B0604020202020204" pitchFamily="34" charset="0"/>
              </a:rPr>
              <a:t>.</a:t>
            </a:r>
          </a:p>
          <a:p>
            <a:pPr lvl="1">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Second, the FCA projects that the new rules will reduce the average time to first distribution from 2.3 years to 1.3 years, which does not appear to have been sufficiently evidenced. Importantly, when compared to the alternative of applying the FSCS, which disburses payments within 7 working days, the </a:t>
            </a:r>
            <a:r>
              <a:rPr lang="en-GB" b="1" dirty="0">
                <a:solidFill>
                  <a:schemeClr val="tx1"/>
                </a:solidFill>
                <a:latin typeface="Arial" panose="020B0604020202020204" pitchFamily="34" charset="0"/>
                <a:cs typeface="Arial" panose="020B0604020202020204" pitchFamily="34" charset="0"/>
              </a:rPr>
              <a:t>projected one-year reduction is insignificant </a:t>
            </a:r>
            <a:r>
              <a:rPr lang="en-GB" dirty="0">
                <a:solidFill>
                  <a:schemeClr val="tx1"/>
                </a:solidFill>
                <a:latin typeface="Arial" panose="020B0604020202020204" pitchFamily="34" charset="0"/>
                <a:cs typeface="Arial" panose="020B0604020202020204" pitchFamily="34" charset="0"/>
              </a:rPr>
              <a:t>– particularly for </a:t>
            </a:r>
            <a:r>
              <a:rPr lang="en-GB" b="1" dirty="0">
                <a:solidFill>
                  <a:schemeClr val="tx1"/>
                </a:solidFill>
                <a:latin typeface="Arial" panose="020B0604020202020204" pitchFamily="34" charset="0"/>
                <a:cs typeface="Arial" panose="020B0604020202020204" pitchFamily="34" charset="0"/>
              </a:rPr>
              <a:t>vulnerable consumers</a:t>
            </a:r>
            <a:r>
              <a:rPr lang="en-GB" dirty="0">
                <a:solidFill>
                  <a:schemeClr val="tx1"/>
                </a:solidFill>
                <a:latin typeface="Arial" panose="020B0604020202020204" pitchFamily="34" charset="0"/>
                <a:cs typeface="Arial" panose="020B0604020202020204" pitchFamily="34" charset="0"/>
              </a:rPr>
              <a:t>.</a:t>
            </a:r>
          </a:p>
        </p:txBody>
      </p:sp>
      <p:pic>
        <p:nvPicPr>
          <p:cNvPr id="9" name="Picture 8" descr="Icon&#10;&#10;Description automatically generated">
            <a:extLst>
              <a:ext uri="{FF2B5EF4-FFF2-40B4-BE49-F238E27FC236}">
                <a16:creationId xmlns:a16="http://schemas.microsoft.com/office/drawing/2014/main" id="{49A8187A-1A70-9B0A-5473-1D49783E74E9}"/>
              </a:ext>
            </a:extLst>
          </p:cNvPr>
          <p:cNvPicPr>
            <a:picLocks noChangeAspect="1"/>
          </p:cNvPicPr>
          <p:nvPr/>
        </p:nvPicPr>
        <p:blipFill>
          <a:blip r:embed="rId3"/>
          <a:stretch>
            <a:fillRect/>
          </a:stretch>
        </p:blipFill>
        <p:spPr>
          <a:xfrm>
            <a:off x="11228028" y="5974622"/>
            <a:ext cx="484719" cy="458659"/>
          </a:xfrm>
          <a:prstGeom prst="rect">
            <a:avLst/>
          </a:prstGeom>
        </p:spPr>
      </p:pic>
    </p:spTree>
    <p:extLst>
      <p:ext uri="{BB962C8B-B14F-4D97-AF65-F5344CB8AC3E}">
        <p14:creationId xmlns:p14="http://schemas.microsoft.com/office/powerpoint/2010/main" val="989796030"/>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32E240-6F83-8821-3F7E-E925C2EB2486}"/>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063B55E1-DE61-6D37-4C11-19CE4D369B2C}"/>
              </a:ext>
            </a:extLst>
          </p:cNvPr>
          <p:cNvSpPr>
            <a:spLocks noGrp="1"/>
          </p:cNvSpPr>
          <p:nvPr>
            <p:ph type="title"/>
          </p:nvPr>
        </p:nvSpPr>
        <p:spPr>
          <a:xfrm>
            <a:off x="521206" y="498298"/>
            <a:ext cx="10335617" cy="640080"/>
          </a:xfrm>
        </p:spPr>
        <p:txBody>
          <a:bodyPr>
            <a:noAutofit/>
          </a:bodyPr>
          <a:lstStyle/>
          <a:p>
            <a:r>
              <a:rPr lang="en-US" sz="1800" dirty="0">
                <a:latin typeface="Arial" panose="020B0604020202020204" pitchFamily="34" charset="0"/>
                <a:cs typeface="Arial" panose="020B0604020202020204" pitchFamily="34" charset="0"/>
              </a:rPr>
              <a:t>PIF final response to FCA safeguarding consultation </a:t>
            </a:r>
          </a:p>
        </p:txBody>
      </p:sp>
      <p:sp>
        <p:nvSpPr>
          <p:cNvPr id="7" name="Content Placeholder 17">
            <a:extLst>
              <a:ext uri="{FF2B5EF4-FFF2-40B4-BE49-F238E27FC236}">
                <a16:creationId xmlns:a16="http://schemas.microsoft.com/office/drawing/2014/main" id="{5D880E07-AB62-D0D2-F33C-FF1CA7F7A8EC}"/>
              </a:ext>
            </a:extLst>
          </p:cNvPr>
          <p:cNvSpPr txBox="1">
            <a:spLocks/>
          </p:cNvSpPr>
          <p:nvPr/>
        </p:nvSpPr>
        <p:spPr>
          <a:xfrm>
            <a:off x="521207" y="1379528"/>
            <a:ext cx="10706821" cy="5798512"/>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300"/>
              </a:spcBef>
              <a:spcAft>
                <a:spcPts val="300"/>
              </a:spcAft>
              <a:buClr>
                <a:schemeClr val="tx1"/>
              </a:buClr>
              <a:buSzPct val="100000"/>
              <a:buNone/>
              <a:defRPr/>
            </a:pPr>
            <a:r>
              <a:rPr lang="en-GB" b="1" u="sng" dirty="0">
                <a:solidFill>
                  <a:schemeClr val="accent6">
                    <a:lumMod val="50000"/>
                  </a:schemeClr>
                </a:solidFill>
                <a:latin typeface="Arial" panose="020B0604020202020204" pitchFamily="34" charset="0"/>
                <a:cs typeface="Arial" panose="020B0604020202020204" pitchFamily="34" charset="0"/>
              </a:rPr>
              <a:t>FCA analysis of costs and benefits to consumers, firms and the market</a:t>
            </a:r>
          </a:p>
          <a:p>
            <a:pPr>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Given the significant weaknesses we see in the CBA’s assumptions, we believe </a:t>
            </a:r>
            <a:r>
              <a:rPr lang="en-GB" b="1" dirty="0">
                <a:solidFill>
                  <a:schemeClr val="tx1"/>
                </a:solidFill>
                <a:latin typeface="Arial" panose="020B0604020202020204" pitchFamily="34" charset="0"/>
                <a:cs typeface="Arial" panose="020B0604020202020204" pitchFamily="34" charset="0"/>
              </a:rPr>
              <a:t>the CBA is fundamentally flawed.</a:t>
            </a:r>
          </a:p>
          <a:p>
            <a:pPr>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This calls into question the overall effectiveness of the FCA proposal’s in addressing the critical issues of shortfalls and delays in returning funds to customers.</a:t>
            </a:r>
          </a:p>
          <a:p>
            <a:pPr>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We are unconvinced the proposed changes to the safeguarding regime will deliver the intended benefits to consumers, firms or the market as a whole.</a:t>
            </a:r>
          </a:p>
        </p:txBody>
      </p:sp>
      <p:pic>
        <p:nvPicPr>
          <p:cNvPr id="9" name="Picture 8" descr="Icon&#10;&#10;Description automatically generated">
            <a:extLst>
              <a:ext uri="{FF2B5EF4-FFF2-40B4-BE49-F238E27FC236}">
                <a16:creationId xmlns:a16="http://schemas.microsoft.com/office/drawing/2014/main" id="{0B0B91FF-A805-8B24-86EF-6D973D5B5AB4}"/>
              </a:ext>
            </a:extLst>
          </p:cNvPr>
          <p:cNvPicPr>
            <a:picLocks noChangeAspect="1"/>
          </p:cNvPicPr>
          <p:nvPr/>
        </p:nvPicPr>
        <p:blipFill>
          <a:blip r:embed="rId3"/>
          <a:stretch>
            <a:fillRect/>
          </a:stretch>
        </p:blipFill>
        <p:spPr>
          <a:xfrm>
            <a:off x="11228028" y="5974622"/>
            <a:ext cx="484719" cy="458659"/>
          </a:xfrm>
          <a:prstGeom prst="rect">
            <a:avLst/>
          </a:prstGeom>
        </p:spPr>
      </p:pic>
    </p:spTree>
    <p:extLst>
      <p:ext uri="{BB962C8B-B14F-4D97-AF65-F5344CB8AC3E}">
        <p14:creationId xmlns:p14="http://schemas.microsoft.com/office/powerpoint/2010/main" val="28183445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84671C3-0036-921D-5884-FDC9F1B758FC}"/>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D26799A8-10F6-5846-A1C4-9D46749E1195}"/>
              </a:ext>
            </a:extLst>
          </p:cNvPr>
          <p:cNvSpPr>
            <a:spLocks noGrp="1"/>
          </p:cNvSpPr>
          <p:nvPr>
            <p:ph type="title"/>
          </p:nvPr>
        </p:nvSpPr>
        <p:spPr>
          <a:xfrm>
            <a:off x="521206" y="498298"/>
            <a:ext cx="10335617" cy="640080"/>
          </a:xfrm>
        </p:spPr>
        <p:txBody>
          <a:bodyPr>
            <a:noAutofit/>
          </a:bodyPr>
          <a:lstStyle/>
          <a:p>
            <a:r>
              <a:rPr lang="en-US" sz="1800" dirty="0">
                <a:latin typeface="Arial" panose="020B0604020202020204" pitchFamily="34" charset="0"/>
                <a:cs typeface="Arial" panose="020B0604020202020204" pitchFamily="34" charset="0"/>
              </a:rPr>
              <a:t>PIF final response to FCA safeguarding consultation </a:t>
            </a:r>
          </a:p>
        </p:txBody>
      </p:sp>
      <p:sp>
        <p:nvSpPr>
          <p:cNvPr id="7" name="Content Placeholder 17">
            <a:extLst>
              <a:ext uri="{FF2B5EF4-FFF2-40B4-BE49-F238E27FC236}">
                <a16:creationId xmlns:a16="http://schemas.microsoft.com/office/drawing/2014/main" id="{DFFE5F30-F4E6-F317-C016-BE024E15791A}"/>
              </a:ext>
            </a:extLst>
          </p:cNvPr>
          <p:cNvSpPr txBox="1">
            <a:spLocks/>
          </p:cNvSpPr>
          <p:nvPr/>
        </p:nvSpPr>
        <p:spPr>
          <a:xfrm>
            <a:off x="521207" y="1379528"/>
            <a:ext cx="10706821" cy="5798512"/>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300"/>
              </a:spcBef>
              <a:spcAft>
                <a:spcPts val="300"/>
              </a:spcAft>
              <a:buClr>
                <a:schemeClr val="tx1"/>
              </a:buClr>
              <a:buSzPct val="100000"/>
              <a:buNone/>
              <a:defRPr/>
            </a:pPr>
            <a:r>
              <a:rPr lang="en-GB" b="1" u="sng" dirty="0">
                <a:solidFill>
                  <a:schemeClr val="accent6">
                    <a:lumMod val="50000"/>
                  </a:schemeClr>
                </a:solidFill>
                <a:latin typeface="Arial" panose="020B0604020202020204" pitchFamily="34" charset="0"/>
                <a:cs typeface="Arial" panose="020B0604020202020204" pitchFamily="34" charset="0"/>
              </a:rPr>
              <a:t>Next steps:</a:t>
            </a:r>
          </a:p>
          <a:p>
            <a:pPr marL="0" indent="0">
              <a:lnSpc>
                <a:spcPct val="150000"/>
              </a:lnSpc>
              <a:spcBef>
                <a:spcPts val="300"/>
              </a:spcBef>
              <a:spcAft>
                <a:spcPts val="300"/>
              </a:spcAft>
              <a:buClr>
                <a:schemeClr val="tx1"/>
              </a:buClr>
              <a:buSzPct val="100000"/>
              <a:buNone/>
              <a:defRPr/>
            </a:pPr>
            <a:r>
              <a:rPr lang="en-GB" b="1" dirty="0">
                <a:solidFill>
                  <a:schemeClr val="accent6">
                    <a:lumMod val="50000"/>
                  </a:schemeClr>
                </a:solidFill>
                <a:latin typeface="Arial" panose="020B0604020202020204" pitchFamily="34" charset="0"/>
                <a:cs typeface="Arial" panose="020B0604020202020204" pitchFamily="34" charset="0"/>
              </a:rPr>
              <a:t>Industry collaboration/coordination between PIF, EMA, UK Finance, AFEP and PA (the “TAs”)</a:t>
            </a:r>
          </a:p>
          <a:p>
            <a:pPr>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TAs/FCA meeting – 4</a:t>
            </a:r>
            <a:r>
              <a:rPr lang="en-GB" baseline="30000" dirty="0">
                <a:solidFill>
                  <a:schemeClr val="tx1"/>
                </a:solidFill>
                <a:latin typeface="Arial" panose="020B0604020202020204" pitchFamily="34" charset="0"/>
                <a:cs typeface="Arial" panose="020B0604020202020204" pitchFamily="34" charset="0"/>
              </a:rPr>
              <a:t>th</a:t>
            </a:r>
            <a:r>
              <a:rPr lang="en-GB" dirty="0">
                <a:solidFill>
                  <a:schemeClr val="tx1"/>
                </a:solidFill>
                <a:latin typeface="Arial" panose="020B0604020202020204" pitchFamily="34" charset="0"/>
                <a:cs typeface="Arial" panose="020B0604020202020204" pitchFamily="34" charset="0"/>
              </a:rPr>
              <a:t> February 2025; requested proposed changes to the safeguarding regime to be on the agenda</a:t>
            </a:r>
          </a:p>
          <a:p>
            <a:pPr>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UK Finance to ask HM Treasury payments team for a roundtable meeting with the TAs and HMT to discuss the proposals</a:t>
            </a:r>
          </a:p>
        </p:txBody>
      </p:sp>
      <p:pic>
        <p:nvPicPr>
          <p:cNvPr id="9" name="Picture 8" descr="Icon&#10;&#10;Description automatically generated">
            <a:extLst>
              <a:ext uri="{FF2B5EF4-FFF2-40B4-BE49-F238E27FC236}">
                <a16:creationId xmlns:a16="http://schemas.microsoft.com/office/drawing/2014/main" id="{926C63E4-E405-10AE-88FD-F1FC1D846538}"/>
              </a:ext>
            </a:extLst>
          </p:cNvPr>
          <p:cNvPicPr>
            <a:picLocks noChangeAspect="1"/>
          </p:cNvPicPr>
          <p:nvPr/>
        </p:nvPicPr>
        <p:blipFill>
          <a:blip r:embed="rId3"/>
          <a:stretch>
            <a:fillRect/>
          </a:stretch>
        </p:blipFill>
        <p:spPr>
          <a:xfrm>
            <a:off x="11228028" y="5974622"/>
            <a:ext cx="484719" cy="458659"/>
          </a:xfrm>
          <a:prstGeom prst="rect">
            <a:avLst/>
          </a:prstGeom>
        </p:spPr>
      </p:pic>
    </p:spTree>
    <p:extLst>
      <p:ext uri="{BB962C8B-B14F-4D97-AF65-F5344CB8AC3E}">
        <p14:creationId xmlns:p14="http://schemas.microsoft.com/office/powerpoint/2010/main" val="355145417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B93241-D8AD-5762-4F06-C0EE9B209459}"/>
            </a:ext>
          </a:extLst>
        </p:cNvPr>
        <p:cNvGrpSpPr/>
        <p:nvPr/>
      </p:nvGrpSpPr>
      <p:grpSpPr>
        <a:xfrm>
          <a:off x="0" y="0"/>
          <a:ext cx="0" cy="0"/>
          <a:chOff x="0" y="0"/>
          <a:chExt cx="0" cy="0"/>
        </a:xfrm>
      </p:grpSpPr>
      <p:sp>
        <p:nvSpPr>
          <p:cNvPr id="10" name="Title 9">
            <a:extLst>
              <a:ext uri="{FF2B5EF4-FFF2-40B4-BE49-F238E27FC236}">
                <a16:creationId xmlns:a16="http://schemas.microsoft.com/office/drawing/2014/main" id="{ACEA569C-3398-C033-6602-490FF2BBA9F7}"/>
              </a:ext>
            </a:extLst>
          </p:cNvPr>
          <p:cNvSpPr>
            <a:spLocks noGrp="1"/>
          </p:cNvSpPr>
          <p:nvPr>
            <p:ph type="title"/>
          </p:nvPr>
        </p:nvSpPr>
        <p:spPr>
          <a:xfrm>
            <a:off x="649027" y="1022218"/>
            <a:ext cx="11206999" cy="1022891"/>
          </a:xfrm>
        </p:spPr>
        <p:txBody>
          <a:bodyPr>
            <a:normAutofit/>
          </a:bodyPr>
          <a:lstStyle/>
          <a:p>
            <a:r>
              <a:rPr lang="en-US" sz="2200" dirty="0">
                <a:latin typeface="Arial" panose="020B0604020202020204" pitchFamily="34" charset="0"/>
                <a:cs typeface="Arial" panose="020B0604020202020204" pitchFamily="34" charset="0"/>
              </a:rPr>
              <a:t>2. HMT Treasury independent review of the payment/EMI Insolvency Regulations 2021</a:t>
            </a:r>
          </a:p>
        </p:txBody>
      </p:sp>
      <p:pic>
        <p:nvPicPr>
          <p:cNvPr id="5" name="Picture 4" descr="Icon&#10;&#10;Description automatically generated">
            <a:extLst>
              <a:ext uri="{FF2B5EF4-FFF2-40B4-BE49-F238E27FC236}">
                <a16:creationId xmlns:a16="http://schemas.microsoft.com/office/drawing/2014/main" id="{4529FE89-0208-01AD-8F3F-D440CF4FC9FB}"/>
              </a:ext>
            </a:extLst>
          </p:cNvPr>
          <p:cNvPicPr>
            <a:picLocks noChangeAspect="1"/>
          </p:cNvPicPr>
          <p:nvPr/>
        </p:nvPicPr>
        <p:blipFill>
          <a:blip r:embed="rId3"/>
          <a:stretch>
            <a:fillRect/>
          </a:stretch>
        </p:blipFill>
        <p:spPr>
          <a:xfrm>
            <a:off x="11228028" y="5974622"/>
            <a:ext cx="484719" cy="458659"/>
          </a:xfrm>
          <a:prstGeom prst="rect">
            <a:avLst/>
          </a:prstGeom>
        </p:spPr>
      </p:pic>
      <p:sp>
        <p:nvSpPr>
          <p:cNvPr id="2" name="Content Placeholder 17">
            <a:extLst>
              <a:ext uri="{FF2B5EF4-FFF2-40B4-BE49-F238E27FC236}">
                <a16:creationId xmlns:a16="http://schemas.microsoft.com/office/drawing/2014/main" id="{A6A88838-EE3F-D111-CE5E-904B456B4BAE}"/>
              </a:ext>
            </a:extLst>
          </p:cNvPr>
          <p:cNvSpPr txBox="1">
            <a:spLocks/>
          </p:cNvSpPr>
          <p:nvPr/>
        </p:nvSpPr>
        <p:spPr>
          <a:xfrm>
            <a:off x="758271" y="2968051"/>
            <a:ext cx="9247877" cy="3758751"/>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2000"/>
              </a:lnSpc>
              <a:spcBef>
                <a:spcPts val="500"/>
              </a:spcBef>
              <a:spcAft>
                <a:spcPts val="500"/>
              </a:spcAft>
              <a:buNone/>
              <a:defRPr/>
            </a:pPr>
            <a:r>
              <a:rPr lang="en-US" dirty="0">
                <a:latin typeface="Arial" panose="020B0604020202020204" pitchFamily="34" charset="0"/>
                <a:cs typeface="Arial" panose="020B0604020202020204" pitchFamily="34" charset="0"/>
                <a:hlinkClick r:id="rId4"/>
              </a:rPr>
              <a:t>Terms of Reference: Independent Review of the Payment and Electronic Money Institution Insolvency Regulations 2021 - GOV.UK</a:t>
            </a:r>
            <a:endParaRPr lang="en-US"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340755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535C62-3113-356C-D628-B8319A0A8E55}"/>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4B3690AB-C1C2-8E20-EA59-15C816183A98}"/>
              </a:ext>
            </a:extLst>
          </p:cNvPr>
          <p:cNvSpPr>
            <a:spLocks noGrp="1"/>
          </p:cNvSpPr>
          <p:nvPr>
            <p:ph type="title"/>
          </p:nvPr>
        </p:nvSpPr>
        <p:spPr>
          <a:xfrm>
            <a:off x="521206" y="498298"/>
            <a:ext cx="10968429" cy="640080"/>
          </a:xfrm>
        </p:spPr>
        <p:txBody>
          <a:bodyPr>
            <a:noAutofit/>
          </a:bodyPr>
          <a:lstStyle/>
          <a:p>
            <a:r>
              <a:rPr lang="en-US" sz="1800" dirty="0">
                <a:latin typeface="Arial" panose="020B0604020202020204" pitchFamily="34" charset="0"/>
                <a:cs typeface="Arial" panose="020B0604020202020204" pitchFamily="34" charset="0"/>
              </a:rPr>
              <a:t>HMT Independent review of the Payment and Electronic Money Institution Insolvency Regulations 2021</a:t>
            </a:r>
          </a:p>
        </p:txBody>
      </p:sp>
      <p:sp>
        <p:nvSpPr>
          <p:cNvPr id="7" name="Content Placeholder 17">
            <a:extLst>
              <a:ext uri="{FF2B5EF4-FFF2-40B4-BE49-F238E27FC236}">
                <a16:creationId xmlns:a16="http://schemas.microsoft.com/office/drawing/2014/main" id="{5F12FA4C-9B8C-D968-9DB5-FD0E95927AF6}"/>
              </a:ext>
            </a:extLst>
          </p:cNvPr>
          <p:cNvSpPr txBox="1">
            <a:spLocks/>
          </p:cNvSpPr>
          <p:nvPr/>
        </p:nvSpPr>
        <p:spPr>
          <a:xfrm>
            <a:off x="521207" y="1379528"/>
            <a:ext cx="10706821" cy="5798512"/>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300"/>
              </a:spcBef>
              <a:spcAft>
                <a:spcPts val="300"/>
              </a:spcAft>
              <a:buClr>
                <a:schemeClr val="tx1"/>
              </a:buClr>
              <a:buSzPct val="100000"/>
              <a:buNone/>
              <a:defRPr/>
            </a:pPr>
            <a:r>
              <a:rPr lang="en-GB" b="1" u="sng" dirty="0">
                <a:solidFill>
                  <a:schemeClr val="tx1"/>
                </a:solidFill>
                <a:latin typeface="Arial" panose="020B0604020202020204" pitchFamily="34" charset="0"/>
                <a:cs typeface="Arial" panose="020B0604020202020204" pitchFamily="34" charset="0"/>
              </a:rPr>
              <a:t>Background</a:t>
            </a:r>
          </a:p>
          <a:p>
            <a:pPr>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The </a:t>
            </a:r>
            <a:r>
              <a:rPr lang="en-US" dirty="0">
                <a:solidFill>
                  <a:schemeClr val="tx1"/>
                </a:solidFill>
                <a:latin typeface="Arial" panose="020B0604020202020204" pitchFamily="34" charset="0"/>
                <a:cs typeface="Arial" panose="020B0604020202020204" pitchFamily="34" charset="0"/>
              </a:rPr>
              <a:t>Payment and Electronic Money Institution Insolvency Regulations 2021 introduced a new Payment and Electronic Money Special Administration Regime (PESAR), in response to lengthy administration cases of payments/e-money firms which caused delays for customers accessing their funds. PESAR introduced new statutory objectives for administrators, including the objective to “return customer funds as soon as practicable”.</a:t>
            </a:r>
          </a:p>
          <a:p>
            <a:pPr>
              <a:lnSpc>
                <a:spcPct val="150000"/>
              </a:lnSpc>
              <a:spcBef>
                <a:spcPts val="300"/>
              </a:spcBef>
              <a:spcAft>
                <a:spcPts val="300"/>
              </a:spcAft>
              <a:buClr>
                <a:schemeClr val="tx1"/>
              </a:buClr>
              <a:buSzPct val="100000"/>
              <a:buFont typeface="Wingdings" panose="05000000000000000000" pitchFamily="2" charset="2"/>
              <a:buChar char="§"/>
              <a:defRPr/>
            </a:pPr>
            <a:r>
              <a:rPr lang="en-US" dirty="0">
                <a:solidFill>
                  <a:schemeClr val="tx1"/>
                </a:solidFill>
                <a:latin typeface="Arial" panose="020B0604020202020204" pitchFamily="34" charset="0"/>
                <a:cs typeface="Arial" panose="020B0604020202020204" pitchFamily="34" charset="0"/>
              </a:rPr>
              <a:t>The aim of the government’s independent review is to assess </a:t>
            </a:r>
            <a:r>
              <a:rPr lang="en-US" b="1" dirty="0">
                <a:solidFill>
                  <a:schemeClr val="tx1"/>
                </a:solidFill>
                <a:latin typeface="Arial" panose="020B0604020202020204" pitchFamily="34" charset="0"/>
                <a:cs typeface="Arial" panose="020B0604020202020204" pitchFamily="34" charset="0"/>
              </a:rPr>
              <a:t>how PESAR is working in practice</a:t>
            </a:r>
            <a:r>
              <a:rPr lang="en-US" dirty="0">
                <a:solidFill>
                  <a:schemeClr val="tx1"/>
                </a:solidFill>
                <a:latin typeface="Arial" panose="020B0604020202020204" pitchFamily="34" charset="0"/>
                <a:cs typeface="Arial" panose="020B0604020202020204" pitchFamily="34" charset="0"/>
              </a:rPr>
              <a:t>. The review must:  </a:t>
            </a:r>
          </a:p>
          <a:p>
            <a:pPr lvl="1">
              <a:lnSpc>
                <a:spcPct val="150000"/>
              </a:lnSpc>
              <a:spcBef>
                <a:spcPts val="300"/>
              </a:spcBef>
              <a:spcAft>
                <a:spcPts val="300"/>
              </a:spcAft>
              <a:buClr>
                <a:schemeClr val="tx1"/>
              </a:buClr>
              <a:buSzPct val="100000"/>
              <a:buFont typeface="Wingdings" panose="05000000000000000000" pitchFamily="2" charset="2"/>
              <a:buChar char="§"/>
              <a:defRPr/>
            </a:pPr>
            <a:r>
              <a:rPr lang="en-US" dirty="0">
                <a:solidFill>
                  <a:schemeClr val="tx1"/>
                </a:solidFill>
                <a:latin typeface="Arial" panose="020B0604020202020204" pitchFamily="34" charset="0"/>
                <a:cs typeface="Arial" panose="020B0604020202020204" pitchFamily="34" charset="0"/>
              </a:rPr>
              <a:t>Consider how far the regulations are achieving their intended objectives, and whether the regulations should continue to have effect</a:t>
            </a:r>
          </a:p>
          <a:p>
            <a:pPr lvl="1">
              <a:lnSpc>
                <a:spcPct val="150000"/>
              </a:lnSpc>
              <a:spcBef>
                <a:spcPts val="300"/>
              </a:spcBef>
              <a:spcAft>
                <a:spcPts val="300"/>
              </a:spcAft>
              <a:buClr>
                <a:schemeClr val="tx1"/>
              </a:buClr>
              <a:buSzPct val="100000"/>
              <a:buFont typeface="Wingdings" panose="05000000000000000000" pitchFamily="2" charset="2"/>
              <a:buChar char="§"/>
              <a:defRPr/>
            </a:pPr>
            <a:r>
              <a:rPr lang="en-US" dirty="0">
                <a:solidFill>
                  <a:schemeClr val="tx1"/>
                </a:solidFill>
                <a:latin typeface="Arial" panose="020B0604020202020204" pitchFamily="34" charset="0"/>
                <a:cs typeface="Arial" panose="020B0604020202020204" pitchFamily="34" charset="0"/>
              </a:rPr>
              <a:t>Consider what, if any, changes to law, practice, practical or non-legislative measures, would better deliver the objectives of the PESAR – in particular, the review should consider whether any changes could improve the effectiveness of the PESAR’s statutory objective on return of customer funds. </a:t>
            </a:r>
          </a:p>
          <a:p>
            <a:pPr lvl="1">
              <a:lnSpc>
                <a:spcPct val="150000"/>
              </a:lnSpc>
              <a:spcBef>
                <a:spcPts val="300"/>
              </a:spcBef>
              <a:spcAft>
                <a:spcPts val="300"/>
              </a:spcAft>
              <a:buClr>
                <a:schemeClr val="tx1"/>
              </a:buClr>
              <a:buSzPct val="100000"/>
              <a:buFont typeface="Wingdings" panose="05000000000000000000" pitchFamily="2" charset="2"/>
              <a:buChar char="§"/>
              <a:defRPr/>
            </a:pPr>
            <a:r>
              <a:rPr lang="en-US" b="1" dirty="0">
                <a:solidFill>
                  <a:schemeClr val="tx1"/>
                </a:solidFill>
                <a:latin typeface="Arial" panose="020B0604020202020204" pitchFamily="34" charset="0"/>
                <a:cs typeface="Arial" panose="020B0604020202020204" pitchFamily="34" charset="0"/>
              </a:rPr>
              <a:t>Engage with stakeholders</a:t>
            </a:r>
            <a:r>
              <a:rPr lang="en-US" dirty="0">
                <a:solidFill>
                  <a:schemeClr val="tx1"/>
                </a:solidFill>
                <a:latin typeface="Arial" panose="020B0604020202020204" pitchFamily="34" charset="0"/>
                <a:cs typeface="Arial" panose="020B0604020202020204" pitchFamily="34" charset="0"/>
              </a:rPr>
              <a:t>, including HMT, the FCA, the Bank of England, the Insolvency Service, insolvency practitioners, the court service, the FSCS, the Financial Ombudsman Service, and </a:t>
            </a:r>
            <a:r>
              <a:rPr lang="en-US" b="1" dirty="0">
                <a:solidFill>
                  <a:schemeClr val="tx1"/>
                </a:solidFill>
                <a:latin typeface="Arial" panose="020B0604020202020204" pitchFamily="34" charset="0"/>
                <a:cs typeface="Arial" panose="020B0604020202020204" pitchFamily="34" charset="0"/>
              </a:rPr>
              <a:t>payments and e-money firms</a:t>
            </a:r>
            <a:r>
              <a:rPr lang="en-US" dirty="0">
                <a:solidFill>
                  <a:schemeClr val="tx1"/>
                </a:solidFill>
                <a:latin typeface="Arial" panose="020B0604020202020204" pitchFamily="34" charset="0"/>
                <a:cs typeface="Arial" panose="020B0604020202020204" pitchFamily="34" charset="0"/>
              </a:rPr>
              <a:t>. There is no expectation that the review will undertake a formal public consultation.</a:t>
            </a:r>
          </a:p>
          <a:p>
            <a:pPr lvl="1">
              <a:lnSpc>
                <a:spcPct val="150000"/>
              </a:lnSpc>
              <a:spcBef>
                <a:spcPts val="300"/>
              </a:spcBef>
              <a:spcAft>
                <a:spcPts val="300"/>
              </a:spcAft>
              <a:buClr>
                <a:schemeClr val="tx1"/>
              </a:buClr>
              <a:buSzPct val="100000"/>
              <a:buFont typeface="Wingdings" panose="05000000000000000000" pitchFamily="2" charset="2"/>
              <a:buChar char="§"/>
              <a:defRPr/>
            </a:pPr>
            <a:r>
              <a:rPr lang="en-US" dirty="0">
                <a:solidFill>
                  <a:schemeClr val="tx1"/>
                </a:solidFill>
                <a:latin typeface="Arial" panose="020B0604020202020204" pitchFamily="34" charset="0"/>
                <a:cs typeface="Arial" panose="020B0604020202020204" pitchFamily="34" charset="0"/>
              </a:rPr>
              <a:t>Assess the impact PESAR has had on individual customers, payments/e-money firms, insolvency practitioners, and other stakeholders, in administration cases where PESAR has been used.</a:t>
            </a:r>
          </a:p>
          <a:p>
            <a:pPr lvl="1">
              <a:lnSpc>
                <a:spcPct val="150000"/>
              </a:lnSpc>
              <a:spcBef>
                <a:spcPts val="300"/>
              </a:spcBef>
              <a:spcAft>
                <a:spcPts val="300"/>
              </a:spcAft>
              <a:buClr>
                <a:schemeClr val="tx1"/>
              </a:buClr>
              <a:buSzPct val="100000"/>
              <a:buFont typeface="Wingdings" panose="05000000000000000000" pitchFamily="2" charset="2"/>
              <a:buChar char="§"/>
              <a:defRPr/>
            </a:pPr>
            <a:r>
              <a:rPr lang="en-US" dirty="0">
                <a:solidFill>
                  <a:schemeClr val="tx1"/>
                </a:solidFill>
                <a:latin typeface="Arial" panose="020B0604020202020204" pitchFamily="34" charset="0"/>
                <a:cs typeface="Arial" panose="020B0604020202020204" pitchFamily="34" charset="0"/>
              </a:rPr>
              <a:t>Consider </a:t>
            </a:r>
            <a:r>
              <a:rPr lang="en-US" b="1" dirty="0">
                <a:solidFill>
                  <a:schemeClr val="tx1"/>
                </a:solidFill>
                <a:latin typeface="Arial" panose="020B0604020202020204" pitchFamily="34" charset="0"/>
                <a:cs typeface="Arial" panose="020B0604020202020204" pitchFamily="34" charset="0"/>
              </a:rPr>
              <a:t>the extent to which PESAR would effectively manage the failure of a </a:t>
            </a:r>
            <a:r>
              <a:rPr lang="en-US" b="1" u="sng" dirty="0">
                <a:solidFill>
                  <a:schemeClr val="tx1"/>
                </a:solidFill>
                <a:latin typeface="Arial" panose="020B0604020202020204" pitchFamily="34" charset="0"/>
                <a:cs typeface="Arial" panose="020B0604020202020204" pitchFamily="34" charset="0"/>
              </a:rPr>
              <a:t>large payment firm </a:t>
            </a:r>
            <a:r>
              <a:rPr lang="en-US" dirty="0">
                <a:solidFill>
                  <a:schemeClr val="tx1"/>
                </a:solidFill>
                <a:latin typeface="Arial" panose="020B0604020202020204" pitchFamily="34" charset="0"/>
                <a:cs typeface="Arial" panose="020B0604020202020204" pitchFamily="34" charset="0"/>
              </a:rPr>
              <a:t>which falls within the scope of PESAR, noting that PESAR has so far been used for the administration of small to medium-sized payment/e-money firms.</a:t>
            </a:r>
          </a:p>
        </p:txBody>
      </p:sp>
      <p:pic>
        <p:nvPicPr>
          <p:cNvPr id="9" name="Picture 8" descr="Icon&#10;&#10;Description automatically generated">
            <a:extLst>
              <a:ext uri="{FF2B5EF4-FFF2-40B4-BE49-F238E27FC236}">
                <a16:creationId xmlns:a16="http://schemas.microsoft.com/office/drawing/2014/main" id="{934FECD4-DDD7-465E-E9AB-E0C942CBBFF1}"/>
              </a:ext>
            </a:extLst>
          </p:cNvPr>
          <p:cNvPicPr>
            <a:picLocks noChangeAspect="1"/>
          </p:cNvPicPr>
          <p:nvPr/>
        </p:nvPicPr>
        <p:blipFill>
          <a:blip r:embed="rId3"/>
          <a:stretch>
            <a:fillRect/>
          </a:stretch>
        </p:blipFill>
        <p:spPr>
          <a:xfrm>
            <a:off x="11228028" y="5974622"/>
            <a:ext cx="484719" cy="458659"/>
          </a:xfrm>
          <a:prstGeom prst="rect">
            <a:avLst/>
          </a:prstGeom>
        </p:spPr>
      </p:pic>
    </p:spTree>
    <p:extLst>
      <p:ext uri="{BB962C8B-B14F-4D97-AF65-F5344CB8AC3E}">
        <p14:creationId xmlns:p14="http://schemas.microsoft.com/office/powerpoint/2010/main" val="97289426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C62832-663F-52B2-9F04-9A67670D77FE}"/>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BB98E024-DAD2-DF13-ED6E-9EC9E55ABDBE}"/>
              </a:ext>
            </a:extLst>
          </p:cNvPr>
          <p:cNvSpPr>
            <a:spLocks noGrp="1"/>
          </p:cNvSpPr>
          <p:nvPr>
            <p:ph type="title"/>
          </p:nvPr>
        </p:nvSpPr>
        <p:spPr>
          <a:xfrm>
            <a:off x="521206" y="498298"/>
            <a:ext cx="10968429" cy="640080"/>
          </a:xfrm>
        </p:spPr>
        <p:txBody>
          <a:bodyPr>
            <a:noAutofit/>
          </a:bodyPr>
          <a:lstStyle/>
          <a:p>
            <a:r>
              <a:rPr lang="en-US" sz="1800" dirty="0">
                <a:latin typeface="Arial" panose="020B0604020202020204" pitchFamily="34" charset="0"/>
                <a:cs typeface="Arial" panose="020B0604020202020204" pitchFamily="34" charset="0"/>
              </a:rPr>
              <a:t>HMT Independent review of the Payment and Electronic Money Institution Insolvency Regulations 2021</a:t>
            </a:r>
          </a:p>
        </p:txBody>
      </p:sp>
      <p:sp>
        <p:nvSpPr>
          <p:cNvPr id="7" name="Content Placeholder 17">
            <a:extLst>
              <a:ext uri="{FF2B5EF4-FFF2-40B4-BE49-F238E27FC236}">
                <a16:creationId xmlns:a16="http://schemas.microsoft.com/office/drawing/2014/main" id="{2F3319DB-1B5B-A3A9-9145-FC725E3CAFA4}"/>
              </a:ext>
            </a:extLst>
          </p:cNvPr>
          <p:cNvSpPr txBox="1">
            <a:spLocks/>
          </p:cNvSpPr>
          <p:nvPr/>
        </p:nvSpPr>
        <p:spPr>
          <a:xfrm>
            <a:off x="521207" y="1379528"/>
            <a:ext cx="10706821" cy="5798512"/>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300"/>
              </a:spcBef>
              <a:spcAft>
                <a:spcPts val="300"/>
              </a:spcAft>
              <a:buClr>
                <a:schemeClr val="tx1"/>
              </a:buClr>
              <a:buSzPct val="100000"/>
              <a:buNone/>
              <a:defRPr/>
            </a:pPr>
            <a:r>
              <a:rPr lang="en-GB" b="1" u="sng" dirty="0">
                <a:solidFill>
                  <a:schemeClr val="tx1"/>
                </a:solidFill>
                <a:latin typeface="Arial" panose="020B0604020202020204" pitchFamily="34" charset="0"/>
                <a:cs typeface="Arial" panose="020B0604020202020204" pitchFamily="34" charset="0"/>
              </a:rPr>
              <a:t>Background – continued </a:t>
            </a:r>
          </a:p>
          <a:p>
            <a:pPr lvl="1">
              <a:lnSpc>
                <a:spcPct val="150000"/>
              </a:lnSpc>
              <a:spcBef>
                <a:spcPts val="300"/>
              </a:spcBef>
              <a:spcAft>
                <a:spcPts val="300"/>
              </a:spcAft>
              <a:buClr>
                <a:schemeClr val="tx1"/>
              </a:buClr>
              <a:buSzPct val="100000"/>
              <a:buFont typeface="Wingdings" panose="05000000000000000000" pitchFamily="2" charset="2"/>
              <a:buChar char="§"/>
              <a:defRPr/>
            </a:pPr>
            <a:r>
              <a:rPr lang="en-US" dirty="0">
                <a:solidFill>
                  <a:schemeClr val="tx1"/>
                </a:solidFill>
                <a:latin typeface="Arial" panose="020B0604020202020204" pitchFamily="34" charset="0"/>
                <a:cs typeface="Arial" panose="020B0604020202020204" pitchFamily="34" charset="0"/>
              </a:rPr>
              <a:t>In particular, the review must consider the extent to which the PESAR requirement for the administrator to </a:t>
            </a:r>
            <a:r>
              <a:rPr lang="en-US" dirty="0" err="1">
                <a:solidFill>
                  <a:schemeClr val="tx1"/>
                </a:solidFill>
                <a:latin typeface="Arial" panose="020B0604020202020204" pitchFamily="34" charset="0"/>
                <a:cs typeface="Arial" panose="020B0604020202020204" pitchFamily="34" charset="0"/>
              </a:rPr>
              <a:t>prioritise</a:t>
            </a:r>
            <a:r>
              <a:rPr lang="en-US" dirty="0">
                <a:solidFill>
                  <a:schemeClr val="tx1"/>
                </a:solidFill>
                <a:latin typeface="Arial" panose="020B0604020202020204" pitchFamily="34" charset="0"/>
                <a:cs typeface="Arial" panose="020B0604020202020204" pitchFamily="34" charset="0"/>
              </a:rPr>
              <a:t> the return of customer funds over continuity of services </a:t>
            </a:r>
            <a:r>
              <a:rPr lang="en-US" b="1" u="sng" dirty="0">
                <a:solidFill>
                  <a:schemeClr val="tx1"/>
                </a:solidFill>
                <a:latin typeface="Arial" panose="020B0604020202020204" pitchFamily="34" charset="0"/>
                <a:cs typeface="Arial" panose="020B0604020202020204" pitchFamily="34" charset="0"/>
              </a:rPr>
              <a:t>is appropriate for larger firms</a:t>
            </a:r>
            <a:r>
              <a:rPr lang="en-US" dirty="0">
                <a:solidFill>
                  <a:schemeClr val="tx1"/>
                </a:solidFill>
                <a:latin typeface="Arial" panose="020B0604020202020204" pitchFamily="34" charset="0"/>
                <a:cs typeface="Arial" panose="020B0604020202020204" pitchFamily="34" charset="0"/>
              </a:rPr>
              <a:t>; and, how effectively the PESAR could deliver continuity of service for a large payment firm – considering how the firm’s participation in a payment system may be impacted by entry into the PESAR.</a:t>
            </a:r>
          </a:p>
          <a:p>
            <a:pPr lvl="1">
              <a:lnSpc>
                <a:spcPct val="150000"/>
              </a:lnSpc>
              <a:spcBef>
                <a:spcPts val="300"/>
              </a:spcBef>
              <a:spcAft>
                <a:spcPts val="300"/>
              </a:spcAft>
              <a:buClr>
                <a:schemeClr val="tx1"/>
              </a:buClr>
              <a:buSzPct val="100000"/>
              <a:buFont typeface="Wingdings" panose="05000000000000000000" pitchFamily="2" charset="2"/>
              <a:buChar char="§"/>
              <a:defRPr/>
            </a:pPr>
            <a:r>
              <a:rPr lang="en-US" dirty="0">
                <a:solidFill>
                  <a:schemeClr val="tx1"/>
                </a:solidFill>
                <a:latin typeface="Arial" panose="020B0604020202020204" pitchFamily="34" charset="0"/>
                <a:cs typeface="Arial" panose="020B0604020202020204" pitchFamily="34" charset="0"/>
              </a:rPr>
              <a:t>The review must also consider whether the cooperation between different government authorities (HMT, BoE, FCA and the Insolvency Service), and the cooperation between government authorities and the insolvency practitioner, work effectively and/or if anything more can be done to improve collaboration.</a:t>
            </a:r>
          </a:p>
          <a:p>
            <a:pPr lvl="1">
              <a:lnSpc>
                <a:spcPct val="150000"/>
              </a:lnSpc>
              <a:spcBef>
                <a:spcPts val="300"/>
              </a:spcBef>
              <a:spcAft>
                <a:spcPts val="300"/>
              </a:spcAft>
              <a:buClr>
                <a:schemeClr val="tx1"/>
              </a:buClr>
              <a:buSzPct val="100000"/>
              <a:buFont typeface="Wingdings" panose="05000000000000000000" pitchFamily="2" charset="2"/>
              <a:buChar char="§"/>
              <a:defRPr/>
            </a:pPr>
            <a:r>
              <a:rPr lang="en-US" dirty="0">
                <a:solidFill>
                  <a:schemeClr val="tx1"/>
                </a:solidFill>
                <a:latin typeface="Arial" panose="020B0604020202020204" pitchFamily="34" charset="0"/>
                <a:cs typeface="Arial" panose="020B0604020202020204" pitchFamily="34" charset="0"/>
              </a:rPr>
              <a:t>The review must assess the effectiveness of the cooperation between UK authorities and those from other jurisdictions, where relevant to the use of the PESAR, and suggest ways this could be improved.</a:t>
            </a:r>
          </a:p>
          <a:p>
            <a:pPr lvl="1">
              <a:lnSpc>
                <a:spcPct val="150000"/>
              </a:lnSpc>
              <a:spcBef>
                <a:spcPts val="300"/>
              </a:spcBef>
              <a:spcAft>
                <a:spcPts val="300"/>
              </a:spcAft>
              <a:buClr>
                <a:schemeClr val="tx1"/>
              </a:buClr>
              <a:buSzPct val="100000"/>
              <a:buFont typeface="Wingdings" panose="05000000000000000000" pitchFamily="2" charset="2"/>
              <a:buChar char="§"/>
              <a:defRPr/>
            </a:pPr>
            <a:r>
              <a:rPr lang="en-US" dirty="0">
                <a:solidFill>
                  <a:schemeClr val="tx1"/>
                </a:solidFill>
                <a:latin typeface="Arial" panose="020B0604020202020204" pitchFamily="34" charset="0"/>
                <a:cs typeface="Arial" panose="020B0604020202020204" pitchFamily="34" charset="0"/>
              </a:rPr>
              <a:t>The review should </a:t>
            </a:r>
            <a:r>
              <a:rPr lang="en-US" b="1" u="sng" dirty="0">
                <a:solidFill>
                  <a:schemeClr val="tx1"/>
                </a:solidFill>
                <a:latin typeface="Arial" panose="020B0604020202020204" pitchFamily="34" charset="0"/>
                <a:cs typeface="Arial" panose="020B0604020202020204" pitchFamily="34" charset="0"/>
              </a:rPr>
              <a:t>take into account the FCA’s proposed changes to the safeguarding regime </a:t>
            </a:r>
            <a:r>
              <a:rPr lang="en-US" dirty="0">
                <a:solidFill>
                  <a:schemeClr val="tx1"/>
                </a:solidFill>
                <a:latin typeface="Arial" panose="020B0604020202020204" pitchFamily="34" charset="0"/>
                <a:cs typeface="Arial" panose="020B0604020202020204" pitchFamily="34" charset="0"/>
              </a:rPr>
              <a:t>and have regard to wider developments in the payments/e-money sector which may affect the operation of the PESAR (e.g., developments in the </a:t>
            </a:r>
            <a:r>
              <a:rPr lang="en-US" dirty="0" err="1">
                <a:solidFill>
                  <a:schemeClr val="tx1"/>
                </a:solidFill>
                <a:latin typeface="Arial" panose="020B0604020202020204" pitchFamily="34" charset="0"/>
                <a:cs typeface="Arial" panose="020B0604020202020204" pitchFamily="34" charset="0"/>
              </a:rPr>
              <a:t>cryptoassets</a:t>
            </a:r>
            <a:r>
              <a:rPr lang="en-US" dirty="0">
                <a:solidFill>
                  <a:schemeClr val="tx1"/>
                </a:solidFill>
                <a:latin typeface="Arial" panose="020B0604020202020204" pitchFamily="34" charset="0"/>
                <a:cs typeface="Arial" panose="020B0604020202020204" pitchFamily="34" charset="0"/>
              </a:rPr>
              <a:t> sector). </a:t>
            </a:r>
          </a:p>
        </p:txBody>
      </p:sp>
      <p:pic>
        <p:nvPicPr>
          <p:cNvPr id="9" name="Picture 8" descr="Icon&#10;&#10;Description automatically generated">
            <a:extLst>
              <a:ext uri="{FF2B5EF4-FFF2-40B4-BE49-F238E27FC236}">
                <a16:creationId xmlns:a16="http://schemas.microsoft.com/office/drawing/2014/main" id="{FC38CB72-1DE4-2174-ABF1-08F31BE36806}"/>
              </a:ext>
            </a:extLst>
          </p:cNvPr>
          <p:cNvPicPr>
            <a:picLocks noChangeAspect="1"/>
          </p:cNvPicPr>
          <p:nvPr/>
        </p:nvPicPr>
        <p:blipFill>
          <a:blip r:embed="rId3"/>
          <a:stretch>
            <a:fillRect/>
          </a:stretch>
        </p:blipFill>
        <p:spPr>
          <a:xfrm>
            <a:off x="11228028" y="5974622"/>
            <a:ext cx="484719" cy="458659"/>
          </a:xfrm>
          <a:prstGeom prst="rect">
            <a:avLst/>
          </a:prstGeom>
        </p:spPr>
      </p:pic>
    </p:spTree>
    <p:extLst>
      <p:ext uri="{BB962C8B-B14F-4D97-AF65-F5344CB8AC3E}">
        <p14:creationId xmlns:p14="http://schemas.microsoft.com/office/powerpoint/2010/main" val="241866399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D70569-89DA-EAF9-AD5B-77969EB29605}"/>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3C47E81E-C440-5896-7454-90F72D69A4E3}"/>
              </a:ext>
            </a:extLst>
          </p:cNvPr>
          <p:cNvSpPr>
            <a:spLocks noGrp="1"/>
          </p:cNvSpPr>
          <p:nvPr>
            <p:ph type="title"/>
          </p:nvPr>
        </p:nvSpPr>
        <p:spPr>
          <a:xfrm>
            <a:off x="521206" y="498298"/>
            <a:ext cx="10968429" cy="640080"/>
          </a:xfrm>
        </p:spPr>
        <p:txBody>
          <a:bodyPr>
            <a:noAutofit/>
          </a:bodyPr>
          <a:lstStyle/>
          <a:p>
            <a:r>
              <a:rPr lang="en-US" sz="1800" dirty="0">
                <a:latin typeface="Arial" panose="020B0604020202020204" pitchFamily="34" charset="0"/>
                <a:cs typeface="Arial" panose="020B0604020202020204" pitchFamily="34" charset="0"/>
              </a:rPr>
              <a:t>HMT Independent review of the Payment and Electronic Money Institution Insolvency Regulations 2021</a:t>
            </a:r>
          </a:p>
        </p:txBody>
      </p:sp>
      <p:sp>
        <p:nvSpPr>
          <p:cNvPr id="7" name="Content Placeholder 17">
            <a:extLst>
              <a:ext uri="{FF2B5EF4-FFF2-40B4-BE49-F238E27FC236}">
                <a16:creationId xmlns:a16="http://schemas.microsoft.com/office/drawing/2014/main" id="{D0D57027-3CC7-CD24-1CE1-3EE9E42AD6E1}"/>
              </a:ext>
            </a:extLst>
          </p:cNvPr>
          <p:cNvSpPr txBox="1">
            <a:spLocks/>
          </p:cNvSpPr>
          <p:nvPr/>
        </p:nvSpPr>
        <p:spPr>
          <a:xfrm>
            <a:off x="521207" y="1379528"/>
            <a:ext cx="10706821" cy="5798512"/>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300"/>
              </a:spcBef>
              <a:spcAft>
                <a:spcPts val="300"/>
              </a:spcAft>
              <a:buClr>
                <a:schemeClr val="tx1"/>
              </a:buClr>
              <a:buSzPct val="100000"/>
              <a:buNone/>
              <a:defRPr/>
            </a:pPr>
            <a:r>
              <a:rPr lang="en-GB" b="1" u="sng" dirty="0">
                <a:solidFill>
                  <a:schemeClr val="tx1"/>
                </a:solidFill>
                <a:latin typeface="Arial" panose="020B0604020202020204" pitchFamily="34" charset="0"/>
                <a:cs typeface="Arial" panose="020B0604020202020204" pitchFamily="34" charset="0"/>
              </a:rPr>
              <a:t>Next steps</a:t>
            </a:r>
          </a:p>
          <a:p>
            <a:pPr lvl="1">
              <a:lnSpc>
                <a:spcPct val="150000"/>
              </a:lnSpc>
              <a:spcBef>
                <a:spcPts val="300"/>
              </a:spcBef>
              <a:spcAft>
                <a:spcPts val="300"/>
              </a:spcAft>
              <a:buClr>
                <a:schemeClr val="tx1"/>
              </a:buClr>
              <a:buSzPct val="100000"/>
              <a:buFont typeface="Wingdings" panose="05000000000000000000" pitchFamily="2" charset="2"/>
              <a:buChar char="§"/>
              <a:defRPr/>
            </a:pPr>
            <a:r>
              <a:rPr lang="en-US" dirty="0">
                <a:solidFill>
                  <a:schemeClr val="tx1"/>
                </a:solidFill>
                <a:latin typeface="Arial" panose="020B0604020202020204" pitchFamily="34" charset="0"/>
                <a:cs typeface="Arial" panose="020B0604020202020204" pitchFamily="34" charset="0"/>
              </a:rPr>
              <a:t>HMT has appointed Adam Plainer to lead the review, who is tasked with providing HMT with an interim update with initial conclusions by September 2025 and a </a:t>
            </a:r>
            <a:r>
              <a:rPr lang="en-US" b="1" dirty="0">
                <a:solidFill>
                  <a:schemeClr val="tx1"/>
                </a:solidFill>
                <a:latin typeface="Arial" panose="020B0604020202020204" pitchFamily="34" charset="0"/>
                <a:cs typeface="Arial" panose="020B0604020202020204" pitchFamily="34" charset="0"/>
              </a:rPr>
              <a:t>final report by the end of 2025 </a:t>
            </a:r>
            <a:r>
              <a:rPr lang="en-US" dirty="0">
                <a:solidFill>
                  <a:schemeClr val="tx1"/>
                </a:solidFill>
                <a:latin typeface="Arial" panose="020B0604020202020204" pitchFamily="34" charset="0"/>
                <a:cs typeface="Arial" panose="020B0604020202020204" pitchFamily="34" charset="0"/>
              </a:rPr>
              <a:t>(which will be subsequently laid in Parliament).</a:t>
            </a:r>
          </a:p>
          <a:p>
            <a:pPr lvl="1">
              <a:lnSpc>
                <a:spcPct val="150000"/>
              </a:lnSpc>
              <a:spcBef>
                <a:spcPts val="300"/>
              </a:spcBef>
              <a:spcAft>
                <a:spcPts val="300"/>
              </a:spcAft>
              <a:buClr>
                <a:schemeClr val="tx1"/>
              </a:buClr>
              <a:buSzPct val="100000"/>
              <a:buFont typeface="Wingdings" panose="05000000000000000000" pitchFamily="2" charset="2"/>
              <a:buChar char="§"/>
              <a:defRPr/>
            </a:pPr>
            <a:r>
              <a:rPr lang="en-US" dirty="0">
                <a:solidFill>
                  <a:schemeClr val="tx1"/>
                </a:solidFill>
                <a:latin typeface="Arial" panose="020B0604020202020204" pitchFamily="34" charset="0"/>
                <a:cs typeface="Arial" panose="020B0604020202020204" pitchFamily="34" charset="0"/>
              </a:rPr>
              <a:t>The call for evidence is open until </a:t>
            </a:r>
            <a:r>
              <a:rPr lang="en-US" b="1" dirty="0">
                <a:solidFill>
                  <a:schemeClr val="tx1"/>
                </a:solidFill>
                <a:latin typeface="Arial" panose="020B0604020202020204" pitchFamily="34" charset="0"/>
                <a:cs typeface="Arial" panose="020B0604020202020204" pitchFamily="34" charset="0"/>
              </a:rPr>
              <a:t>30 May 2025 → </a:t>
            </a:r>
            <a:r>
              <a:rPr lang="en-GB" b="0" i="0" u="none" strike="noStrike" dirty="0">
                <a:solidFill>
                  <a:srgbClr val="0B0C0C"/>
                </a:solidFill>
                <a:effectLst/>
                <a:latin typeface="Arial" panose="020B0604020202020204" pitchFamily="34" charset="0"/>
                <a:cs typeface="Arial" panose="020B0604020202020204" pitchFamily="34" charset="0"/>
                <a:hlinkClick r:id="rId3"/>
              </a:rPr>
              <a:t>psar.review@hmtreasury.gov.uk</a:t>
            </a:r>
            <a:endParaRPr lang="en-US" dirty="0">
              <a:solidFill>
                <a:schemeClr val="tx1"/>
              </a:solidFill>
              <a:latin typeface="Arial" panose="020B0604020202020204" pitchFamily="34" charset="0"/>
              <a:cs typeface="Arial" panose="020B0604020202020204" pitchFamily="34" charset="0"/>
            </a:endParaRPr>
          </a:p>
        </p:txBody>
      </p:sp>
      <p:pic>
        <p:nvPicPr>
          <p:cNvPr id="9" name="Picture 8" descr="Icon&#10;&#10;Description automatically generated">
            <a:extLst>
              <a:ext uri="{FF2B5EF4-FFF2-40B4-BE49-F238E27FC236}">
                <a16:creationId xmlns:a16="http://schemas.microsoft.com/office/drawing/2014/main" id="{C93A41DB-9A67-0F57-FE4E-BFB4BD295AD4}"/>
              </a:ext>
            </a:extLst>
          </p:cNvPr>
          <p:cNvPicPr>
            <a:picLocks noChangeAspect="1"/>
          </p:cNvPicPr>
          <p:nvPr/>
        </p:nvPicPr>
        <p:blipFill>
          <a:blip r:embed="rId4"/>
          <a:stretch>
            <a:fillRect/>
          </a:stretch>
        </p:blipFill>
        <p:spPr>
          <a:xfrm>
            <a:off x="11228028" y="5974622"/>
            <a:ext cx="484719" cy="458659"/>
          </a:xfrm>
          <a:prstGeom prst="rect">
            <a:avLst/>
          </a:prstGeom>
        </p:spPr>
      </p:pic>
    </p:spTree>
    <p:extLst>
      <p:ext uri="{BB962C8B-B14F-4D97-AF65-F5344CB8AC3E}">
        <p14:creationId xmlns:p14="http://schemas.microsoft.com/office/powerpoint/2010/main" val="79318521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DD9A3D-940A-FDC3-A56F-73F2E8D42365}"/>
            </a:ext>
          </a:extLst>
        </p:cNvPr>
        <p:cNvGrpSpPr/>
        <p:nvPr/>
      </p:nvGrpSpPr>
      <p:grpSpPr>
        <a:xfrm>
          <a:off x="0" y="0"/>
          <a:ext cx="0" cy="0"/>
          <a:chOff x="0" y="0"/>
          <a:chExt cx="0" cy="0"/>
        </a:xfrm>
      </p:grpSpPr>
      <p:sp>
        <p:nvSpPr>
          <p:cNvPr id="10" name="Title 9">
            <a:extLst>
              <a:ext uri="{FF2B5EF4-FFF2-40B4-BE49-F238E27FC236}">
                <a16:creationId xmlns:a16="http://schemas.microsoft.com/office/drawing/2014/main" id="{A2127965-6B54-987C-92A8-09CD646309B4}"/>
              </a:ext>
            </a:extLst>
          </p:cNvPr>
          <p:cNvSpPr>
            <a:spLocks noGrp="1"/>
          </p:cNvSpPr>
          <p:nvPr>
            <p:ph type="title"/>
          </p:nvPr>
        </p:nvSpPr>
        <p:spPr>
          <a:xfrm>
            <a:off x="649027" y="1022218"/>
            <a:ext cx="11206999" cy="1022891"/>
          </a:xfrm>
        </p:spPr>
        <p:txBody>
          <a:bodyPr>
            <a:normAutofit/>
          </a:bodyPr>
          <a:lstStyle/>
          <a:p>
            <a:r>
              <a:rPr lang="en-US" sz="2200" dirty="0">
                <a:latin typeface="Arial" panose="020B0604020202020204" pitchFamily="34" charset="0"/>
                <a:cs typeface="Arial" panose="020B0604020202020204" pitchFamily="34" charset="0"/>
              </a:rPr>
              <a:t>3. PSR consultation on Interchange fee remedies</a:t>
            </a:r>
          </a:p>
        </p:txBody>
      </p:sp>
      <p:pic>
        <p:nvPicPr>
          <p:cNvPr id="5" name="Picture 4" descr="Icon&#10;&#10;Description automatically generated">
            <a:extLst>
              <a:ext uri="{FF2B5EF4-FFF2-40B4-BE49-F238E27FC236}">
                <a16:creationId xmlns:a16="http://schemas.microsoft.com/office/drawing/2014/main" id="{10709CEE-B87A-8C58-871D-DD3F7ABB5EF5}"/>
              </a:ext>
            </a:extLst>
          </p:cNvPr>
          <p:cNvPicPr>
            <a:picLocks noChangeAspect="1"/>
          </p:cNvPicPr>
          <p:nvPr/>
        </p:nvPicPr>
        <p:blipFill>
          <a:blip r:embed="rId3"/>
          <a:stretch>
            <a:fillRect/>
          </a:stretch>
        </p:blipFill>
        <p:spPr>
          <a:xfrm>
            <a:off x="11228028" y="5974622"/>
            <a:ext cx="484719" cy="458659"/>
          </a:xfrm>
          <a:prstGeom prst="rect">
            <a:avLst/>
          </a:prstGeom>
        </p:spPr>
      </p:pic>
      <p:sp>
        <p:nvSpPr>
          <p:cNvPr id="3" name="TextBox 2">
            <a:extLst>
              <a:ext uri="{FF2B5EF4-FFF2-40B4-BE49-F238E27FC236}">
                <a16:creationId xmlns:a16="http://schemas.microsoft.com/office/drawing/2014/main" id="{9F4B0E5D-DA47-3B73-B270-954C5745BC60}"/>
              </a:ext>
            </a:extLst>
          </p:cNvPr>
          <p:cNvSpPr txBox="1"/>
          <p:nvPr/>
        </p:nvSpPr>
        <p:spPr>
          <a:xfrm>
            <a:off x="649027" y="3275111"/>
            <a:ext cx="10980751" cy="307777"/>
          </a:xfrm>
          <a:prstGeom prst="rect">
            <a:avLst/>
          </a:prstGeom>
          <a:noFill/>
        </p:spPr>
        <p:txBody>
          <a:bodyPr wrap="square">
            <a:spAutoFit/>
          </a:bodyPr>
          <a:lstStyle/>
          <a:p>
            <a:r>
              <a:rPr lang="en-US" sz="1400" dirty="0">
                <a:latin typeface="Arial" panose="020B0604020202020204" pitchFamily="34" charset="0"/>
                <a:cs typeface="Arial" panose="020B0604020202020204" pitchFamily="34" charset="0"/>
                <a:hlinkClick r:id="rId4"/>
              </a:rPr>
              <a:t>CP24/14 Market review of UK-EEA consumer cross-border interchange fees : Stage 1 remedy consultation | Payment Systems Regulator</a:t>
            </a:r>
            <a:endParaRPr lang="en-GB"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4221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FCB1D1-98E3-B5C8-ED3D-0AB0EF9B705B}"/>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AAA42586-E7A5-6C67-D207-CCAB147C10CA}"/>
              </a:ext>
            </a:extLst>
          </p:cNvPr>
          <p:cNvSpPr>
            <a:spLocks noGrp="1"/>
          </p:cNvSpPr>
          <p:nvPr>
            <p:ph type="title"/>
          </p:nvPr>
        </p:nvSpPr>
        <p:spPr>
          <a:xfrm>
            <a:off x="521206" y="498298"/>
            <a:ext cx="10968429" cy="640080"/>
          </a:xfrm>
        </p:spPr>
        <p:txBody>
          <a:bodyPr>
            <a:noAutofit/>
          </a:bodyPr>
          <a:lstStyle/>
          <a:p>
            <a:r>
              <a:rPr lang="en-US" sz="1800" dirty="0">
                <a:latin typeface="Arial" panose="020B0604020202020204" pitchFamily="34" charset="0"/>
                <a:cs typeface="Arial" panose="020B0604020202020204" pitchFamily="34" charset="0"/>
              </a:rPr>
              <a:t>PSR consultation on Interchange fee remedies: Stage 1 remedy </a:t>
            </a:r>
          </a:p>
        </p:txBody>
      </p:sp>
      <p:sp>
        <p:nvSpPr>
          <p:cNvPr id="7" name="Content Placeholder 17">
            <a:extLst>
              <a:ext uri="{FF2B5EF4-FFF2-40B4-BE49-F238E27FC236}">
                <a16:creationId xmlns:a16="http://schemas.microsoft.com/office/drawing/2014/main" id="{9CE6480B-9C91-1054-04A6-7C1B9EC07663}"/>
              </a:ext>
            </a:extLst>
          </p:cNvPr>
          <p:cNvSpPr txBox="1">
            <a:spLocks/>
          </p:cNvSpPr>
          <p:nvPr/>
        </p:nvSpPr>
        <p:spPr>
          <a:xfrm>
            <a:off x="521207" y="1379528"/>
            <a:ext cx="10706821" cy="5798512"/>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300"/>
              </a:spcBef>
              <a:spcAft>
                <a:spcPts val="300"/>
              </a:spcAft>
              <a:buClr>
                <a:schemeClr val="tx1"/>
              </a:buClr>
              <a:buSzPct val="100000"/>
              <a:buNone/>
              <a:defRPr/>
            </a:pPr>
            <a:r>
              <a:rPr lang="en-GB" b="1" u="sng" dirty="0">
                <a:solidFill>
                  <a:schemeClr val="tx1"/>
                </a:solidFill>
                <a:latin typeface="Arial" panose="020B0604020202020204" pitchFamily="34" charset="0"/>
                <a:cs typeface="Arial" panose="020B0604020202020204" pitchFamily="34" charset="0"/>
              </a:rPr>
              <a:t>Background</a:t>
            </a:r>
          </a:p>
          <a:p>
            <a:pPr>
              <a:lnSpc>
                <a:spcPct val="150000"/>
              </a:lnSpc>
              <a:spcBef>
                <a:spcPts val="300"/>
              </a:spcBef>
              <a:spcAft>
                <a:spcPts val="300"/>
              </a:spcAft>
              <a:buClr>
                <a:schemeClr val="tx1"/>
              </a:buClr>
              <a:buSzPct val="100000"/>
              <a:buFont typeface="Wingdings" panose="05000000000000000000" pitchFamily="2" charset="2"/>
              <a:buChar char="§"/>
              <a:defRPr/>
            </a:pPr>
            <a:r>
              <a:rPr lang="en-US" dirty="0">
                <a:solidFill>
                  <a:schemeClr val="tx1"/>
                </a:solidFill>
                <a:latin typeface="Arial" panose="020B0604020202020204" pitchFamily="34" charset="0"/>
                <a:cs typeface="Arial" panose="020B0604020202020204" pitchFamily="34" charset="0"/>
              </a:rPr>
              <a:t>Following the UK’s withdrawal from the EU, the EU IFR caps on UK-EEA transactions no longer applied. Following the removal of previously applicable caps, </a:t>
            </a:r>
            <a:r>
              <a:rPr lang="en-US" b="1" dirty="0">
                <a:solidFill>
                  <a:schemeClr val="tx1"/>
                </a:solidFill>
                <a:latin typeface="Arial" panose="020B0604020202020204" pitchFamily="34" charset="0"/>
                <a:cs typeface="Arial" panose="020B0604020202020204" pitchFamily="34" charset="0"/>
              </a:rPr>
              <a:t>Visa</a:t>
            </a:r>
            <a:r>
              <a:rPr lang="en-US" dirty="0">
                <a:solidFill>
                  <a:schemeClr val="tx1"/>
                </a:solidFill>
                <a:latin typeface="Arial" panose="020B0604020202020204" pitchFamily="34" charset="0"/>
                <a:cs typeface="Arial" panose="020B0604020202020204" pitchFamily="34" charset="0"/>
              </a:rPr>
              <a:t> (in 2021) and </a:t>
            </a:r>
            <a:r>
              <a:rPr lang="en-US" b="1" dirty="0">
                <a:solidFill>
                  <a:schemeClr val="tx1"/>
                </a:solidFill>
                <a:latin typeface="Arial" panose="020B0604020202020204" pitchFamily="34" charset="0"/>
                <a:cs typeface="Arial" panose="020B0604020202020204" pitchFamily="34" charset="0"/>
              </a:rPr>
              <a:t>Mastercard</a:t>
            </a:r>
            <a:r>
              <a:rPr lang="en-US" dirty="0">
                <a:solidFill>
                  <a:schemeClr val="tx1"/>
                </a:solidFill>
                <a:latin typeface="Arial" panose="020B0604020202020204" pitchFamily="34" charset="0"/>
                <a:cs typeface="Arial" panose="020B0604020202020204" pitchFamily="34" charset="0"/>
              </a:rPr>
              <a:t> (in 2022) </a:t>
            </a:r>
            <a:r>
              <a:rPr lang="en-US" b="1" dirty="0">
                <a:solidFill>
                  <a:schemeClr val="tx1"/>
                </a:solidFill>
                <a:latin typeface="Arial" panose="020B0604020202020204" pitchFamily="34" charset="0"/>
                <a:cs typeface="Arial" panose="020B0604020202020204" pitchFamily="34" charset="0"/>
              </a:rPr>
              <a:t>increased their IF levels for UK-EEA CNP transactions “fivefold” </a:t>
            </a:r>
            <a:r>
              <a:rPr lang="en-US" dirty="0">
                <a:solidFill>
                  <a:schemeClr val="tx1"/>
                </a:solidFill>
                <a:latin typeface="Arial" panose="020B0604020202020204" pitchFamily="34" charset="0"/>
                <a:cs typeface="Arial" panose="020B0604020202020204" pitchFamily="34" charset="0"/>
              </a:rPr>
              <a:t>– increasing in one step from 0.2% to 1.15% for consumer debit cards and from 0.3% to 1.5% for consumer credit cards, bringing them to the same level as fees charged for card transactions between the EEA and the rest of the world. </a:t>
            </a:r>
          </a:p>
          <a:p>
            <a:pPr>
              <a:lnSpc>
                <a:spcPct val="150000"/>
              </a:lnSpc>
              <a:spcBef>
                <a:spcPts val="300"/>
              </a:spcBef>
              <a:spcAft>
                <a:spcPts val="300"/>
              </a:spcAft>
              <a:buClr>
                <a:schemeClr val="tx1"/>
              </a:buClr>
              <a:buSzPct val="100000"/>
              <a:buFont typeface="Wingdings" panose="05000000000000000000" pitchFamily="2" charset="2"/>
              <a:buChar char="§"/>
              <a:defRPr/>
            </a:pPr>
            <a:r>
              <a:rPr lang="en-US" dirty="0">
                <a:solidFill>
                  <a:schemeClr val="tx1"/>
                </a:solidFill>
                <a:latin typeface="Arial" panose="020B0604020202020204" pitchFamily="34" charset="0"/>
                <a:cs typeface="Arial" panose="020B0604020202020204" pitchFamily="34" charset="0"/>
              </a:rPr>
              <a:t>The PSR’s final report on its market review of UK-EEA cross-border interchange fees (IFs) concluded that cross-border IFs were increased to levels that are “unduly high” and therefore “negatively affect merchants and to the extent of pass-though to their customers”. </a:t>
            </a:r>
            <a:r>
              <a:rPr lang="en-US" b="1" u="sng" dirty="0">
                <a:solidFill>
                  <a:schemeClr val="tx1"/>
                </a:solidFill>
                <a:latin typeface="Arial" panose="020B0604020202020204" pitchFamily="34" charset="0"/>
                <a:cs typeface="Arial" panose="020B0604020202020204" pitchFamily="34" charset="0"/>
              </a:rPr>
              <a:t>The PSR found “no evident countervailing benefits or innovation to account for the increases” </a:t>
            </a:r>
            <a:r>
              <a:rPr lang="en-US" dirty="0">
                <a:solidFill>
                  <a:schemeClr val="tx1"/>
                </a:solidFill>
                <a:latin typeface="Arial" panose="020B0604020202020204" pitchFamily="34" charset="0"/>
                <a:cs typeface="Arial" panose="020B0604020202020204" pitchFamily="34" charset="0"/>
              </a:rPr>
              <a:t>(e.g., improved fraud prevention, quality, efficiency or economy of the card payments systems to the benefit of UK merchants), and that the additional IF-related costs do not translate into increased value reflecting those increases for service users (</a:t>
            </a:r>
            <a:r>
              <a:rPr lang="en-US" dirty="0" err="1">
                <a:solidFill>
                  <a:schemeClr val="tx1"/>
                </a:solidFill>
                <a:latin typeface="Arial" panose="020B0604020202020204" pitchFamily="34" charset="0"/>
                <a:cs typeface="Arial" panose="020B0604020202020204" pitchFamily="34" charset="0"/>
              </a:rPr>
              <a:t>organisations</a:t>
            </a:r>
            <a:r>
              <a:rPr lang="en-US" dirty="0">
                <a:solidFill>
                  <a:schemeClr val="tx1"/>
                </a:solidFill>
                <a:latin typeface="Arial" panose="020B0604020202020204" pitchFamily="34" charset="0"/>
                <a:cs typeface="Arial" panose="020B0604020202020204" pitchFamily="34" charset="0"/>
              </a:rPr>
              <a:t> that accept cards for their customers). The PSR considered the increase in IF levels operated by the card schemes to be “detrimental for UK sustainable growth”. </a:t>
            </a:r>
          </a:p>
          <a:p>
            <a:pPr>
              <a:lnSpc>
                <a:spcPct val="150000"/>
              </a:lnSpc>
              <a:spcBef>
                <a:spcPts val="300"/>
              </a:spcBef>
              <a:spcAft>
                <a:spcPts val="300"/>
              </a:spcAft>
              <a:buClr>
                <a:schemeClr val="tx1"/>
              </a:buClr>
              <a:buSzPct val="100000"/>
              <a:buFont typeface="Wingdings" panose="05000000000000000000" pitchFamily="2" charset="2"/>
              <a:buChar char="§"/>
              <a:defRPr/>
            </a:pPr>
            <a:r>
              <a:rPr lang="en-US" dirty="0">
                <a:solidFill>
                  <a:schemeClr val="tx1"/>
                </a:solidFill>
                <a:latin typeface="Arial" panose="020B0604020202020204" pitchFamily="34" charset="0"/>
                <a:cs typeface="Arial" panose="020B0604020202020204" pitchFamily="34" charset="0"/>
              </a:rPr>
              <a:t>The PSR has concluded that the only effective remedy to address the detriment would be a </a:t>
            </a:r>
            <a:r>
              <a:rPr lang="en-US" b="1" u="sng" dirty="0">
                <a:solidFill>
                  <a:schemeClr val="tx1"/>
                </a:solidFill>
                <a:latin typeface="Arial" panose="020B0604020202020204" pitchFamily="34" charset="0"/>
                <a:cs typeface="Arial" panose="020B0604020202020204" pitchFamily="34" charset="0"/>
              </a:rPr>
              <a:t>price cap on consumer debit and credit CNP IFs </a:t>
            </a:r>
            <a:r>
              <a:rPr lang="en-US" dirty="0">
                <a:solidFill>
                  <a:schemeClr val="tx1"/>
                </a:solidFill>
                <a:latin typeface="Arial" panose="020B0604020202020204" pitchFamily="34" charset="0"/>
                <a:cs typeface="Arial" panose="020B0604020202020204" pitchFamily="34" charset="0"/>
              </a:rPr>
              <a:t>for UK-EEA CNP transactions </a:t>
            </a:r>
            <a:r>
              <a:rPr lang="en-US" b="1" u="sng" dirty="0">
                <a:solidFill>
                  <a:schemeClr val="tx1"/>
                </a:solidFill>
                <a:latin typeface="Arial" panose="020B0604020202020204" pitchFamily="34" charset="0"/>
                <a:cs typeface="Arial" panose="020B0604020202020204" pitchFamily="34" charset="0"/>
              </a:rPr>
              <a:t>(outbound IFs). </a:t>
            </a:r>
          </a:p>
          <a:p>
            <a:pPr>
              <a:lnSpc>
                <a:spcPct val="150000"/>
              </a:lnSpc>
              <a:spcBef>
                <a:spcPts val="300"/>
              </a:spcBef>
              <a:spcAft>
                <a:spcPts val="300"/>
              </a:spcAft>
              <a:buClr>
                <a:schemeClr val="tx1"/>
              </a:buClr>
              <a:buSzPct val="100000"/>
              <a:buFont typeface="Wingdings" panose="05000000000000000000" pitchFamily="2" charset="2"/>
              <a:buChar char="§"/>
              <a:defRPr/>
            </a:pPr>
            <a:r>
              <a:rPr lang="en-US" dirty="0">
                <a:solidFill>
                  <a:schemeClr val="tx1"/>
                </a:solidFill>
                <a:latin typeface="Arial" panose="020B0604020202020204" pitchFamily="34" charset="0"/>
                <a:cs typeface="Arial" panose="020B0604020202020204" pitchFamily="34" charset="0"/>
              </a:rPr>
              <a:t>The PSR considers it appropriate to set a </a:t>
            </a:r>
            <a:r>
              <a:rPr lang="en-US" b="1" u="sng" dirty="0">
                <a:solidFill>
                  <a:schemeClr val="tx1"/>
                </a:solidFill>
                <a:latin typeface="Arial" panose="020B0604020202020204" pitchFamily="34" charset="0"/>
                <a:cs typeface="Arial" panose="020B0604020202020204" pitchFamily="34" charset="0"/>
              </a:rPr>
              <a:t>stage 1 price cap </a:t>
            </a:r>
            <a:r>
              <a:rPr lang="en-US" dirty="0">
                <a:solidFill>
                  <a:schemeClr val="tx1"/>
                </a:solidFill>
                <a:latin typeface="Arial" panose="020B0604020202020204" pitchFamily="34" charset="0"/>
                <a:cs typeface="Arial" panose="020B0604020202020204" pitchFamily="34" charset="0"/>
              </a:rPr>
              <a:t>while further work is being carried out, with a view to setting a stage 2 </a:t>
            </a:r>
            <a:r>
              <a:rPr lang="en-US">
                <a:solidFill>
                  <a:schemeClr val="tx1"/>
                </a:solidFill>
                <a:latin typeface="Arial" panose="020B0604020202020204" pitchFamily="34" charset="0"/>
                <a:cs typeface="Arial" panose="020B0604020202020204" pitchFamily="34" charset="0"/>
              </a:rPr>
              <a:t>price cap.</a:t>
            </a:r>
            <a:endParaRPr lang="en-US" dirty="0">
              <a:solidFill>
                <a:schemeClr val="tx1"/>
              </a:solidFill>
              <a:latin typeface="Arial" panose="020B0604020202020204" pitchFamily="34" charset="0"/>
              <a:cs typeface="Arial" panose="020B0604020202020204" pitchFamily="34" charset="0"/>
            </a:endParaRPr>
          </a:p>
        </p:txBody>
      </p:sp>
      <p:pic>
        <p:nvPicPr>
          <p:cNvPr id="9" name="Picture 8" descr="Icon&#10;&#10;Description automatically generated">
            <a:extLst>
              <a:ext uri="{FF2B5EF4-FFF2-40B4-BE49-F238E27FC236}">
                <a16:creationId xmlns:a16="http://schemas.microsoft.com/office/drawing/2014/main" id="{45DA6898-8E20-1A42-A489-7A56DF1B07D5}"/>
              </a:ext>
            </a:extLst>
          </p:cNvPr>
          <p:cNvPicPr>
            <a:picLocks noChangeAspect="1"/>
          </p:cNvPicPr>
          <p:nvPr/>
        </p:nvPicPr>
        <p:blipFill>
          <a:blip r:embed="rId3"/>
          <a:stretch>
            <a:fillRect/>
          </a:stretch>
        </p:blipFill>
        <p:spPr>
          <a:xfrm>
            <a:off x="11228028" y="5974622"/>
            <a:ext cx="484719" cy="458659"/>
          </a:xfrm>
          <a:prstGeom prst="rect">
            <a:avLst/>
          </a:prstGeom>
        </p:spPr>
      </p:pic>
    </p:spTree>
    <p:extLst>
      <p:ext uri="{BB962C8B-B14F-4D97-AF65-F5344CB8AC3E}">
        <p14:creationId xmlns:p14="http://schemas.microsoft.com/office/powerpoint/2010/main" val="12660425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Autofit/>
          </a:bodyPr>
          <a:lstStyle/>
          <a:p>
            <a:r>
              <a:rPr lang="en-US" sz="2400" dirty="0">
                <a:latin typeface="Arial" panose="020B0604020202020204" pitchFamily="34" charset="0"/>
                <a:cs typeface="Arial" panose="020B0604020202020204" pitchFamily="34" charset="0"/>
              </a:rPr>
              <a:t>Agenda – 16 January 2025</a:t>
            </a:r>
          </a:p>
        </p:txBody>
      </p:sp>
      <p:sp>
        <p:nvSpPr>
          <p:cNvPr id="7" name="Content Placeholder 17">
            <a:extLst>
              <a:ext uri="{FF2B5EF4-FFF2-40B4-BE49-F238E27FC236}">
                <a16:creationId xmlns:a16="http://schemas.microsoft.com/office/drawing/2014/main" id="{4AB1DD70-CF3C-4D8C-9CEC-DA293E7E2848}"/>
              </a:ext>
            </a:extLst>
          </p:cNvPr>
          <p:cNvSpPr txBox="1">
            <a:spLocks/>
          </p:cNvSpPr>
          <p:nvPr/>
        </p:nvSpPr>
        <p:spPr>
          <a:xfrm>
            <a:off x="627642" y="1661767"/>
            <a:ext cx="9247877" cy="4907310"/>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ts val="2000"/>
              </a:lnSpc>
              <a:spcBef>
                <a:spcPts val="500"/>
              </a:spcBef>
              <a:spcAft>
                <a:spcPts val="500"/>
              </a:spcAft>
              <a:buFont typeface="+mj-lt"/>
              <a:buAutoNum type="arabicPeriod"/>
              <a:defRPr/>
            </a:pPr>
            <a:r>
              <a:rPr lang="en-GB" dirty="0">
                <a:solidFill>
                  <a:schemeClr val="tx1"/>
                </a:solidFill>
                <a:latin typeface="Arial" panose="020B0604020202020204" pitchFamily="34" charset="0"/>
                <a:cs typeface="Arial" panose="020B0604020202020204" pitchFamily="34" charset="0"/>
              </a:rPr>
              <a:t>PIF final response FCA proposed changes to the safeguarding regime – Summary of Key Concerns/Observations</a:t>
            </a:r>
          </a:p>
          <a:p>
            <a:pPr marL="342900" indent="-342900">
              <a:lnSpc>
                <a:spcPts val="2000"/>
              </a:lnSpc>
              <a:spcBef>
                <a:spcPts val="500"/>
              </a:spcBef>
              <a:spcAft>
                <a:spcPts val="500"/>
              </a:spcAft>
              <a:buFont typeface="+mj-lt"/>
              <a:buAutoNum type="arabicPeriod"/>
              <a:defRPr/>
            </a:pPr>
            <a:r>
              <a:rPr lang="en-GB" dirty="0">
                <a:solidFill>
                  <a:schemeClr val="tx1"/>
                </a:solidFill>
                <a:latin typeface="Arial" panose="020B0604020202020204" pitchFamily="34" charset="0"/>
                <a:cs typeface="Arial" panose="020B0604020202020204" pitchFamily="34" charset="0"/>
              </a:rPr>
              <a:t>PSR consultation on Interchange fee remedies</a:t>
            </a:r>
          </a:p>
          <a:p>
            <a:pPr marL="342900" indent="-342900">
              <a:lnSpc>
                <a:spcPts val="2000"/>
              </a:lnSpc>
              <a:spcBef>
                <a:spcPts val="500"/>
              </a:spcBef>
              <a:spcAft>
                <a:spcPts val="500"/>
              </a:spcAft>
              <a:buFont typeface="+mj-lt"/>
              <a:buAutoNum type="arabicPeriod"/>
              <a:defRPr/>
            </a:pPr>
            <a:r>
              <a:rPr lang="en-GB" dirty="0">
                <a:solidFill>
                  <a:schemeClr val="tx1"/>
                </a:solidFill>
                <a:latin typeface="Arial" panose="020B0604020202020204" pitchFamily="34" charset="0"/>
                <a:cs typeface="Arial" panose="020B0604020202020204" pitchFamily="34" charset="0"/>
              </a:rPr>
              <a:t>HM Treasury independent review into the Payment and Electronic Money Institution Insolvency Regulations 2021</a:t>
            </a:r>
          </a:p>
          <a:p>
            <a:pPr marL="342900" indent="-342900">
              <a:lnSpc>
                <a:spcPts val="2000"/>
              </a:lnSpc>
              <a:spcBef>
                <a:spcPts val="500"/>
              </a:spcBef>
              <a:spcAft>
                <a:spcPts val="500"/>
              </a:spcAft>
              <a:buFont typeface="+mj-lt"/>
              <a:buAutoNum type="arabicPeriod"/>
              <a:defRPr/>
            </a:pPr>
            <a:r>
              <a:rPr lang="en-GB" dirty="0">
                <a:solidFill>
                  <a:schemeClr val="tx1"/>
                </a:solidFill>
                <a:latin typeface="Arial" panose="020B0604020202020204" pitchFamily="34" charset="0"/>
                <a:cs typeface="Arial" panose="020B0604020202020204" pitchFamily="34" charset="0"/>
              </a:rPr>
              <a:t>EU Instant Payments Regulations</a:t>
            </a:r>
          </a:p>
          <a:p>
            <a:pPr marL="342900" indent="-342900">
              <a:lnSpc>
                <a:spcPts val="2000"/>
              </a:lnSpc>
              <a:spcBef>
                <a:spcPts val="500"/>
              </a:spcBef>
              <a:spcAft>
                <a:spcPts val="500"/>
              </a:spcAft>
              <a:buFont typeface="+mj-lt"/>
              <a:buAutoNum type="arabicPeriod"/>
              <a:defRPr/>
            </a:pPr>
            <a:r>
              <a:rPr lang="en-GB" dirty="0">
                <a:solidFill>
                  <a:schemeClr val="tx1"/>
                </a:solidFill>
                <a:latin typeface="Arial" panose="020B0604020202020204" pitchFamily="34" charset="0"/>
                <a:cs typeface="Arial" panose="020B0604020202020204" pitchFamily="34" charset="0"/>
              </a:rPr>
              <a:t>A.O.B.</a:t>
            </a:r>
          </a:p>
          <a:p>
            <a:pPr marL="457200" lvl="1" indent="0">
              <a:lnSpc>
                <a:spcPts val="2000"/>
              </a:lnSpc>
              <a:spcBef>
                <a:spcPts val="500"/>
              </a:spcBef>
              <a:spcAft>
                <a:spcPts val="500"/>
              </a:spcAft>
              <a:buNone/>
              <a:defRPr/>
            </a:pPr>
            <a:r>
              <a:rPr lang="en-GB" dirty="0">
                <a:solidFill>
                  <a:schemeClr val="tx1"/>
                </a:solidFill>
                <a:latin typeface="Arial" panose="020B0604020202020204" pitchFamily="34" charset="0"/>
                <a:cs typeface="Arial" panose="020B0604020202020204" pitchFamily="34" charset="0"/>
              </a:rPr>
              <a:t>a) Areas of focus to prioritise in 2025</a:t>
            </a:r>
          </a:p>
          <a:p>
            <a:pPr marL="800100" lvl="1" indent="-342900">
              <a:lnSpc>
                <a:spcPts val="2000"/>
              </a:lnSpc>
              <a:spcBef>
                <a:spcPts val="500"/>
              </a:spcBef>
              <a:spcAft>
                <a:spcPts val="500"/>
              </a:spcAft>
              <a:buFont typeface="+mj-lt"/>
              <a:buAutoNum type="alphaLcParenR"/>
              <a:defRPr/>
            </a:pPr>
            <a:endParaRPr lang="en-GB" dirty="0">
              <a:solidFill>
                <a:schemeClr val="tx1"/>
              </a:solidFill>
              <a:latin typeface="Arial" panose="020B0604020202020204" pitchFamily="34" charset="0"/>
              <a:cs typeface="Arial" panose="020B0604020202020204" pitchFamily="34" charset="0"/>
            </a:endParaRPr>
          </a:p>
          <a:p>
            <a:pPr marL="0" indent="0">
              <a:lnSpc>
                <a:spcPts val="2000"/>
              </a:lnSpc>
              <a:spcBef>
                <a:spcPts val="500"/>
              </a:spcBef>
              <a:spcAft>
                <a:spcPts val="500"/>
              </a:spcAft>
              <a:buNone/>
              <a:defRPr/>
            </a:pPr>
            <a:endParaRPr lang="en-US" dirty="0">
              <a:solidFill>
                <a:schemeClr val="tx1"/>
              </a:solidFill>
              <a:latin typeface="Arial" panose="020B0604020202020204" pitchFamily="34" charset="0"/>
              <a:cs typeface="Arial" panose="020B0604020202020204" pitchFamily="34" charset="0"/>
            </a:endParaRPr>
          </a:p>
          <a:p>
            <a:pPr marL="0" indent="0">
              <a:lnSpc>
                <a:spcPts val="2000"/>
              </a:lnSpc>
              <a:spcAft>
                <a:spcPts val="600"/>
              </a:spcAft>
              <a:buNone/>
              <a:defRPr/>
            </a:pPr>
            <a:endParaRPr lang="en-US" b="1" dirty="0">
              <a:latin typeface="Aileron Regular"/>
              <a:cs typeface="Segoe UI" panose="020B0502040204020203" pitchFamily="34" charset="0"/>
            </a:endParaRPr>
          </a:p>
        </p:txBody>
      </p:sp>
      <p:pic>
        <p:nvPicPr>
          <p:cNvPr id="9" name="Picture 8" descr="Icon&#10;&#10;Description automatically generated">
            <a:extLst>
              <a:ext uri="{FF2B5EF4-FFF2-40B4-BE49-F238E27FC236}">
                <a16:creationId xmlns:a16="http://schemas.microsoft.com/office/drawing/2014/main" id="{9747EA9F-0C17-4B91-B705-34827EA49C46}"/>
              </a:ext>
            </a:extLst>
          </p:cNvPr>
          <p:cNvPicPr>
            <a:picLocks noChangeAspect="1"/>
          </p:cNvPicPr>
          <p:nvPr/>
        </p:nvPicPr>
        <p:blipFill>
          <a:blip r:embed="rId3"/>
          <a:stretch>
            <a:fillRect/>
          </a:stretch>
        </p:blipFill>
        <p:spPr>
          <a:xfrm>
            <a:off x="11228028" y="5974622"/>
            <a:ext cx="484719" cy="458659"/>
          </a:xfrm>
          <a:prstGeom prst="rect">
            <a:avLst/>
          </a:prstGeom>
        </p:spPr>
      </p:pic>
    </p:spTree>
    <p:extLst>
      <p:ext uri="{BB962C8B-B14F-4D97-AF65-F5344CB8AC3E}">
        <p14:creationId xmlns:p14="http://schemas.microsoft.com/office/powerpoint/2010/main" val="195230359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CE056A-3E2B-BFEA-43C7-ED66F2DD4D73}"/>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AFA92A23-1329-8994-94D4-F2990E7B8249}"/>
              </a:ext>
            </a:extLst>
          </p:cNvPr>
          <p:cNvSpPr>
            <a:spLocks noGrp="1"/>
          </p:cNvSpPr>
          <p:nvPr>
            <p:ph type="title"/>
          </p:nvPr>
        </p:nvSpPr>
        <p:spPr>
          <a:xfrm>
            <a:off x="521206" y="498298"/>
            <a:ext cx="10968429" cy="640080"/>
          </a:xfrm>
        </p:spPr>
        <p:txBody>
          <a:bodyPr>
            <a:noAutofit/>
          </a:bodyPr>
          <a:lstStyle/>
          <a:p>
            <a:r>
              <a:rPr lang="en-US" sz="1800" dirty="0">
                <a:latin typeface="Arial" panose="020B0604020202020204" pitchFamily="34" charset="0"/>
                <a:cs typeface="Arial" panose="020B0604020202020204" pitchFamily="34" charset="0"/>
              </a:rPr>
              <a:t>PSR consultation on Interchange fee remedies: Stage 1 remedy </a:t>
            </a:r>
          </a:p>
        </p:txBody>
      </p:sp>
      <p:sp>
        <p:nvSpPr>
          <p:cNvPr id="7" name="Content Placeholder 17">
            <a:extLst>
              <a:ext uri="{FF2B5EF4-FFF2-40B4-BE49-F238E27FC236}">
                <a16:creationId xmlns:a16="http://schemas.microsoft.com/office/drawing/2014/main" id="{D3F52009-2C18-1E6F-F635-9FB7C6B38A03}"/>
              </a:ext>
            </a:extLst>
          </p:cNvPr>
          <p:cNvSpPr txBox="1">
            <a:spLocks/>
          </p:cNvSpPr>
          <p:nvPr/>
        </p:nvSpPr>
        <p:spPr>
          <a:xfrm>
            <a:off x="521207" y="1379528"/>
            <a:ext cx="10706821" cy="5798512"/>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300"/>
              </a:spcBef>
              <a:spcAft>
                <a:spcPts val="300"/>
              </a:spcAft>
              <a:buClr>
                <a:schemeClr val="tx1"/>
              </a:buClr>
              <a:buSzPct val="100000"/>
              <a:buNone/>
              <a:defRPr/>
            </a:pPr>
            <a:r>
              <a:rPr lang="en-GB" b="1" u="sng" dirty="0">
                <a:solidFill>
                  <a:schemeClr val="tx1"/>
                </a:solidFill>
                <a:latin typeface="Arial" panose="020B0604020202020204" pitchFamily="34" charset="0"/>
                <a:cs typeface="Arial" panose="020B0604020202020204" pitchFamily="34" charset="0"/>
              </a:rPr>
              <a:t>Two-stage approach</a:t>
            </a:r>
          </a:p>
          <a:p>
            <a:pPr lvl="1">
              <a:lnSpc>
                <a:spcPct val="150000"/>
              </a:lnSpc>
              <a:spcBef>
                <a:spcPts val="300"/>
              </a:spcBef>
              <a:spcAft>
                <a:spcPts val="300"/>
              </a:spcAft>
              <a:buClr>
                <a:schemeClr val="tx1"/>
              </a:buClr>
              <a:buSzPct val="100000"/>
              <a:buFont typeface="Wingdings" panose="05000000000000000000" pitchFamily="2" charset="2"/>
              <a:buChar char="§"/>
              <a:defRPr/>
            </a:pPr>
            <a:r>
              <a:rPr lang="en-US" dirty="0">
                <a:solidFill>
                  <a:schemeClr val="tx1"/>
                </a:solidFill>
                <a:latin typeface="Arial" panose="020B0604020202020204" pitchFamily="34" charset="0"/>
                <a:cs typeface="Arial" panose="020B0604020202020204" pitchFamily="34" charset="0"/>
              </a:rPr>
              <a:t>Stage 1 would consist of an initial, time-limited cap, set for a transitional period while an appropriate methodology for determining the most appropriate level of the price cap is developed and implemented.</a:t>
            </a:r>
          </a:p>
          <a:p>
            <a:pPr lvl="1">
              <a:lnSpc>
                <a:spcPct val="150000"/>
              </a:lnSpc>
              <a:spcBef>
                <a:spcPts val="300"/>
              </a:spcBef>
              <a:spcAft>
                <a:spcPts val="300"/>
              </a:spcAft>
              <a:buClr>
                <a:schemeClr val="tx1"/>
              </a:buClr>
              <a:buSzPct val="100000"/>
              <a:buFont typeface="Wingdings" panose="05000000000000000000" pitchFamily="2" charset="2"/>
              <a:buChar char="§"/>
              <a:defRPr/>
            </a:pPr>
            <a:r>
              <a:rPr lang="en-US" dirty="0">
                <a:solidFill>
                  <a:schemeClr val="tx1"/>
                </a:solidFill>
                <a:latin typeface="Arial" panose="020B0604020202020204" pitchFamily="34" charset="0"/>
                <a:cs typeface="Arial" panose="020B0604020202020204" pitchFamily="34" charset="0"/>
              </a:rPr>
              <a:t>Stage 2: During the stage 1 period, the PSR would undertake work to develop an appropriate and longer-lasting cap (which might be higher, lower, or the same as the stage 1 cap).</a:t>
            </a:r>
          </a:p>
          <a:p>
            <a:pPr>
              <a:lnSpc>
                <a:spcPct val="150000"/>
              </a:lnSpc>
              <a:spcBef>
                <a:spcPts val="300"/>
              </a:spcBef>
              <a:spcAft>
                <a:spcPts val="300"/>
              </a:spcAft>
              <a:buClr>
                <a:schemeClr val="tx1"/>
              </a:buClr>
              <a:buSzPct val="100000"/>
              <a:buFont typeface="Wingdings" panose="05000000000000000000" pitchFamily="2" charset="2"/>
              <a:buChar char="§"/>
              <a:defRPr/>
            </a:pPr>
            <a:r>
              <a:rPr lang="en-US" b="1" u="sng" dirty="0">
                <a:solidFill>
                  <a:schemeClr val="tx1"/>
                </a:solidFill>
                <a:latin typeface="Arial" panose="020B0604020202020204" pitchFamily="34" charset="0"/>
                <a:cs typeface="Arial" panose="020B0604020202020204" pitchFamily="34" charset="0"/>
              </a:rPr>
              <a:t>Level of the stage 1 cap</a:t>
            </a:r>
          </a:p>
          <a:p>
            <a:pPr lvl="1">
              <a:lnSpc>
                <a:spcPct val="150000"/>
              </a:lnSpc>
              <a:spcBef>
                <a:spcPts val="300"/>
              </a:spcBef>
              <a:spcAft>
                <a:spcPts val="300"/>
              </a:spcAft>
              <a:buClr>
                <a:schemeClr val="tx1"/>
              </a:buClr>
              <a:buSzPct val="100000"/>
              <a:buFont typeface="Wingdings" panose="05000000000000000000" pitchFamily="2" charset="2"/>
              <a:buChar char="§"/>
              <a:defRPr/>
            </a:pPr>
            <a:r>
              <a:rPr lang="en-US" dirty="0">
                <a:solidFill>
                  <a:schemeClr val="tx1"/>
                </a:solidFill>
                <a:latin typeface="Arial" panose="020B0604020202020204" pitchFamily="34" charset="0"/>
                <a:cs typeface="Arial" panose="020B0604020202020204" pitchFamily="34" charset="0"/>
              </a:rPr>
              <a:t>The PSR is seeking views on what the level of any stage 1 cap should be. The PSR’s interim report set out that the </a:t>
            </a:r>
            <a:r>
              <a:rPr lang="en-US" b="1" dirty="0">
                <a:solidFill>
                  <a:schemeClr val="tx1"/>
                </a:solidFill>
                <a:latin typeface="Arial" panose="020B0604020202020204" pitchFamily="34" charset="0"/>
                <a:cs typeface="Arial" panose="020B0604020202020204" pitchFamily="34" charset="0"/>
              </a:rPr>
              <a:t>stage 1 cap should be set at 0.2% for CNP consumer debit transactions</a:t>
            </a:r>
            <a:r>
              <a:rPr lang="en-US" dirty="0">
                <a:solidFill>
                  <a:schemeClr val="tx1"/>
                </a:solidFill>
                <a:latin typeface="Arial" panose="020B0604020202020204" pitchFamily="34" charset="0"/>
                <a:cs typeface="Arial" panose="020B0604020202020204" pitchFamily="34" charset="0"/>
              </a:rPr>
              <a:t> and </a:t>
            </a:r>
            <a:r>
              <a:rPr lang="en-US" b="1" dirty="0">
                <a:solidFill>
                  <a:schemeClr val="tx1"/>
                </a:solidFill>
                <a:latin typeface="Arial" panose="020B0604020202020204" pitchFamily="34" charset="0"/>
                <a:cs typeface="Arial" panose="020B0604020202020204" pitchFamily="34" charset="0"/>
              </a:rPr>
              <a:t>0.3% for consumer credit transactions. </a:t>
            </a:r>
            <a:r>
              <a:rPr lang="en-US" dirty="0">
                <a:solidFill>
                  <a:schemeClr val="tx1"/>
                </a:solidFill>
                <a:latin typeface="Arial" panose="020B0604020202020204" pitchFamily="34" charset="0"/>
                <a:cs typeface="Arial" panose="020B0604020202020204" pitchFamily="34" charset="0"/>
              </a:rPr>
              <a:t>The PSR has received feedback that this would </a:t>
            </a:r>
            <a:r>
              <a:rPr lang="en-US" b="1" dirty="0">
                <a:solidFill>
                  <a:schemeClr val="tx1"/>
                </a:solidFill>
                <a:latin typeface="Arial" panose="020B0604020202020204" pitchFamily="34" charset="0"/>
                <a:cs typeface="Arial" panose="020B0604020202020204" pitchFamily="34" charset="0"/>
              </a:rPr>
              <a:t>“impose inappropriate costs on </a:t>
            </a:r>
            <a:r>
              <a:rPr lang="en-US" dirty="0">
                <a:solidFill>
                  <a:schemeClr val="tx1"/>
                </a:solidFill>
                <a:latin typeface="Arial" panose="020B0604020202020204" pitchFamily="34" charset="0"/>
                <a:cs typeface="Arial" panose="020B0604020202020204" pitchFamily="34" charset="0"/>
              </a:rPr>
              <a:t>(EEA) </a:t>
            </a:r>
            <a:r>
              <a:rPr lang="en-US" b="1" dirty="0">
                <a:solidFill>
                  <a:schemeClr val="tx1"/>
                </a:solidFill>
                <a:latin typeface="Arial" panose="020B0604020202020204" pitchFamily="34" charset="0"/>
                <a:cs typeface="Arial" panose="020B0604020202020204" pitchFamily="34" charset="0"/>
              </a:rPr>
              <a:t>issuers” </a:t>
            </a:r>
            <a:r>
              <a:rPr lang="en-US" dirty="0">
                <a:solidFill>
                  <a:schemeClr val="tx1"/>
                </a:solidFill>
                <a:latin typeface="Arial" panose="020B0604020202020204" pitchFamily="34" charset="0"/>
                <a:cs typeface="Arial" panose="020B0604020202020204" pitchFamily="34" charset="0"/>
              </a:rPr>
              <a:t>but has received </a:t>
            </a:r>
            <a:r>
              <a:rPr lang="en-US" b="1" dirty="0">
                <a:solidFill>
                  <a:schemeClr val="tx1"/>
                </a:solidFill>
                <a:latin typeface="Arial" panose="020B0604020202020204" pitchFamily="34" charset="0"/>
                <a:cs typeface="Arial" panose="020B0604020202020204" pitchFamily="34" charset="0"/>
              </a:rPr>
              <a:t>“little evidence” </a:t>
            </a:r>
            <a:r>
              <a:rPr lang="en-US" dirty="0">
                <a:solidFill>
                  <a:schemeClr val="tx1"/>
                </a:solidFill>
                <a:latin typeface="Arial" panose="020B0604020202020204" pitchFamily="34" charset="0"/>
                <a:cs typeface="Arial" panose="020B0604020202020204" pitchFamily="34" charset="0"/>
              </a:rPr>
              <a:t>pertaining to those costs, or what would be a more appropriate level of any price cap. </a:t>
            </a:r>
          </a:p>
          <a:p>
            <a:pPr>
              <a:lnSpc>
                <a:spcPct val="150000"/>
              </a:lnSpc>
              <a:spcBef>
                <a:spcPts val="300"/>
              </a:spcBef>
              <a:spcAft>
                <a:spcPts val="300"/>
              </a:spcAft>
              <a:buClr>
                <a:schemeClr val="tx1"/>
              </a:buClr>
              <a:buSzPct val="100000"/>
              <a:buFont typeface="Wingdings" panose="05000000000000000000" pitchFamily="2" charset="2"/>
              <a:buChar char="§"/>
              <a:defRPr/>
            </a:pPr>
            <a:r>
              <a:rPr lang="en-US" b="1" u="sng" dirty="0">
                <a:solidFill>
                  <a:schemeClr val="tx1"/>
                </a:solidFill>
                <a:latin typeface="Arial" panose="020B0604020202020204" pitchFamily="34" charset="0"/>
                <a:cs typeface="Arial" panose="020B0604020202020204" pitchFamily="34" charset="0"/>
              </a:rPr>
              <a:t>Other elements of a stage 1 cap</a:t>
            </a:r>
          </a:p>
          <a:p>
            <a:pPr lvl="1">
              <a:lnSpc>
                <a:spcPct val="150000"/>
              </a:lnSpc>
              <a:spcBef>
                <a:spcPts val="300"/>
              </a:spcBef>
              <a:spcAft>
                <a:spcPts val="300"/>
              </a:spcAft>
              <a:buClr>
                <a:schemeClr val="tx1"/>
              </a:buClr>
              <a:buSzPct val="100000"/>
              <a:buFont typeface="Wingdings" panose="05000000000000000000" pitchFamily="2" charset="2"/>
              <a:buChar char="§"/>
              <a:defRPr/>
            </a:pPr>
            <a:r>
              <a:rPr lang="en-US" dirty="0">
                <a:solidFill>
                  <a:schemeClr val="tx1"/>
                </a:solidFill>
                <a:latin typeface="Arial" panose="020B0604020202020204" pitchFamily="34" charset="0"/>
                <a:cs typeface="Arial" panose="020B0604020202020204" pitchFamily="34" charset="0"/>
              </a:rPr>
              <a:t>The PSR envisages that the direction imposing the stage 1 price cap would include a period of up to 6 months during which the new IF levels would be implemented and would have a </a:t>
            </a:r>
            <a:r>
              <a:rPr lang="en-US" b="1" dirty="0">
                <a:solidFill>
                  <a:schemeClr val="tx1"/>
                </a:solidFill>
                <a:latin typeface="Arial" panose="020B0604020202020204" pitchFamily="34" charset="0"/>
                <a:cs typeface="Arial" panose="020B0604020202020204" pitchFamily="34" charset="0"/>
              </a:rPr>
              <a:t>total duration of 30 months </a:t>
            </a:r>
            <a:r>
              <a:rPr lang="en-US" dirty="0">
                <a:solidFill>
                  <a:schemeClr val="tx1"/>
                </a:solidFill>
                <a:latin typeface="Arial" panose="020B0604020202020204" pitchFamily="34" charset="0"/>
                <a:cs typeface="Arial" panose="020B0604020202020204" pitchFamily="34" charset="0"/>
              </a:rPr>
              <a:t>(inc. the implementation period). This would come with a commitment to review the continued application of the price cap no later than 24 months from start of the direction imposing the stage 1 price cap. A general direction to give effect to any stage 1 remedy would be given to Visa and Mastercard, which would include several provisions to enable the PSR to monitor compliance in an effective manner.</a:t>
            </a:r>
          </a:p>
        </p:txBody>
      </p:sp>
      <p:pic>
        <p:nvPicPr>
          <p:cNvPr id="9" name="Picture 8" descr="Icon&#10;&#10;Description automatically generated">
            <a:extLst>
              <a:ext uri="{FF2B5EF4-FFF2-40B4-BE49-F238E27FC236}">
                <a16:creationId xmlns:a16="http://schemas.microsoft.com/office/drawing/2014/main" id="{D560B08E-ED43-63C4-0C2D-3399804061C6}"/>
              </a:ext>
            </a:extLst>
          </p:cNvPr>
          <p:cNvPicPr>
            <a:picLocks noChangeAspect="1"/>
          </p:cNvPicPr>
          <p:nvPr/>
        </p:nvPicPr>
        <p:blipFill>
          <a:blip r:embed="rId3"/>
          <a:stretch>
            <a:fillRect/>
          </a:stretch>
        </p:blipFill>
        <p:spPr>
          <a:xfrm>
            <a:off x="11228028" y="5974622"/>
            <a:ext cx="484719" cy="458659"/>
          </a:xfrm>
          <a:prstGeom prst="rect">
            <a:avLst/>
          </a:prstGeom>
        </p:spPr>
      </p:pic>
    </p:spTree>
    <p:extLst>
      <p:ext uri="{BB962C8B-B14F-4D97-AF65-F5344CB8AC3E}">
        <p14:creationId xmlns:p14="http://schemas.microsoft.com/office/powerpoint/2010/main" val="138914169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3FA3FF3-7040-CCD3-EC1B-C4D66A9AA847}"/>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8CDEF034-031A-4C7C-B278-C02FF9E06A42}"/>
              </a:ext>
            </a:extLst>
          </p:cNvPr>
          <p:cNvSpPr>
            <a:spLocks noGrp="1"/>
          </p:cNvSpPr>
          <p:nvPr>
            <p:ph type="title"/>
          </p:nvPr>
        </p:nvSpPr>
        <p:spPr>
          <a:xfrm>
            <a:off x="521206" y="498298"/>
            <a:ext cx="10968429" cy="640080"/>
          </a:xfrm>
        </p:spPr>
        <p:txBody>
          <a:bodyPr>
            <a:noAutofit/>
          </a:bodyPr>
          <a:lstStyle/>
          <a:p>
            <a:r>
              <a:rPr lang="en-US" sz="1800" dirty="0">
                <a:latin typeface="Arial" panose="020B0604020202020204" pitchFamily="34" charset="0"/>
                <a:cs typeface="Arial" panose="020B0604020202020204" pitchFamily="34" charset="0"/>
              </a:rPr>
              <a:t>PSR consultation on Interchange fee remedies: Stage 1 remedy </a:t>
            </a:r>
          </a:p>
        </p:txBody>
      </p:sp>
      <p:sp>
        <p:nvSpPr>
          <p:cNvPr id="7" name="Content Placeholder 17">
            <a:extLst>
              <a:ext uri="{FF2B5EF4-FFF2-40B4-BE49-F238E27FC236}">
                <a16:creationId xmlns:a16="http://schemas.microsoft.com/office/drawing/2014/main" id="{0D3FFEC0-FC81-F9C6-2F67-1F5AA6F4D394}"/>
              </a:ext>
            </a:extLst>
          </p:cNvPr>
          <p:cNvSpPr txBox="1">
            <a:spLocks/>
          </p:cNvSpPr>
          <p:nvPr/>
        </p:nvSpPr>
        <p:spPr>
          <a:xfrm>
            <a:off x="521207" y="1379528"/>
            <a:ext cx="10706821" cy="5798512"/>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300"/>
              </a:spcBef>
              <a:spcAft>
                <a:spcPts val="300"/>
              </a:spcAft>
              <a:buClr>
                <a:schemeClr val="tx1"/>
              </a:buClr>
              <a:buSzPct val="100000"/>
              <a:buNone/>
              <a:defRPr/>
            </a:pPr>
            <a:r>
              <a:rPr lang="en-GB" b="1" u="sng" dirty="0">
                <a:solidFill>
                  <a:schemeClr val="tx1"/>
                </a:solidFill>
                <a:latin typeface="Arial" panose="020B0604020202020204" pitchFamily="34" charset="0"/>
                <a:cs typeface="Arial" panose="020B0604020202020204" pitchFamily="34" charset="0"/>
              </a:rPr>
              <a:t>Next steps</a:t>
            </a:r>
          </a:p>
          <a:p>
            <a:pPr lvl="1">
              <a:lnSpc>
                <a:spcPct val="150000"/>
              </a:lnSpc>
              <a:spcBef>
                <a:spcPts val="300"/>
              </a:spcBef>
              <a:spcAft>
                <a:spcPts val="300"/>
              </a:spcAft>
              <a:buClr>
                <a:schemeClr val="tx1"/>
              </a:buClr>
              <a:buSzPct val="100000"/>
              <a:buFont typeface="Wingdings" panose="05000000000000000000" pitchFamily="2" charset="2"/>
              <a:buChar char="§"/>
              <a:defRPr/>
            </a:pPr>
            <a:r>
              <a:rPr lang="en-US" dirty="0">
                <a:solidFill>
                  <a:schemeClr val="tx1"/>
                </a:solidFill>
                <a:latin typeface="Arial" panose="020B0604020202020204" pitchFamily="34" charset="0"/>
                <a:cs typeface="Arial" panose="020B0604020202020204" pitchFamily="34" charset="0"/>
              </a:rPr>
              <a:t>The consultation is open until 5pm on </a:t>
            </a:r>
            <a:r>
              <a:rPr lang="en-US" b="1" dirty="0">
                <a:solidFill>
                  <a:schemeClr val="tx1"/>
                </a:solidFill>
                <a:latin typeface="Arial" panose="020B0604020202020204" pitchFamily="34" charset="0"/>
                <a:cs typeface="Arial" panose="020B0604020202020204" pitchFamily="34" charset="0"/>
              </a:rPr>
              <a:t>7 February 2025</a:t>
            </a:r>
          </a:p>
          <a:p>
            <a:pPr lvl="1">
              <a:lnSpc>
                <a:spcPct val="150000"/>
              </a:lnSpc>
              <a:spcBef>
                <a:spcPts val="300"/>
              </a:spcBef>
              <a:spcAft>
                <a:spcPts val="300"/>
              </a:spcAft>
              <a:buClr>
                <a:schemeClr val="tx1"/>
              </a:buClr>
              <a:buSzPct val="100000"/>
              <a:buFont typeface="Wingdings" panose="05000000000000000000" pitchFamily="2" charset="2"/>
              <a:buChar char="§"/>
              <a:defRPr/>
            </a:pPr>
            <a:r>
              <a:rPr lang="en-US" dirty="0">
                <a:solidFill>
                  <a:schemeClr val="tx1"/>
                </a:solidFill>
                <a:latin typeface="Arial" panose="020B0604020202020204" pitchFamily="34" charset="0"/>
                <a:cs typeface="Arial" panose="020B0604020202020204" pitchFamily="34" charset="0"/>
              </a:rPr>
              <a:t>The PSR welcomes evidence of issuer costs together with evidence of the likely effect or consequences of such costs, if not covered by the cap over an interim period. </a:t>
            </a:r>
          </a:p>
        </p:txBody>
      </p:sp>
      <p:pic>
        <p:nvPicPr>
          <p:cNvPr id="9" name="Picture 8" descr="Icon&#10;&#10;Description automatically generated">
            <a:extLst>
              <a:ext uri="{FF2B5EF4-FFF2-40B4-BE49-F238E27FC236}">
                <a16:creationId xmlns:a16="http://schemas.microsoft.com/office/drawing/2014/main" id="{90C9B45E-E883-4AC1-957E-946D3B924AF3}"/>
              </a:ext>
            </a:extLst>
          </p:cNvPr>
          <p:cNvPicPr>
            <a:picLocks noChangeAspect="1"/>
          </p:cNvPicPr>
          <p:nvPr/>
        </p:nvPicPr>
        <p:blipFill>
          <a:blip r:embed="rId3"/>
          <a:stretch>
            <a:fillRect/>
          </a:stretch>
        </p:blipFill>
        <p:spPr>
          <a:xfrm>
            <a:off x="11228028" y="5974622"/>
            <a:ext cx="484719" cy="458659"/>
          </a:xfrm>
          <a:prstGeom prst="rect">
            <a:avLst/>
          </a:prstGeom>
        </p:spPr>
      </p:pic>
    </p:spTree>
    <p:extLst>
      <p:ext uri="{BB962C8B-B14F-4D97-AF65-F5344CB8AC3E}">
        <p14:creationId xmlns:p14="http://schemas.microsoft.com/office/powerpoint/2010/main" val="202611342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12343EB-C0E6-2A60-0429-E99C9CDF68F3}"/>
            </a:ext>
          </a:extLst>
        </p:cNvPr>
        <p:cNvGrpSpPr/>
        <p:nvPr/>
      </p:nvGrpSpPr>
      <p:grpSpPr>
        <a:xfrm>
          <a:off x="0" y="0"/>
          <a:ext cx="0" cy="0"/>
          <a:chOff x="0" y="0"/>
          <a:chExt cx="0" cy="0"/>
        </a:xfrm>
      </p:grpSpPr>
      <p:sp>
        <p:nvSpPr>
          <p:cNvPr id="10" name="Title 9">
            <a:extLst>
              <a:ext uri="{FF2B5EF4-FFF2-40B4-BE49-F238E27FC236}">
                <a16:creationId xmlns:a16="http://schemas.microsoft.com/office/drawing/2014/main" id="{EAF84FFF-B8F4-9858-0402-93381FE25658}"/>
              </a:ext>
            </a:extLst>
          </p:cNvPr>
          <p:cNvSpPr>
            <a:spLocks noGrp="1"/>
          </p:cNvSpPr>
          <p:nvPr>
            <p:ph type="title"/>
          </p:nvPr>
        </p:nvSpPr>
        <p:spPr>
          <a:xfrm>
            <a:off x="649027" y="1022218"/>
            <a:ext cx="11206999" cy="1022891"/>
          </a:xfrm>
        </p:spPr>
        <p:txBody>
          <a:bodyPr>
            <a:normAutofit/>
          </a:bodyPr>
          <a:lstStyle/>
          <a:p>
            <a:r>
              <a:rPr lang="en-US" sz="2200" dirty="0">
                <a:latin typeface="Arial" panose="020B0604020202020204" pitchFamily="34" charset="0"/>
                <a:cs typeface="Arial" panose="020B0604020202020204" pitchFamily="34" charset="0"/>
              </a:rPr>
              <a:t>4. EU Instant Payments Regulation (IPR) </a:t>
            </a:r>
          </a:p>
        </p:txBody>
      </p:sp>
      <p:pic>
        <p:nvPicPr>
          <p:cNvPr id="5" name="Picture 4" descr="Icon&#10;&#10;Description automatically generated">
            <a:extLst>
              <a:ext uri="{FF2B5EF4-FFF2-40B4-BE49-F238E27FC236}">
                <a16:creationId xmlns:a16="http://schemas.microsoft.com/office/drawing/2014/main" id="{ED284FCC-BEFF-ED59-3C16-DBB7278696E9}"/>
              </a:ext>
            </a:extLst>
          </p:cNvPr>
          <p:cNvPicPr>
            <a:picLocks noChangeAspect="1"/>
          </p:cNvPicPr>
          <p:nvPr/>
        </p:nvPicPr>
        <p:blipFill>
          <a:blip r:embed="rId3"/>
          <a:stretch>
            <a:fillRect/>
          </a:stretch>
        </p:blipFill>
        <p:spPr>
          <a:xfrm>
            <a:off x="11228028" y="5974622"/>
            <a:ext cx="484719" cy="458659"/>
          </a:xfrm>
          <a:prstGeom prst="rect">
            <a:avLst/>
          </a:prstGeom>
        </p:spPr>
      </p:pic>
    </p:spTree>
    <p:extLst>
      <p:ext uri="{BB962C8B-B14F-4D97-AF65-F5344CB8AC3E}">
        <p14:creationId xmlns:p14="http://schemas.microsoft.com/office/powerpoint/2010/main" val="37195229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D36DE1-26AC-12C3-AAA7-C15071482D6F}"/>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2AC4D62B-00A8-0E8A-F5E2-5CA5E4FDC340}"/>
              </a:ext>
            </a:extLst>
          </p:cNvPr>
          <p:cNvSpPr>
            <a:spLocks noGrp="1"/>
          </p:cNvSpPr>
          <p:nvPr>
            <p:ph type="title"/>
          </p:nvPr>
        </p:nvSpPr>
        <p:spPr>
          <a:xfrm>
            <a:off x="521206" y="498298"/>
            <a:ext cx="10968429" cy="640080"/>
          </a:xfrm>
        </p:spPr>
        <p:txBody>
          <a:bodyPr>
            <a:noAutofit/>
          </a:bodyPr>
          <a:lstStyle/>
          <a:p>
            <a:r>
              <a:rPr lang="en-US" sz="1800" dirty="0">
                <a:latin typeface="Arial" panose="020B0604020202020204" pitchFamily="34" charset="0"/>
                <a:cs typeface="Arial" panose="020B0604020202020204" pitchFamily="34" charset="0"/>
              </a:rPr>
              <a:t>EU Instant Payments Regulation (IFR)</a:t>
            </a:r>
          </a:p>
        </p:txBody>
      </p:sp>
      <p:sp>
        <p:nvSpPr>
          <p:cNvPr id="7" name="Content Placeholder 17">
            <a:extLst>
              <a:ext uri="{FF2B5EF4-FFF2-40B4-BE49-F238E27FC236}">
                <a16:creationId xmlns:a16="http://schemas.microsoft.com/office/drawing/2014/main" id="{8137C701-49FB-3F57-5077-C6647820DEDE}"/>
              </a:ext>
            </a:extLst>
          </p:cNvPr>
          <p:cNvSpPr txBox="1">
            <a:spLocks/>
          </p:cNvSpPr>
          <p:nvPr/>
        </p:nvSpPr>
        <p:spPr>
          <a:xfrm>
            <a:off x="521207" y="1379528"/>
            <a:ext cx="10706821" cy="5798512"/>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a:lnSpc>
                <a:spcPct val="150000"/>
              </a:lnSpc>
              <a:spcBef>
                <a:spcPts val="300"/>
              </a:spcBef>
              <a:spcAft>
                <a:spcPts val="300"/>
              </a:spcAft>
              <a:buClr>
                <a:schemeClr val="tx1"/>
              </a:buClr>
              <a:buSzPct val="100000"/>
              <a:buFont typeface="Wingdings" panose="05000000000000000000" pitchFamily="2" charset="2"/>
              <a:buChar char="§"/>
              <a:defRPr/>
            </a:pPr>
            <a:r>
              <a:rPr lang="en-US" dirty="0">
                <a:solidFill>
                  <a:schemeClr val="tx1"/>
                </a:solidFill>
                <a:latin typeface="Arial" panose="020B0604020202020204" pitchFamily="34" charset="0"/>
                <a:cs typeface="Arial" panose="020B0604020202020204" pitchFamily="34" charset="0"/>
              </a:rPr>
              <a:t>The </a:t>
            </a:r>
            <a:r>
              <a:rPr lang="en-US" b="1" dirty="0">
                <a:solidFill>
                  <a:schemeClr val="tx1"/>
                </a:solidFill>
                <a:latin typeface="Arial" panose="020B0604020202020204" pitchFamily="34" charset="0"/>
                <a:cs typeface="Arial" panose="020B0604020202020204" pitchFamily="34" charset="0"/>
              </a:rPr>
              <a:t>Instant Payments Regulation </a:t>
            </a:r>
            <a:r>
              <a:rPr lang="en-US" dirty="0">
                <a:solidFill>
                  <a:schemeClr val="tx1"/>
                </a:solidFill>
                <a:latin typeface="Arial" panose="020B0604020202020204" pitchFamily="34" charset="0"/>
                <a:cs typeface="Arial" panose="020B0604020202020204" pitchFamily="34" charset="0"/>
              </a:rPr>
              <a:t>aims to accelerate the roll-out of instant payments in Europe and covers credit transfers denominated in euro with the EU. The new rules require all PSPs to offer the possibility to send and receive euro payments within ten seconds, 24/7, across the EU. The IFR was adopted by the European Parliament and Council on 13 March 2024 and entered into force on 8 April 2024. The rules apply in two phases, depending on whether the PSP is sending or receiving instant payments</a:t>
            </a:r>
          </a:p>
          <a:p>
            <a:pPr>
              <a:lnSpc>
                <a:spcPct val="150000"/>
              </a:lnSpc>
              <a:spcBef>
                <a:spcPts val="300"/>
              </a:spcBef>
              <a:spcAft>
                <a:spcPts val="300"/>
              </a:spcAft>
              <a:buClr>
                <a:schemeClr val="tx1"/>
              </a:buClr>
              <a:buSzPct val="100000"/>
              <a:buFont typeface="Wingdings" panose="05000000000000000000" pitchFamily="2" charset="2"/>
              <a:buChar char="§"/>
              <a:defRPr/>
            </a:pPr>
            <a:r>
              <a:rPr lang="en-US" dirty="0">
                <a:solidFill>
                  <a:schemeClr val="tx1"/>
                </a:solidFill>
                <a:latin typeface="Arial" panose="020B0604020202020204" pitchFamily="34" charset="0"/>
                <a:cs typeface="Arial" panose="020B0604020202020204" pitchFamily="34" charset="0"/>
              </a:rPr>
              <a:t>The first set of obligations for PSPs came into effect on </a:t>
            </a:r>
            <a:r>
              <a:rPr lang="en-US" b="1" dirty="0">
                <a:solidFill>
                  <a:schemeClr val="tx1"/>
                </a:solidFill>
                <a:latin typeface="Arial" panose="020B0604020202020204" pitchFamily="34" charset="0"/>
                <a:cs typeface="Arial" panose="020B0604020202020204" pitchFamily="34" charset="0"/>
              </a:rPr>
              <a:t>9 January 2025 </a:t>
            </a:r>
            <a:r>
              <a:rPr lang="en-US" dirty="0">
                <a:solidFill>
                  <a:schemeClr val="tx1"/>
                </a:solidFill>
                <a:latin typeface="Arial" panose="020B0604020202020204" pitchFamily="34" charset="0"/>
                <a:cs typeface="Arial" panose="020B0604020202020204" pitchFamily="34" charset="0"/>
              </a:rPr>
              <a:t>requiring all EU </a:t>
            </a:r>
            <a:r>
              <a:rPr lang="en-US" b="1" dirty="0">
                <a:solidFill>
                  <a:schemeClr val="tx1"/>
                </a:solidFill>
                <a:latin typeface="Arial" panose="020B0604020202020204" pitchFamily="34" charset="0"/>
                <a:cs typeface="Arial" panose="020B0604020202020204" pitchFamily="34" charset="0"/>
              </a:rPr>
              <a:t>bank-PSPs </a:t>
            </a:r>
            <a:r>
              <a:rPr lang="en-US" dirty="0">
                <a:solidFill>
                  <a:schemeClr val="tx1"/>
                </a:solidFill>
                <a:latin typeface="Arial" panose="020B0604020202020204" pitchFamily="34" charset="0"/>
                <a:cs typeface="Arial" panose="020B0604020202020204" pitchFamily="34" charset="0"/>
              </a:rPr>
              <a:t>to be able to receive instant payments from their customers. The second phase comes into effect on</a:t>
            </a:r>
            <a:r>
              <a:rPr lang="en-US" b="1" dirty="0">
                <a:solidFill>
                  <a:schemeClr val="tx1"/>
                </a:solidFill>
                <a:latin typeface="Arial" panose="020B0604020202020204" pitchFamily="34" charset="0"/>
                <a:cs typeface="Arial" panose="020B0604020202020204" pitchFamily="34" charset="0"/>
              </a:rPr>
              <a:t> 9</a:t>
            </a:r>
            <a:r>
              <a:rPr lang="en-US" dirty="0">
                <a:solidFill>
                  <a:schemeClr val="tx1"/>
                </a:solidFill>
                <a:latin typeface="Arial" panose="020B0604020202020204" pitchFamily="34" charset="0"/>
                <a:cs typeface="Arial" panose="020B0604020202020204" pitchFamily="34" charset="0"/>
              </a:rPr>
              <a:t> </a:t>
            </a:r>
            <a:r>
              <a:rPr lang="en-US" b="1" dirty="0">
                <a:solidFill>
                  <a:schemeClr val="tx1"/>
                </a:solidFill>
                <a:latin typeface="Arial" panose="020B0604020202020204" pitchFamily="34" charset="0"/>
                <a:cs typeface="Arial" panose="020B0604020202020204" pitchFamily="34" charset="0"/>
              </a:rPr>
              <a:t>October 2025 </a:t>
            </a:r>
            <a:r>
              <a:rPr lang="en-US" dirty="0">
                <a:solidFill>
                  <a:schemeClr val="tx1"/>
                </a:solidFill>
                <a:latin typeface="Arial" panose="020B0604020202020204" pitchFamily="34" charset="0"/>
                <a:cs typeface="Arial" panose="020B0604020202020204" pitchFamily="34" charset="0"/>
              </a:rPr>
              <a:t>when all EU bank-PSPs will be required to offer their customers the ability to send instant payments. For EU and non-EU </a:t>
            </a:r>
            <a:r>
              <a:rPr lang="en-US" b="1" dirty="0">
                <a:solidFill>
                  <a:schemeClr val="tx1"/>
                </a:solidFill>
                <a:latin typeface="Arial" panose="020B0604020202020204" pitchFamily="34" charset="0"/>
                <a:cs typeface="Arial" panose="020B0604020202020204" pitchFamily="34" charset="0"/>
              </a:rPr>
              <a:t>EMIs/PIs</a:t>
            </a:r>
            <a:r>
              <a:rPr lang="en-US" dirty="0">
                <a:solidFill>
                  <a:schemeClr val="tx1"/>
                </a:solidFill>
                <a:latin typeface="Arial" panose="020B0604020202020204" pitchFamily="34" charset="0"/>
                <a:cs typeface="Arial" panose="020B0604020202020204" pitchFamily="34" charset="0"/>
              </a:rPr>
              <a:t>, the implementation deadline for receiving instant payments is </a:t>
            </a:r>
            <a:r>
              <a:rPr lang="en-US" b="1" dirty="0">
                <a:solidFill>
                  <a:schemeClr val="tx1"/>
                </a:solidFill>
                <a:latin typeface="Arial" panose="020B0604020202020204" pitchFamily="34" charset="0"/>
                <a:cs typeface="Arial" panose="020B0604020202020204" pitchFamily="34" charset="0"/>
              </a:rPr>
              <a:t>9 April 2027</a:t>
            </a:r>
            <a:r>
              <a:rPr lang="en-US" dirty="0">
                <a:solidFill>
                  <a:schemeClr val="tx1"/>
                </a:solidFill>
                <a:latin typeface="Arial" panose="020B0604020202020204" pitchFamily="34" charset="0"/>
                <a:cs typeface="Arial" panose="020B0604020202020204" pitchFamily="34" charset="0"/>
              </a:rPr>
              <a:t>. For sending instant payments, the deadline for non-EU EMIs/PIs is </a:t>
            </a:r>
            <a:r>
              <a:rPr lang="en-US" b="1" dirty="0">
                <a:solidFill>
                  <a:schemeClr val="tx1"/>
                </a:solidFill>
                <a:latin typeface="Arial" panose="020B0604020202020204" pitchFamily="34" charset="0"/>
                <a:cs typeface="Arial" panose="020B0604020202020204" pitchFamily="34" charset="0"/>
              </a:rPr>
              <a:t>9 July 2027</a:t>
            </a:r>
            <a:r>
              <a:rPr lang="en-US" dirty="0">
                <a:solidFill>
                  <a:schemeClr val="tx1"/>
                </a:solidFill>
                <a:latin typeface="Arial" panose="020B0604020202020204" pitchFamily="34" charset="0"/>
                <a:cs typeface="Arial" panose="020B0604020202020204" pitchFamily="34" charset="0"/>
              </a:rPr>
              <a:t>.</a:t>
            </a:r>
          </a:p>
          <a:p>
            <a:pPr>
              <a:lnSpc>
                <a:spcPct val="150000"/>
              </a:lnSpc>
              <a:spcBef>
                <a:spcPts val="300"/>
              </a:spcBef>
              <a:spcAft>
                <a:spcPts val="300"/>
              </a:spcAft>
              <a:buClr>
                <a:schemeClr val="tx1"/>
              </a:buClr>
              <a:buSzPct val="100000"/>
              <a:buFont typeface="Wingdings" panose="05000000000000000000" pitchFamily="2" charset="2"/>
              <a:buChar char="§"/>
              <a:defRPr/>
            </a:pPr>
            <a:r>
              <a:rPr lang="en-US" dirty="0">
                <a:solidFill>
                  <a:schemeClr val="tx1"/>
                </a:solidFill>
                <a:latin typeface="Arial" panose="020B0604020202020204" pitchFamily="34" charset="0"/>
                <a:cs typeface="Arial" panose="020B0604020202020204" pitchFamily="34" charset="0"/>
              </a:rPr>
              <a:t>The IPR amends four key pieces of EU legislation including the Settlement Finality Directive (SFD). Amendments to he SFD mean that designated payment systems </a:t>
            </a:r>
            <a:r>
              <a:rPr lang="en-US" b="1" dirty="0">
                <a:solidFill>
                  <a:schemeClr val="tx1"/>
                </a:solidFill>
                <a:latin typeface="Arial" panose="020B0604020202020204" pitchFamily="34" charset="0"/>
                <a:cs typeface="Arial" panose="020B0604020202020204" pitchFamily="34" charset="0"/>
              </a:rPr>
              <a:t>will be able to accept non-bank PSPs as direct participants </a:t>
            </a:r>
            <a:r>
              <a:rPr lang="en-US" dirty="0">
                <a:solidFill>
                  <a:schemeClr val="tx1"/>
                </a:solidFill>
                <a:latin typeface="Arial" panose="020B0604020202020204" pitchFamily="34" charset="0"/>
                <a:cs typeface="Arial" panose="020B0604020202020204" pitchFamily="34" charset="0"/>
              </a:rPr>
              <a:t>– SFD designated payment systems will need to provide access to all PSPs on an objective, non-discriminatory and proportionate basis. Non-bank PSPs will be permitted to safeguard funds in central bank accounts (where these are offered). To become a direct participant, non-bank PSPs must meet new eligibility criteria in connection with safeguarding funds, winding-up plans and internal control and governance arrangements. </a:t>
            </a:r>
          </a:p>
          <a:p>
            <a:pPr>
              <a:lnSpc>
                <a:spcPct val="150000"/>
              </a:lnSpc>
              <a:spcBef>
                <a:spcPts val="300"/>
              </a:spcBef>
              <a:spcAft>
                <a:spcPts val="300"/>
              </a:spcAft>
              <a:buClr>
                <a:schemeClr val="tx1"/>
              </a:buClr>
              <a:buSzPct val="100000"/>
              <a:buFont typeface="Wingdings" panose="05000000000000000000" pitchFamily="2" charset="2"/>
              <a:buChar char="§"/>
              <a:defRPr/>
            </a:pPr>
            <a:r>
              <a:rPr lang="en-US" b="1" dirty="0">
                <a:solidFill>
                  <a:schemeClr val="tx1"/>
                </a:solidFill>
                <a:latin typeface="Arial" panose="020B0604020202020204" pitchFamily="34" charset="0"/>
                <a:cs typeface="Arial" panose="020B0604020202020204" pitchFamily="34" charset="0"/>
              </a:rPr>
              <a:t>European Commission Q&amp;A  </a:t>
            </a:r>
            <a:r>
              <a:rPr lang="en-US" dirty="0">
                <a:solidFill>
                  <a:schemeClr val="tx1"/>
                </a:solidFill>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hlinkClick r:id="rId3"/>
              </a:rPr>
              <a:t>Clarification of requirements of the Instant Payments Regulation - European Commission</a:t>
            </a:r>
            <a:endParaRPr lang="en-US" dirty="0">
              <a:solidFill>
                <a:schemeClr val="tx1"/>
              </a:solidFill>
              <a:latin typeface="Arial" panose="020B0604020202020204" pitchFamily="34" charset="0"/>
              <a:cs typeface="Arial" panose="020B0604020202020204" pitchFamily="34" charset="0"/>
            </a:endParaRPr>
          </a:p>
        </p:txBody>
      </p:sp>
      <p:pic>
        <p:nvPicPr>
          <p:cNvPr id="9" name="Picture 8" descr="Icon&#10;&#10;Description automatically generated">
            <a:extLst>
              <a:ext uri="{FF2B5EF4-FFF2-40B4-BE49-F238E27FC236}">
                <a16:creationId xmlns:a16="http://schemas.microsoft.com/office/drawing/2014/main" id="{7BBA65F6-599B-9E93-2FDF-D41FCE92E05A}"/>
              </a:ext>
            </a:extLst>
          </p:cNvPr>
          <p:cNvPicPr>
            <a:picLocks noChangeAspect="1"/>
          </p:cNvPicPr>
          <p:nvPr/>
        </p:nvPicPr>
        <p:blipFill>
          <a:blip r:embed="rId4"/>
          <a:stretch>
            <a:fillRect/>
          </a:stretch>
        </p:blipFill>
        <p:spPr>
          <a:xfrm>
            <a:off x="11228028" y="5974622"/>
            <a:ext cx="484719" cy="458659"/>
          </a:xfrm>
          <a:prstGeom prst="rect">
            <a:avLst/>
          </a:prstGeom>
        </p:spPr>
      </p:pic>
    </p:spTree>
    <p:extLst>
      <p:ext uri="{BB962C8B-B14F-4D97-AF65-F5344CB8AC3E}">
        <p14:creationId xmlns:p14="http://schemas.microsoft.com/office/powerpoint/2010/main" val="62118772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E55C99-BC5E-7BF1-FB80-52FD0AC6FD20}"/>
            </a:ext>
          </a:extLst>
        </p:cNvPr>
        <p:cNvGrpSpPr/>
        <p:nvPr/>
      </p:nvGrpSpPr>
      <p:grpSpPr>
        <a:xfrm>
          <a:off x="0" y="0"/>
          <a:ext cx="0" cy="0"/>
          <a:chOff x="0" y="0"/>
          <a:chExt cx="0" cy="0"/>
        </a:xfrm>
      </p:grpSpPr>
      <p:sp>
        <p:nvSpPr>
          <p:cNvPr id="10" name="Title 9">
            <a:extLst>
              <a:ext uri="{FF2B5EF4-FFF2-40B4-BE49-F238E27FC236}">
                <a16:creationId xmlns:a16="http://schemas.microsoft.com/office/drawing/2014/main" id="{B49F07CA-3141-1FC7-A7FC-CA519806B188}"/>
              </a:ext>
            </a:extLst>
          </p:cNvPr>
          <p:cNvSpPr>
            <a:spLocks noGrp="1"/>
          </p:cNvSpPr>
          <p:nvPr>
            <p:ph type="title"/>
          </p:nvPr>
        </p:nvSpPr>
        <p:spPr>
          <a:xfrm>
            <a:off x="649027" y="1022218"/>
            <a:ext cx="11206999" cy="1022891"/>
          </a:xfrm>
        </p:spPr>
        <p:txBody>
          <a:bodyPr>
            <a:normAutofit/>
          </a:bodyPr>
          <a:lstStyle/>
          <a:p>
            <a:r>
              <a:rPr lang="en-US" sz="2200" dirty="0">
                <a:latin typeface="Arial" panose="020B0604020202020204" pitchFamily="34" charset="0"/>
                <a:cs typeface="Arial" panose="020B0604020202020204" pitchFamily="34" charset="0"/>
              </a:rPr>
              <a:t>5. A.O.B.</a:t>
            </a:r>
          </a:p>
        </p:txBody>
      </p:sp>
      <p:pic>
        <p:nvPicPr>
          <p:cNvPr id="5" name="Picture 4" descr="Icon&#10;&#10;Description automatically generated">
            <a:extLst>
              <a:ext uri="{FF2B5EF4-FFF2-40B4-BE49-F238E27FC236}">
                <a16:creationId xmlns:a16="http://schemas.microsoft.com/office/drawing/2014/main" id="{4ABABB9D-C2CE-9621-24A2-900C89EA1858}"/>
              </a:ext>
            </a:extLst>
          </p:cNvPr>
          <p:cNvPicPr>
            <a:picLocks noChangeAspect="1"/>
          </p:cNvPicPr>
          <p:nvPr/>
        </p:nvPicPr>
        <p:blipFill>
          <a:blip r:embed="rId3"/>
          <a:stretch>
            <a:fillRect/>
          </a:stretch>
        </p:blipFill>
        <p:spPr>
          <a:xfrm>
            <a:off x="11228028" y="5974622"/>
            <a:ext cx="484719" cy="458659"/>
          </a:xfrm>
          <a:prstGeom prst="rect">
            <a:avLst/>
          </a:prstGeom>
        </p:spPr>
      </p:pic>
      <p:sp>
        <p:nvSpPr>
          <p:cNvPr id="2" name="TextBox 1">
            <a:extLst>
              <a:ext uri="{FF2B5EF4-FFF2-40B4-BE49-F238E27FC236}">
                <a16:creationId xmlns:a16="http://schemas.microsoft.com/office/drawing/2014/main" id="{A71520D8-F781-A14F-031E-231F72ADF8A9}"/>
              </a:ext>
            </a:extLst>
          </p:cNvPr>
          <p:cNvSpPr txBox="1"/>
          <p:nvPr/>
        </p:nvSpPr>
        <p:spPr>
          <a:xfrm>
            <a:off x="871870" y="3076353"/>
            <a:ext cx="10227480" cy="1000787"/>
          </a:xfrm>
          <a:prstGeom prst="rect">
            <a:avLst/>
          </a:prstGeom>
          <a:noFill/>
        </p:spPr>
        <p:txBody>
          <a:bodyPr wrap="none" rtlCol="0">
            <a:spAutoFit/>
          </a:bodyPr>
          <a:lstStyle/>
          <a:p>
            <a:pPr marL="342900" indent="-342900">
              <a:lnSpc>
                <a:spcPct val="200000"/>
              </a:lnSpc>
              <a:buFont typeface="+mj-lt"/>
              <a:buAutoNum type="alphaLcParenR"/>
            </a:pPr>
            <a:r>
              <a:rPr lang="en-US" sz="1600" dirty="0">
                <a:latin typeface="Arial" panose="020B0604020202020204" pitchFamily="34" charset="0"/>
                <a:cs typeface="Arial" panose="020B0604020202020204" pitchFamily="34" charset="0"/>
              </a:rPr>
              <a:t>Which areas of UK/EU payments/e-money regulations would you like to see PIF </a:t>
            </a:r>
            <a:r>
              <a:rPr lang="en-US" sz="1600" dirty="0" err="1">
                <a:latin typeface="Arial" panose="020B0604020202020204" pitchFamily="34" charset="0"/>
                <a:cs typeface="Arial" panose="020B0604020202020204" pitchFamily="34" charset="0"/>
              </a:rPr>
              <a:t>prioritise</a:t>
            </a:r>
            <a:r>
              <a:rPr lang="en-US" sz="1600" dirty="0">
                <a:latin typeface="Arial" panose="020B0604020202020204" pitchFamily="34" charset="0"/>
                <a:cs typeface="Arial" panose="020B0604020202020204" pitchFamily="34" charset="0"/>
              </a:rPr>
              <a:t> in 2025?</a:t>
            </a:r>
          </a:p>
          <a:p>
            <a:pPr marL="342900" indent="-342900">
              <a:lnSpc>
                <a:spcPct val="200000"/>
              </a:lnSpc>
              <a:buFont typeface="+mj-lt"/>
              <a:buAutoNum type="alphaLcParenR"/>
            </a:pPr>
            <a:r>
              <a:rPr lang="en-US" sz="1600" dirty="0">
                <a:latin typeface="Arial" panose="020B0604020202020204" pitchFamily="34" charset="0"/>
                <a:cs typeface="Arial" panose="020B0604020202020204" pitchFamily="34" charset="0"/>
              </a:rPr>
              <a:t>Are there any other topics or concerns you would like us to address, and/or raise with FCA/PSR/HMT? </a:t>
            </a:r>
            <a:endParaRPr lang="en-GB"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7942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p:cNvSpPr>
            <a:spLocks noGrp="1"/>
          </p:cNvSpPr>
          <p:nvPr>
            <p:ph type="title"/>
          </p:nvPr>
        </p:nvSpPr>
        <p:spPr>
          <a:xfrm>
            <a:off x="649027" y="1022218"/>
            <a:ext cx="11206999" cy="1022891"/>
          </a:xfrm>
        </p:spPr>
        <p:txBody>
          <a:bodyPr>
            <a:normAutofit/>
          </a:bodyPr>
          <a:lstStyle/>
          <a:p>
            <a:r>
              <a:rPr lang="en-US" sz="2200" dirty="0">
                <a:latin typeface="Arial" panose="020B0604020202020204" pitchFamily="34" charset="0"/>
                <a:cs typeface="Arial" panose="020B0604020202020204" pitchFamily="34" charset="0"/>
              </a:rPr>
              <a:t>1. PIF Final Response to FCA Safeguarding consultation </a:t>
            </a:r>
          </a:p>
        </p:txBody>
      </p:sp>
      <p:pic>
        <p:nvPicPr>
          <p:cNvPr id="5" name="Picture 4" descr="Icon&#10;&#10;Description automatically generated">
            <a:extLst>
              <a:ext uri="{FF2B5EF4-FFF2-40B4-BE49-F238E27FC236}">
                <a16:creationId xmlns:a16="http://schemas.microsoft.com/office/drawing/2014/main" id="{0286B9C3-F9C0-40A2-81E2-BF2B648590B6}"/>
              </a:ext>
            </a:extLst>
          </p:cNvPr>
          <p:cNvPicPr>
            <a:picLocks noChangeAspect="1"/>
          </p:cNvPicPr>
          <p:nvPr/>
        </p:nvPicPr>
        <p:blipFill>
          <a:blip r:embed="rId3"/>
          <a:stretch>
            <a:fillRect/>
          </a:stretch>
        </p:blipFill>
        <p:spPr>
          <a:xfrm>
            <a:off x="11228028" y="5974622"/>
            <a:ext cx="484719" cy="458659"/>
          </a:xfrm>
          <a:prstGeom prst="rect">
            <a:avLst/>
          </a:prstGeom>
        </p:spPr>
      </p:pic>
      <p:sp>
        <p:nvSpPr>
          <p:cNvPr id="2" name="Content Placeholder 17">
            <a:extLst>
              <a:ext uri="{FF2B5EF4-FFF2-40B4-BE49-F238E27FC236}">
                <a16:creationId xmlns:a16="http://schemas.microsoft.com/office/drawing/2014/main" id="{919D4919-7EA2-0EEE-1BB7-55BDD9DC302A}"/>
              </a:ext>
            </a:extLst>
          </p:cNvPr>
          <p:cNvSpPr txBox="1">
            <a:spLocks/>
          </p:cNvSpPr>
          <p:nvPr/>
        </p:nvSpPr>
        <p:spPr>
          <a:xfrm>
            <a:off x="758271" y="2968051"/>
            <a:ext cx="9247877" cy="3758751"/>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ts val="2000"/>
              </a:lnSpc>
              <a:spcBef>
                <a:spcPts val="500"/>
              </a:spcBef>
              <a:spcAft>
                <a:spcPts val="500"/>
              </a:spcAft>
              <a:buNone/>
              <a:defRPr/>
            </a:pPr>
            <a:r>
              <a:rPr lang="en-GB" dirty="0">
                <a:latin typeface="Arial" panose="020B0604020202020204" pitchFamily="34" charset="0"/>
                <a:cs typeface="Arial" panose="020B0604020202020204" pitchFamily="34" charset="0"/>
                <a:hlinkClick r:id="rId4"/>
              </a:rPr>
              <a:t>PIF Publications | Payments Innovation Forum</a:t>
            </a:r>
            <a:endParaRPr lang="en-GB" dirty="0">
              <a:latin typeface="Arial" panose="020B0604020202020204" pitchFamily="34" charset="0"/>
              <a:cs typeface="Arial" panose="020B0604020202020204" pitchFamily="34" charset="0"/>
            </a:endParaRPr>
          </a:p>
          <a:p>
            <a:pPr marL="0" indent="0">
              <a:lnSpc>
                <a:spcPts val="2000"/>
              </a:lnSpc>
              <a:spcBef>
                <a:spcPts val="500"/>
              </a:spcBef>
              <a:spcAft>
                <a:spcPts val="500"/>
              </a:spcAft>
              <a:buNone/>
              <a:defRPr/>
            </a:pPr>
            <a:r>
              <a:rPr lang="en-GB" b="1" dirty="0">
                <a:solidFill>
                  <a:schemeClr val="tx1"/>
                </a:solidFill>
                <a:latin typeface="Arial" panose="020B0604020202020204" pitchFamily="34" charset="0"/>
                <a:cs typeface="Arial" panose="020B0604020202020204" pitchFamily="34" charset="0"/>
              </a:rPr>
              <a:t>Key areas of concern:</a:t>
            </a:r>
          </a:p>
          <a:p>
            <a:pPr marL="342900" indent="-342900">
              <a:lnSpc>
                <a:spcPts val="2000"/>
              </a:lnSpc>
              <a:spcBef>
                <a:spcPts val="500"/>
              </a:spcBef>
              <a:spcAft>
                <a:spcPts val="500"/>
              </a:spcAft>
              <a:buFont typeface="+mj-lt"/>
              <a:buAutoNum type="arabicPeriod"/>
              <a:defRPr/>
            </a:pPr>
            <a:r>
              <a:rPr lang="en-GB" dirty="0">
                <a:solidFill>
                  <a:schemeClr val="tx1"/>
                </a:solidFill>
                <a:latin typeface="Arial" panose="020B0604020202020204" pitchFamily="34" charset="0"/>
                <a:cs typeface="Arial" panose="020B0604020202020204" pitchFamily="34" charset="0"/>
              </a:rPr>
              <a:t>General comments</a:t>
            </a:r>
          </a:p>
          <a:p>
            <a:pPr marL="342900" indent="-342900">
              <a:lnSpc>
                <a:spcPts val="2000"/>
              </a:lnSpc>
              <a:spcBef>
                <a:spcPts val="500"/>
              </a:spcBef>
              <a:spcAft>
                <a:spcPts val="500"/>
              </a:spcAft>
              <a:buFont typeface="+mj-lt"/>
              <a:buAutoNum type="arabicPeriod"/>
              <a:defRPr/>
            </a:pPr>
            <a:r>
              <a:rPr lang="en-GB" dirty="0">
                <a:solidFill>
                  <a:schemeClr val="tx1"/>
                </a:solidFill>
                <a:latin typeface="Arial" panose="020B0604020202020204" pitchFamily="34" charset="0"/>
                <a:cs typeface="Arial" panose="020B0604020202020204" pitchFamily="34" charset="0"/>
              </a:rPr>
              <a:t>Proposed rules and guidance on reconciliation of relevant funds and resolution packs </a:t>
            </a:r>
          </a:p>
          <a:p>
            <a:pPr marL="342900" indent="-342900">
              <a:lnSpc>
                <a:spcPts val="2000"/>
              </a:lnSpc>
              <a:spcBef>
                <a:spcPts val="500"/>
              </a:spcBef>
              <a:spcAft>
                <a:spcPts val="500"/>
              </a:spcAft>
              <a:buFont typeface="+mj-lt"/>
              <a:buAutoNum type="arabicPeriod"/>
              <a:defRPr/>
            </a:pPr>
            <a:r>
              <a:rPr lang="en-GB" dirty="0">
                <a:solidFill>
                  <a:schemeClr val="tx1"/>
                </a:solidFill>
                <a:latin typeface="Arial" panose="020B0604020202020204" pitchFamily="34" charset="0"/>
                <a:cs typeface="Arial" panose="020B0604020202020204" pitchFamily="34" charset="0"/>
              </a:rPr>
              <a:t>Statutory Trust </a:t>
            </a:r>
          </a:p>
          <a:p>
            <a:pPr marL="342900" indent="-342900">
              <a:lnSpc>
                <a:spcPts val="2000"/>
              </a:lnSpc>
              <a:spcBef>
                <a:spcPts val="500"/>
              </a:spcBef>
              <a:spcAft>
                <a:spcPts val="500"/>
              </a:spcAft>
              <a:buFont typeface="+mj-lt"/>
              <a:buAutoNum type="arabicPeriod"/>
              <a:defRPr/>
            </a:pPr>
            <a:r>
              <a:rPr lang="en-GB" dirty="0">
                <a:solidFill>
                  <a:schemeClr val="tx1"/>
                </a:solidFill>
                <a:latin typeface="Arial" panose="020B0604020202020204" pitchFamily="34" charset="0"/>
                <a:cs typeface="Arial" panose="020B0604020202020204" pitchFamily="34" charset="0"/>
              </a:rPr>
              <a:t>Safeguarding audits </a:t>
            </a:r>
          </a:p>
          <a:p>
            <a:pPr marL="342900" indent="-342900">
              <a:lnSpc>
                <a:spcPts val="2000"/>
              </a:lnSpc>
              <a:spcBef>
                <a:spcPts val="500"/>
              </a:spcBef>
              <a:spcAft>
                <a:spcPts val="500"/>
              </a:spcAft>
              <a:buFont typeface="+mj-lt"/>
              <a:buAutoNum type="arabicPeriod"/>
              <a:defRPr/>
            </a:pPr>
            <a:r>
              <a:rPr lang="en-GB" dirty="0">
                <a:solidFill>
                  <a:schemeClr val="tx1"/>
                </a:solidFill>
                <a:latin typeface="Arial" panose="020B0604020202020204" pitchFamily="34" charset="0"/>
                <a:cs typeface="Arial" panose="020B0604020202020204" pitchFamily="34" charset="0"/>
              </a:rPr>
              <a:t>Cost benefit analysis </a:t>
            </a:r>
            <a:endParaRPr lang="en-US" dirty="0">
              <a:solidFill>
                <a:schemeClr val="tx1"/>
              </a:solidFill>
              <a:latin typeface="Arial" panose="020B0604020202020204" pitchFamily="34" charset="0"/>
              <a:cs typeface="Arial" panose="020B0604020202020204" pitchFamily="34" charset="0"/>
            </a:endParaRPr>
          </a:p>
          <a:p>
            <a:pPr marL="0" indent="0">
              <a:lnSpc>
                <a:spcPts val="2000"/>
              </a:lnSpc>
              <a:spcAft>
                <a:spcPts val="600"/>
              </a:spcAft>
              <a:buNone/>
              <a:defRPr/>
            </a:pPr>
            <a:endParaRPr lang="en-US" b="1" dirty="0">
              <a:latin typeface="Aileron Regular"/>
              <a:cs typeface="Segoe UI" panose="020B0502040204020203" pitchFamily="34" charset="0"/>
            </a:endParaRPr>
          </a:p>
        </p:txBody>
      </p:sp>
    </p:spTree>
    <p:extLst>
      <p:ext uri="{BB962C8B-B14F-4D97-AF65-F5344CB8AC3E}">
        <p14:creationId xmlns:p14="http://schemas.microsoft.com/office/powerpoint/2010/main" val="13953469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33652B-BFB2-F81D-703B-23848FA542B8}"/>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B445F0B5-8932-4177-4B8F-9647B5E9D130}"/>
              </a:ext>
            </a:extLst>
          </p:cNvPr>
          <p:cNvSpPr>
            <a:spLocks noGrp="1"/>
          </p:cNvSpPr>
          <p:nvPr>
            <p:ph type="title"/>
          </p:nvPr>
        </p:nvSpPr>
        <p:spPr>
          <a:xfrm>
            <a:off x="521206" y="498298"/>
            <a:ext cx="10335617" cy="640080"/>
          </a:xfrm>
        </p:spPr>
        <p:txBody>
          <a:bodyPr>
            <a:noAutofit/>
          </a:bodyPr>
          <a:lstStyle/>
          <a:p>
            <a:r>
              <a:rPr lang="en-US" sz="1800" dirty="0">
                <a:latin typeface="Arial" panose="020B0604020202020204" pitchFamily="34" charset="0"/>
                <a:cs typeface="Arial" panose="020B0604020202020204" pitchFamily="34" charset="0"/>
              </a:rPr>
              <a:t>PIF final response to FCA safeguarding consultation </a:t>
            </a:r>
          </a:p>
        </p:txBody>
      </p:sp>
      <p:sp>
        <p:nvSpPr>
          <p:cNvPr id="7" name="Content Placeholder 17">
            <a:extLst>
              <a:ext uri="{FF2B5EF4-FFF2-40B4-BE49-F238E27FC236}">
                <a16:creationId xmlns:a16="http://schemas.microsoft.com/office/drawing/2014/main" id="{13DFA3B5-5308-3A8C-1E4E-0BBF57D34A46}"/>
              </a:ext>
            </a:extLst>
          </p:cNvPr>
          <p:cNvSpPr txBox="1">
            <a:spLocks/>
          </p:cNvSpPr>
          <p:nvPr/>
        </p:nvSpPr>
        <p:spPr>
          <a:xfrm>
            <a:off x="521207" y="1379528"/>
            <a:ext cx="10706821" cy="5798512"/>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300"/>
              </a:spcBef>
              <a:spcAft>
                <a:spcPts val="300"/>
              </a:spcAft>
              <a:buClr>
                <a:schemeClr val="tx1"/>
              </a:buClr>
              <a:buSzPct val="100000"/>
              <a:buNone/>
              <a:defRPr/>
            </a:pPr>
            <a:r>
              <a:rPr lang="en-GB" b="1" u="sng" dirty="0">
                <a:solidFill>
                  <a:schemeClr val="accent6">
                    <a:lumMod val="50000"/>
                  </a:schemeClr>
                </a:solidFill>
                <a:latin typeface="Arial" panose="020B0604020202020204" pitchFamily="34" charset="0"/>
                <a:cs typeface="Arial" panose="020B0604020202020204" pitchFamily="34" charset="0"/>
              </a:rPr>
              <a:t>General Comments</a:t>
            </a:r>
          </a:p>
          <a:p>
            <a:pPr lvl="1">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Chancellor’s Mansion House speech 2024 highlighted fintech as one of the five “priority growth opportunities” – whilst we share the FCA objective that firms operate their business in compliance with the e-money/payment services regulatory framework, and that consumer funds are appropriately safeguarded, the FCA’s </a:t>
            </a:r>
            <a:r>
              <a:rPr lang="en-GB" b="1" dirty="0">
                <a:solidFill>
                  <a:schemeClr val="tx1"/>
                </a:solidFill>
                <a:latin typeface="Arial" panose="020B0604020202020204" pitchFamily="34" charset="0"/>
                <a:cs typeface="Arial" panose="020B0604020202020204" pitchFamily="34" charset="0"/>
              </a:rPr>
              <a:t>proposed changes to the safeguarding regime present a dual challenge</a:t>
            </a:r>
            <a:r>
              <a:rPr lang="en-GB" dirty="0">
                <a:solidFill>
                  <a:schemeClr val="tx1"/>
                </a:solidFill>
                <a:latin typeface="Arial" panose="020B0604020202020204" pitchFamily="34" charset="0"/>
                <a:cs typeface="Arial" panose="020B0604020202020204" pitchFamily="34" charset="0"/>
              </a:rPr>
              <a:t>: </a:t>
            </a:r>
          </a:p>
          <a:p>
            <a:pPr lvl="2">
              <a:lnSpc>
                <a:spcPct val="150000"/>
              </a:lnSpc>
              <a:spcBef>
                <a:spcPts val="300"/>
              </a:spcBef>
              <a:spcAft>
                <a:spcPts val="300"/>
              </a:spcAft>
              <a:buClr>
                <a:schemeClr val="tx1"/>
              </a:buClr>
              <a:buSzPct val="100000"/>
              <a:buFont typeface="+mj-lt"/>
              <a:buAutoNum type="arabicPeriod"/>
              <a:defRPr/>
            </a:pPr>
            <a:r>
              <a:rPr lang="en-GB" dirty="0">
                <a:solidFill>
                  <a:schemeClr val="tx1"/>
                </a:solidFill>
                <a:latin typeface="Arial" panose="020B0604020202020204" pitchFamily="34" charset="0"/>
                <a:cs typeface="Arial" panose="020B0604020202020204" pitchFamily="34" charset="0"/>
              </a:rPr>
              <a:t>They introduce </a:t>
            </a:r>
            <a:r>
              <a:rPr lang="en-GB" b="1" dirty="0">
                <a:solidFill>
                  <a:schemeClr val="tx1"/>
                </a:solidFill>
                <a:latin typeface="Arial" panose="020B0604020202020204" pitchFamily="34" charset="0"/>
                <a:cs typeface="Arial" panose="020B0604020202020204" pitchFamily="34" charset="0"/>
              </a:rPr>
              <a:t>practical and operational complexities for firms </a:t>
            </a:r>
            <a:r>
              <a:rPr lang="en-GB" dirty="0">
                <a:solidFill>
                  <a:schemeClr val="tx1"/>
                </a:solidFill>
                <a:latin typeface="Arial" panose="020B0604020202020204" pitchFamily="34" charset="0"/>
                <a:cs typeface="Arial" panose="020B0604020202020204" pitchFamily="34" charset="0"/>
              </a:rPr>
              <a:t>which are </a:t>
            </a:r>
            <a:r>
              <a:rPr lang="en-GB" b="1" dirty="0">
                <a:solidFill>
                  <a:schemeClr val="tx1"/>
                </a:solidFill>
                <a:latin typeface="Arial" panose="020B0604020202020204" pitchFamily="34" charset="0"/>
                <a:cs typeface="Arial" panose="020B0604020202020204" pitchFamily="34" charset="0"/>
              </a:rPr>
              <a:t>unlikely to adequately address the issues identified, </a:t>
            </a:r>
            <a:r>
              <a:rPr lang="en-GB" dirty="0">
                <a:solidFill>
                  <a:schemeClr val="tx1"/>
                </a:solidFill>
                <a:latin typeface="Arial" panose="020B0604020202020204" pitchFamily="34" charset="0"/>
                <a:cs typeface="Arial" panose="020B0604020202020204" pitchFamily="34" charset="0"/>
              </a:rPr>
              <a:t>and</a:t>
            </a:r>
          </a:p>
          <a:p>
            <a:pPr lvl="2">
              <a:lnSpc>
                <a:spcPct val="150000"/>
              </a:lnSpc>
              <a:spcBef>
                <a:spcPts val="300"/>
              </a:spcBef>
              <a:spcAft>
                <a:spcPts val="300"/>
              </a:spcAft>
              <a:buClr>
                <a:schemeClr val="tx1"/>
              </a:buClr>
              <a:buSzPct val="100000"/>
              <a:buFont typeface="+mj-lt"/>
              <a:buAutoNum type="arabicPeriod"/>
              <a:defRPr/>
            </a:pPr>
            <a:r>
              <a:rPr lang="en-GB" dirty="0">
                <a:solidFill>
                  <a:schemeClr val="tx1"/>
                </a:solidFill>
                <a:latin typeface="Arial" panose="020B0604020202020204" pitchFamily="34" charset="0"/>
                <a:cs typeface="Arial" panose="020B0604020202020204" pitchFamily="34" charset="0"/>
              </a:rPr>
              <a:t>The </a:t>
            </a:r>
            <a:r>
              <a:rPr lang="en-GB" b="1" dirty="0">
                <a:solidFill>
                  <a:schemeClr val="tx1"/>
                </a:solidFill>
                <a:latin typeface="Arial" panose="020B0604020202020204" pitchFamily="34" charset="0"/>
                <a:cs typeface="Arial" panose="020B0604020202020204" pitchFamily="34" charset="0"/>
              </a:rPr>
              <a:t>changes required to meet the interim and end-state proposals </a:t>
            </a:r>
            <a:r>
              <a:rPr lang="en-GB" dirty="0">
                <a:solidFill>
                  <a:schemeClr val="tx1"/>
                </a:solidFill>
                <a:latin typeface="Arial" panose="020B0604020202020204" pitchFamily="34" charset="0"/>
                <a:cs typeface="Arial" panose="020B0604020202020204" pitchFamily="34" charset="0"/>
              </a:rPr>
              <a:t>(not yet scoped by the FCA) </a:t>
            </a:r>
            <a:r>
              <a:rPr lang="en-GB" b="1" dirty="0">
                <a:solidFill>
                  <a:schemeClr val="tx1"/>
                </a:solidFill>
                <a:latin typeface="Arial" panose="020B0604020202020204" pitchFamily="34" charset="0"/>
                <a:cs typeface="Arial" panose="020B0604020202020204" pitchFamily="34" charset="0"/>
              </a:rPr>
              <a:t>will seriously threaten the commercial viability</a:t>
            </a:r>
            <a:r>
              <a:rPr lang="en-GB" dirty="0">
                <a:solidFill>
                  <a:schemeClr val="tx1"/>
                </a:solidFill>
                <a:latin typeface="Arial" panose="020B0604020202020204" pitchFamily="34" charset="0"/>
                <a:cs typeface="Arial" panose="020B0604020202020204" pitchFamily="34" charset="0"/>
              </a:rPr>
              <a:t> of many payments and e-money firms.</a:t>
            </a:r>
          </a:p>
          <a:p>
            <a:pPr lvl="1">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The </a:t>
            </a:r>
            <a:r>
              <a:rPr lang="en-GB" b="1" dirty="0">
                <a:solidFill>
                  <a:schemeClr val="tx1"/>
                </a:solidFill>
                <a:latin typeface="Arial" panose="020B0604020202020204" pitchFamily="34" charset="0"/>
                <a:cs typeface="Arial" panose="020B0604020202020204" pitchFamily="34" charset="0"/>
              </a:rPr>
              <a:t>cost benefit analysis does not adequately reflect the true cost of implementation </a:t>
            </a:r>
            <a:r>
              <a:rPr lang="en-GB" dirty="0">
                <a:solidFill>
                  <a:schemeClr val="tx1"/>
                </a:solidFill>
                <a:latin typeface="Arial" panose="020B0604020202020204" pitchFamily="34" charset="0"/>
                <a:cs typeface="Arial" panose="020B0604020202020204" pitchFamily="34" charset="0"/>
              </a:rPr>
              <a:t>– it </a:t>
            </a:r>
            <a:r>
              <a:rPr lang="en-GB" b="1" dirty="0">
                <a:solidFill>
                  <a:schemeClr val="tx1"/>
                </a:solidFill>
                <a:latin typeface="Arial" panose="020B0604020202020204" pitchFamily="34" charset="0"/>
                <a:cs typeface="Arial" panose="020B0604020202020204" pitchFamily="34" charset="0"/>
              </a:rPr>
              <a:t>oversimplifies</a:t>
            </a:r>
            <a:r>
              <a:rPr lang="en-GB" dirty="0">
                <a:solidFill>
                  <a:schemeClr val="tx1"/>
                </a:solidFill>
                <a:latin typeface="Arial" panose="020B0604020202020204" pitchFamily="34" charset="0"/>
                <a:cs typeface="Arial" panose="020B0604020202020204" pitchFamily="34" charset="0"/>
              </a:rPr>
              <a:t> and </a:t>
            </a:r>
            <a:r>
              <a:rPr lang="en-GB" b="1" dirty="0">
                <a:solidFill>
                  <a:schemeClr val="tx1"/>
                </a:solidFill>
                <a:latin typeface="Arial" panose="020B0604020202020204" pitchFamily="34" charset="0"/>
                <a:cs typeface="Arial" panose="020B0604020202020204" pitchFamily="34" charset="0"/>
              </a:rPr>
              <a:t>underestimates</a:t>
            </a:r>
            <a:r>
              <a:rPr lang="en-GB" dirty="0">
                <a:solidFill>
                  <a:schemeClr val="tx1"/>
                </a:solidFill>
                <a:latin typeface="Arial" panose="020B0604020202020204" pitchFamily="34" charset="0"/>
                <a:cs typeface="Arial" panose="020B0604020202020204" pitchFamily="34" charset="0"/>
              </a:rPr>
              <a:t> the effort required. Payments and e-money firms provide vital financial services in the UK, crucially driving innovation, financial inclusion and economic efficiency in financial services – if the regulatory framework imposes disproportionate burdens without commensurate benefit to both firms and consumers, there is a </a:t>
            </a:r>
            <a:r>
              <a:rPr lang="en-GB" b="1" dirty="0">
                <a:solidFill>
                  <a:schemeClr val="tx1"/>
                </a:solidFill>
                <a:latin typeface="Arial" panose="020B0604020202020204" pitchFamily="34" charset="0"/>
                <a:cs typeface="Arial" panose="020B0604020202020204" pitchFamily="34" charset="0"/>
              </a:rPr>
              <a:t>significant risk the changes will cause harm to the financial services market </a:t>
            </a:r>
            <a:r>
              <a:rPr lang="en-GB" dirty="0">
                <a:solidFill>
                  <a:schemeClr val="tx1"/>
                </a:solidFill>
                <a:latin typeface="Arial" panose="020B0604020202020204" pitchFamily="34" charset="0"/>
                <a:cs typeface="Arial" panose="020B0604020202020204" pitchFamily="34" charset="0"/>
              </a:rPr>
              <a:t>and undermine the very industry the government seeks to champion</a:t>
            </a:r>
          </a:p>
          <a:p>
            <a:pPr lvl="1">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We urge the FCA to </a:t>
            </a:r>
            <a:r>
              <a:rPr lang="en-GB" b="1" dirty="0">
                <a:solidFill>
                  <a:schemeClr val="tx1"/>
                </a:solidFill>
                <a:latin typeface="Arial" panose="020B0604020202020204" pitchFamily="34" charset="0"/>
                <a:cs typeface="Arial" panose="020B0604020202020204" pitchFamily="34" charset="0"/>
              </a:rPr>
              <a:t>reconsider some of the proposed changes </a:t>
            </a:r>
            <a:r>
              <a:rPr lang="en-GB" dirty="0">
                <a:solidFill>
                  <a:schemeClr val="tx1"/>
                </a:solidFill>
                <a:latin typeface="Arial" panose="020B0604020202020204" pitchFamily="34" charset="0"/>
                <a:cs typeface="Arial" panose="020B0604020202020204" pitchFamily="34" charset="0"/>
              </a:rPr>
              <a:t>– in particular, the </a:t>
            </a:r>
            <a:r>
              <a:rPr lang="en-GB" b="1" dirty="0">
                <a:solidFill>
                  <a:schemeClr val="tx1"/>
                </a:solidFill>
                <a:latin typeface="Arial" panose="020B0604020202020204" pitchFamily="34" charset="0"/>
                <a:cs typeface="Arial" panose="020B0604020202020204" pitchFamily="34" charset="0"/>
              </a:rPr>
              <a:t>reconciliation requirements </a:t>
            </a:r>
            <a:r>
              <a:rPr lang="en-GB" dirty="0">
                <a:solidFill>
                  <a:schemeClr val="tx1"/>
                </a:solidFill>
                <a:latin typeface="Arial" panose="020B0604020202020204" pitchFamily="34" charset="0"/>
                <a:cs typeface="Arial" panose="020B0604020202020204" pitchFamily="34" charset="0"/>
              </a:rPr>
              <a:t>and the introduction of a </a:t>
            </a:r>
            <a:r>
              <a:rPr lang="en-GB" b="1" dirty="0">
                <a:solidFill>
                  <a:schemeClr val="tx1"/>
                </a:solidFill>
                <a:latin typeface="Arial" panose="020B0604020202020204" pitchFamily="34" charset="0"/>
                <a:cs typeface="Arial" panose="020B0604020202020204" pitchFamily="34" charset="0"/>
              </a:rPr>
              <a:t>statutory trust. </a:t>
            </a:r>
            <a:r>
              <a:rPr lang="en-GB" dirty="0">
                <a:solidFill>
                  <a:schemeClr val="tx1"/>
                </a:solidFill>
                <a:latin typeface="Arial" panose="020B0604020202020204" pitchFamily="34" charset="0"/>
                <a:cs typeface="Arial" panose="020B0604020202020204" pitchFamily="34" charset="0"/>
              </a:rPr>
              <a:t>Ultimately, the success of the Mansion House vision hinges on creating an environment where our industry can thrive. Given the number of unknowns, and the government’s review of the payment/EMI insolvency regulations 2021, we believe that the best course of action regarding the end-state rules would be to </a:t>
            </a:r>
            <a:r>
              <a:rPr lang="en-GB" b="1" dirty="0">
                <a:solidFill>
                  <a:schemeClr val="tx1"/>
                </a:solidFill>
                <a:latin typeface="Arial" panose="020B0604020202020204" pitchFamily="34" charset="0"/>
                <a:cs typeface="Arial" panose="020B0604020202020204" pitchFamily="34" charset="0"/>
              </a:rPr>
              <a:t>seek a pause until the interim state provisions are implemented, </a:t>
            </a:r>
            <a:r>
              <a:rPr lang="en-GB" dirty="0">
                <a:solidFill>
                  <a:schemeClr val="tx1"/>
                </a:solidFill>
                <a:latin typeface="Arial" panose="020B0604020202020204" pitchFamily="34" charset="0"/>
                <a:cs typeface="Arial" panose="020B0604020202020204" pitchFamily="34" charset="0"/>
              </a:rPr>
              <a:t>and other reviews are complete.</a:t>
            </a:r>
          </a:p>
        </p:txBody>
      </p:sp>
      <p:pic>
        <p:nvPicPr>
          <p:cNvPr id="9" name="Picture 8" descr="Icon&#10;&#10;Description automatically generated">
            <a:extLst>
              <a:ext uri="{FF2B5EF4-FFF2-40B4-BE49-F238E27FC236}">
                <a16:creationId xmlns:a16="http://schemas.microsoft.com/office/drawing/2014/main" id="{6B1000A7-4F0D-FB19-3743-6568A99E6A20}"/>
              </a:ext>
            </a:extLst>
          </p:cNvPr>
          <p:cNvPicPr>
            <a:picLocks noChangeAspect="1"/>
          </p:cNvPicPr>
          <p:nvPr/>
        </p:nvPicPr>
        <p:blipFill>
          <a:blip r:embed="rId3"/>
          <a:stretch>
            <a:fillRect/>
          </a:stretch>
        </p:blipFill>
        <p:spPr>
          <a:xfrm>
            <a:off x="11228028" y="5974622"/>
            <a:ext cx="484719" cy="458659"/>
          </a:xfrm>
          <a:prstGeom prst="rect">
            <a:avLst/>
          </a:prstGeom>
        </p:spPr>
      </p:pic>
    </p:spTree>
    <p:extLst>
      <p:ext uri="{BB962C8B-B14F-4D97-AF65-F5344CB8AC3E}">
        <p14:creationId xmlns:p14="http://schemas.microsoft.com/office/powerpoint/2010/main" val="407022842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A04801-C6E6-D61A-F1E9-BD4ACE8BAFAB}"/>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693E0CDA-8A08-7293-ADBC-0241ADEA3C7A}"/>
              </a:ext>
            </a:extLst>
          </p:cNvPr>
          <p:cNvSpPr>
            <a:spLocks noGrp="1"/>
          </p:cNvSpPr>
          <p:nvPr>
            <p:ph type="title"/>
          </p:nvPr>
        </p:nvSpPr>
        <p:spPr>
          <a:xfrm>
            <a:off x="521206" y="498298"/>
            <a:ext cx="10335617" cy="640080"/>
          </a:xfrm>
        </p:spPr>
        <p:txBody>
          <a:bodyPr>
            <a:noAutofit/>
          </a:bodyPr>
          <a:lstStyle/>
          <a:p>
            <a:r>
              <a:rPr lang="en-US" sz="1800" dirty="0">
                <a:latin typeface="Arial" panose="020B0604020202020204" pitchFamily="34" charset="0"/>
                <a:cs typeface="Arial" panose="020B0604020202020204" pitchFamily="34" charset="0"/>
              </a:rPr>
              <a:t>PIF final response to FCA safeguarding consultation </a:t>
            </a:r>
          </a:p>
        </p:txBody>
      </p:sp>
      <p:sp>
        <p:nvSpPr>
          <p:cNvPr id="7" name="Content Placeholder 17">
            <a:extLst>
              <a:ext uri="{FF2B5EF4-FFF2-40B4-BE49-F238E27FC236}">
                <a16:creationId xmlns:a16="http://schemas.microsoft.com/office/drawing/2014/main" id="{DB0E10C3-19BC-4528-A1C8-4CCF224AA460}"/>
              </a:ext>
            </a:extLst>
          </p:cNvPr>
          <p:cNvSpPr txBox="1">
            <a:spLocks/>
          </p:cNvSpPr>
          <p:nvPr/>
        </p:nvSpPr>
        <p:spPr>
          <a:xfrm>
            <a:off x="521207" y="1379528"/>
            <a:ext cx="10706821" cy="5798512"/>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300"/>
              </a:spcBef>
              <a:spcAft>
                <a:spcPts val="300"/>
              </a:spcAft>
              <a:buClr>
                <a:schemeClr val="tx1"/>
              </a:buClr>
              <a:buSzPct val="100000"/>
              <a:buNone/>
              <a:defRPr/>
            </a:pPr>
            <a:r>
              <a:rPr lang="en-GB" b="1" u="sng" dirty="0">
                <a:solidFill>
                  <a:schemeClr val="accent6">
                    <a:lumMod val="50000"/>
                  </a:schemeClr>
                </a:solidFill>
                <a:latin typeface="Arial" panose="020B0604020202020204" pitchFamily="34" charset="0"/>
                <a:cs typeface="Arial" panose="020B0604020202020204" pitchFamily="34" charset="0"/>
              </a:rPr>
              <a:t>Proposed rules and guidance on reconciliation of relevant funds</a:t>
            </a:r>
          </a:p>
          <a:p>
            <a:pPr>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The complexity involved in ensuring accurate reconciliation of relevant funds has been </a:t>
            </a:r>
            <a:r>
              <a:rPr lang="en-GB" b="1" dirty="0">
                <a:solidFill>
                  <a:schemeClr val="tx1"/>
                </a:solidFill>
                <a:latin typeface="Arial" panose="020B0604020202020204" pitchFamily="34" charset="0"/>
                <a:cs typeface="Arial" panose="020B0604020202020204" pitchFamily="34" charset="0"/>
              </a:rPr>
              <a:t>underestimated</a:t>
            </a:r>
            <a:r>
              <a:rPr lang="en-GB" dirty="0">
                <a:solidFill>
                  <a:schemeClr val="tx1"/>
                </a:solidFill>
                <a:latin typeface="Arial" panose="020B0604020202020204" pitchFamily="34" charset="0"/>
                <a:cs typeface="Arial" panose="020B0604020202020204" pitchFamily="34" charset="0"/>
              </a:rPr>
              <a:t> in terms of what is practically required of firms to meet the requirements – particularly for smaller firms with fewer internal resources</a:t>
            </a:r>
          </a:p>
          <a:p>
            <a:pPr>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The codification of existing rules provides regulatory certainty, BUT </a:t>
            </a:r>
            <a:r>
              <a:rPr lang="en-US" dirty="0">
                <a:solidFill>
                  <a:schemeClr val="tx1"/>
                </a:solidFill>
                <a:latin typeface="Arial" panose="020B0604020202020204" pitchFamily="34" charset="0"/>
                <a:cs typeface="Arial" panose="020B0604020202020204" pitchFamily="34" charset="0"/>
              </a:rPr>
              <a:t>for many firms the challenge to address is the two-stage process where they will need to rely on their own records and those of third parties. e.g., many of our members access payment systems such as the Faster Payments Service through third parties who are direct members of those systems. Because of this, these </a:t>
            </a:r>
            <a:r>
              <a:rPr lang="en-US" b="1" dirty="0">
                <a:solidFill>
                  <a:schemeClr val="tx1"/>
                </a:solidFill>
                <a:latin typeface="Arial" panose="020B0604020202020204" pitchFamily="34" charset="0"/>
                <a:cs typeface="Arial" panose="020B0604020202020204" pitchFamily="34" charset="0"/>
              </a:rPr>
              <a:t>firms lack direct access to detailed transaction information </a:t>
            </a:r>
            <a:r>
              <a:rPr lang="en-US" dirty="0">
                <a:solidFill>
                  <a:schemeClr val="tx1"/>
                </a:solidFill>
                <a:latin typeface="Arial" panose="020B0604020202020204" pitchFamily="34" charset="0"/>
                <a:cs typeface="Arial" panose="020B0604020202020204" pitchFamily="34" charset="0"/>
              </a:rPr>
              <a:t>– for example, confirmation of executed payments or payments received. </a:t>
            </a:r>
          </a:p>
          <a:p>
            <a:pPr>
              <a:lnSpc>
                <a:spcPct val="150000"/>
              </a:lnSpc>
              <a:spcBef>
                <a:spcPts val="300"/>
              </a:spcBef>
              <a:spcAft>
                <a:spcPts val="300"/>
              </a:spcAft>
              <a:buClr>
                <a:schemeClr val="tx1"/>
              </a:buClr>
              <a:buSzPct val="100000"/>
              <a:buFont typeface="Wingdings" panose="05000000000000000000" pitchFamily="2" charset="2"/>
              <a:buChar char="§"/>
              <a:defRPr/>
            </a:pPr>
            <a:r>
              <a:rPr lang="en-US" dirty="0">
                <a:solidFill>
                  <a:schemeClr val="tx1"/>
                </a:solidFill>
                <a:latin typeface="Arial" panose="020B0604020202020204" pitchFamily="34" charset="0"/>
                <a:cs typeface="Arial" panose="020B0604020202020204" pitchFamily="34" charset="0"/>
              </a:rPr>
              <a:t>This contrasts with firms regulated under CASS rules, who we understand are more likely to be direct exchange members and who already have access to this level of detail. </a:t>
            </a:r>
            <a:r>
              <a:rPr lang="en-US" b="1" dirty="0">
                <a:solidFill>
                  <a:schemeClr val="tx1"/>
                </a:solidFill>
                <a:latin typeface="Arial" panose="020B0604020202020204" pitchFamily="34" charset="0"/>
                <a:cs typeface="Arial" panose="020B0604020202020204" pitchFamily="34" charset="0"/>
              </a:rPr>
              <a:t>Payment systems operate differently</a:t>
            </a:r>
            <a:r>
              <a:rPr lang="en-US" dirty="0">
                <a:solidFill>
                  <a:schemeClr val="tx1"/>
                </a:solidFill>
                <a:latin typeface="Arial" panose="020B0604020202020204" pitchFamily="34" charset="0"/>
                <a:cs typeface="Arial" panose="020B0604020202020204" pitchFamily="34" charset="0"/>
              </a:rPr>
              <a:t>. A firm’s own information is therefore likely to be incomplete on its own, and could lead to, </a:t>
            </a:r>
            <a:r>
              <a:rPr lang="en-US" b="1" dirty="0">
                <a:solidFill>
                  <a:schemeClr val="tx1"/>
                </a:solidFill>
                <a:latin typeface="Arial" panose="020B0604020202020204" pitchFamily="34" charset="0"/>
                <a:cs typeface="Arial" panose="020B0604020202020204" pitchFamily="34" charset="0"/>
              </a:rPr>
              <a:t>at best, discrepancies, and at worst an inability to comply with FCA requirements.</a:t>
            </a:r>
          </a:p>
          <a:p>
            <a:pPr>
              <a:lnSpc>
                <a:spcPct val="150000"/>
              </a:lnSpc>
              <a:spcBef>
                <a:spcPts val="300"/>
              </a:spcBef>
              <a:spcAft>
                <a:spcPts val="300"/>
              </a:spcAft>
              <a:buClr>
                <a:schemeClr val="tx1"/>
              </a:buClr>
              <a:buSzPct val="100000"/>
              <a:buFont typeface="Wingdings" panose="05000000000000000000" pitchFamily="2" charset="2"/>
              <a:buChar char="§"/>
              <a:defRPr/>
            </a:pPr>
            <a:r>
              <a:rPr lang="en-US" b="1" dirty="0">
                <a:solidFill>
                  <a:schemeClr val="tx1"/>
                </a:solidFill>
                <a:latin typeface="Arial" panose="020B0604020202020204" pitchFamily="34" charset="0"/>
                <a:cs typeface="Arial" panose="020B0604020202020204" pitchFamily="34" charset="0"/>
              </a:rPr>
              <a:t>We recommend the FCA engages directly with firms </a:t>
            </a:r>
            <a:r>
              <a:rPr lang="en-US" dirty="0">
                <a:solidFill>
                  <a:schemeClr val="tx1"/>
                </a:solidFill>
                <a:latin typeface="Arial" panose="020B0604020202020204" pitchFamily="34" charset="0"/>
                <a:cs typeface="Arial" panose="020B0604020202020204" pitchFamily="34" charset="0"/>
              </a:rPr>
              <a:t>to better understand the operating models of PSPs and their relationships with payment system providers (direct and indirect) and gain insight into the </a:t>
            </a:r>
            <a:r>
              <a:rPr lang="en-US" b="1" dirty="0">
                <a:solidFill>
                  <a:schemeClr val="tx1"/>
                </a:solidFill>
                <a:latin typeface="Arial" panose="020B0604020202020204" pitchFamily="34" charset="0"/>
                <a:cs typeface="Arial" panose="020B0604020202020204" pitchFamily="34" charset="0"/>
              </a:rPr>
              <a:t>practical realities of reconciliation</a:t>
            </a:r>
            <a:r>
              <a:rPr lang="en-US" dirty="0">
                <a:solidFill>
                  <a:schemeClr val="tx1"/>
                </a:solidFill>
                <a:latin typeface="Arial" panose="020B0604020202020204" pitchFamily="34" charset="0"/>
                <a:cs typeface="Arial" panose="020B0604020202020204" pitchFamily="34" charset="0"/>
              </a:rPr>
              <a:t>.</a:t>
            </a:r>
          </a:p>
        </p:txBody>
      </p:sp>
      <p:pic>
        <p:nvPicPr>
          <p:cNvPr id="9" name="Picture 8" descr="Icon&#10;&#10;Description automatically generated">
            <a:extLst>
              <a:ext uri="{FF2B5EF4-FFF2-40B4-BE49-F238E27FC236}">
                <a16:creationId xmlns:a16="http://schemas.microsoft.com/office/drawing/2014/main" id="{F7C3C60D-1E80-7B48-73C4-3D586B269965}"/>
              </a:ext>
            </a:extLst>
          </p:cNvPr>
          <p:cNvPicPr>
            <a:picLocks noChangeAspect="1"/>
          </p:cNvPicPr>
          <p:nvPr/>
        </p:nvPicPr>
        <p:blipFill>
          <a:blip r:embed="rId3"/>
          <a:stretch>
            <a:fillRect/>
          </a:stretch>
        </p:blipFill>
        <p:spPr>
          <a:xfrm>
            <a:off x="11228028" y="5974622"/>
            <a:ext cx="484719" cy="458659"/>
          </a:xfrm>
          <a:prstGeom prst="rect">
            <a:avLst/>
          </a:prstGeom>
        </p:spPr>
      </p:pic>
    </p:spTree>
    <p:extLst>
      <p:ext uri="{BB962C8B-B14F-4D97-AF65-F5344CB8AC3E}">
        <p14:creationId xmlns:p14="http://schemas.microsoft.com/office/powerpoint/2010/main" val="162554090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D61047-3C8E-0359-A717-76CCC30FE98A}"/>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C461032B-E79A-2A95-49B2-2DB660791687}"/>
              </a:ext>
            </a:extLst>
          </p:cNvPr>
          <p:cNvSpPr>
            <a:spLocks noGrp="1"/>
          </p:cNvSpPr>
          <p:nvPr>
            <p:ph type="title"/>
          </p:nvPr>
        </p:nvSpPr>
        <p:spPr>
          <a:xfrm>
            <a:off x="521206" y="498298"/>
            <a:ext cx="10335617" cy="640080"/>
          </a:xfrm>
        </p:spPr>
        <p:txBody>
          <a:bodyPr>
            <a:noAutofit/>
          </a:bodyPr>
          <a:lstStyle/>
          <a:p>
            <a:r>
              <a:rPr lang="en-US" sz="1800" dirty="0">
                <a:latin typeface="Arial" panose="020B0604020202020204" pitchFamily="34" charset="0"/>
                <a:cs typeface="Arial" panose="020B0604020202020204" pitchFamily="34" charset="0"/>
              </a:rPr>
              <a:t>PIF final response to FCA safeguarding consultation </a:t>
            </a:r>
          </a:p>
        </p:txBody>
      </p:sp>
      <p:sp>
        <p:nvSpPr>
          <p:cNvPr id="7" name="Content Placeholder 17">
            <a:extLst>
              <a:ext uri="{FF2B5EF4-FFF2-40B4-BE49-F238E27FC236}">
                <a16:creationId xmlns:a16="http://schemas.microsoft.com/office/drawing/2014/main" id="{34FCDD2A-513A-C36E-5EA6-B366A4D7DB3D}"/>
              </a:ext>
            </a:extLst>
          </p:cNvPr>
          <p:cNvSpPr txBox="1">
            <a:spLocks/>
          </p:cNvSpPr>
          <p:nvPr/>
        </p:nvSpPr>
        <p:spPr>
          <a:xfrm>
            <a:off x="521207" y="1379528"/>
            <a:ext cx="10706821" cy="5798512"/>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300"/>
              </a:spcBef>
              <a:spcAft>
                <a:spcPts val="300"/>
              </a:spcAft>
              <a:buClr>
                <a:schemeClr val="tx1"/>
              </a:buClr>
              <a:buSzPct val="100000"/>
              <a:buNone/>
              <a:defRPr/>
            </a:pPr>
            <a:r>
              <a:rPr lang="en-GB" b="1" u="sng" dirty="0">
                <a:solidFill>
                  <a:schemeClr val="accent6">
                    <a:lumMod val="50000"/>
                  </a:schemeClr>
                </a:solidFill>
                <a:latin typeface="Arial" panose="020B0604020202020204" pitchFamily="34" charset="0"/>
                <a:cs typeface="Arial" panose="020B0604020202020204" pitchFamily="34" charset="0"/>
              </a:rPr>
              <a:t>Proposed rules and guidance on firms’ resolution packs</a:t>
            </a:r>
          </a:p>
          <a:p>
            <a:pPr>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The </a:t>
            </a:r>
            <a:r>
              <a:rPr lang="en-US" dirty="0">
                <a:solidFill>
                  <a:schemeClr val="tx1"/>
                </a:solidFill>
                <a:latin typeface="Arial" panose="020B0604020202020204" pitchFamily="34" charset="0"/>
                <a:cs typeface="Arial" panose="020B0604020202020204" pitchFamily="34" charset="0"/>
              </a:rPr>
              <a:t>codification of existing rules and guidance is welcome, but we are deeply concerned that the </a:t>
            </a:r>
            <a:r>
              <a:rPr lang="en-US" b="1" dirty="0">
                <a:solidFill>
                  <a:schemeClr val="tx1"/>
                </a:solidFill>
                <a:latin typeface="Arial" panose="020B0604020202020204" pitchFamily="34" charset="0"/>
                <a:cs typeface="Arial" panose="020B0604020202020204" pitchFamily="34" charset="0"/>
              </a:rPr>
              <a:t>cost benefit analysis significantly underestimates the time and resources required for compliance</a:t>
            </a:r>
            <a:r>
              <a:rPr lang="en-US" dirty="0">
                <a:solidFill>
                  <a:schemeClr val="tx1"/>
                </a:solidFill>
                <a:latin typeface="Arial" panose="020B0604020202020204" pitchFamily="34" charset="0"/>
                <a:cs typeface="Arial" panose="020B0604020202020204" pitchFamily="34" charset="0"/>
              </a:rPr>
              <a:t>. </a:t>
            </a:r>
          </a:p>
          <a:p>
            <a:pPr>
              <a:lnSpc>
                <a:spcPct val="150000"/>
              </a:lnSpc>
              <a:spcBef>
                <a:spcPts val="300"/>
              </a:spcBef>
              <a:spcAft>
                <a:spcPts val="300"/>
              </a:spcAft>
              <a:buClr>
                <a:schemeClr val="tx1"/>
              </a:buClr>
              <a:buSzPct val="100000"/>
              <a:buFont typeface="Wingdings" panose="05000000000000000000" pitchFamily="2" charset="2"/>
              <a:buChar char="§"/>
              <a:defRPr/>
            </a:pPr>
            <a:r>
              <a:rPr lang="en-US" dirty="0">
                <a:solidFill>
                  <a:schemeClr val="tx1"/>
                </a:solidFill>
                <a:latin typeface="Arial" panose="020B0604020202020204" pitchFamily="34" charset="0"/>
                <a:cs typeface="Arial" panose="020B0604020202020204" pitchFamily="34" charset="0"/>
              </a:rPr>
              <a:t>The analysis appears to assume that firms can simply ‘copy and paste’ existing information, which </a:t>
            </a:r>
            <a:r>
              <a:rPr lang="en-US" b="1" dirty="0">
                <a:solidFill>
                  <a:schemeClr val="tx1"/>
                </a:solidFill>
                <a:latin typeface="Arial" panose="020B0604020202020204" pitchFamily="34" charset="0"/>
                <a:cs typeface="Arial" panose="020B0604020202020204" pitchFamily="34" charset="0"/>
              </a:rPr>
              <a:t>overlooks the practical complexities involved</a:t>
            </a:r>
            <a:r>
              <a:rPr lang="en-US" dirty="0">
                <a:solidFill>
                  <a:schemeClr val="tx1"/>
                </a:solidFill>
                <a:latin typeface="Arial" panose="020B0604020202020204" pitchFamily="34" charset="0"/>
                <a:cs typeface="Arial" panose="020B0604020202020204" pitchFamily="34" charset="0"/>
              </a:rPr>
              <a:t>. In reality, firms will likely need to undertake a comprehensive review and validation process on an ongoing basis to ensure their resolution packs fully comply with the new rules. The assumption that a senior compliance officer would need only three hours to review the pack is </a:t>
            </a:r>
            <a:r>
              <a:rPr lang="en-US" b="1" dirty="0">
                <a:solidFill>
                  <a:schemeClr val="tx1"/>
                </a:solidFill>
                <a:latin typeface="Arial" panose="020B0604020202020204" pitchFamily="34" charset="0"/>
                <a:cs typeface="Arial" panose="020B0604020202020204" pitchFamily="34" charset="0"/>
              </a:rPr>
              <a:t>arbitrary and disconnected from the operational realities firms face</a:t>
            </a:r>
            <a:r>
              <a:rPr lang="en-US" dirty="0">
                <a:solidFill>
                  <a:schemeClr val="tx1"/>
                </a:solidFill>
                <a:latin typeface="Arial" panose="020B0604020202020204" pitchFamily="34" charset="0"/>
                <a:cs typeface="Arial" panose="020B0604020202020204" pitchFamily="34" charset="0"/>
              </a:rPr>
              <a:t>. </a:t>
            </a:r>
          </a:p>
        </p:txBody>
      </p:sp>
      <p:pic>
        <p:nvPicPr>
          <p:cNvPr id="9" name="Picture 8" descr="Icon&#10;&#10;Description automatically generated">
            <a:extLst>
              <a:ext uri="{FF2B5EF4-FFF2-40B4-BE49-F238E27FC236}">
                <a16:creationId xmlns:a16="http://schemas.microsoft.com/office/drawing/2014/main" id="{8101BD36-F4A9-3583-2626-73176239046E}"/>
              </a:ext>
            </a:extLst>
          </p:cNvPr>
          <p:cNvPicPr>
            <a:picLocks noChangeAspect="1"/>
          </p:cNvPicPr>
          <p:nvPr/>
        </p:nvPicPr>
        <p:blipFill>
          <a:blip r:embed="rId3"/>
          <a:stretch>
            <a:fillRect/>
          </a:stretch>
        </p:blipFill>
        <p:spPr>
          <a:xfrm>
            <a:off x="11228028" y="5974622"/>
            <a:ext cx="484719" cy="458659"/>
          </a:xfrm>
          <a:prstGeom prst="rect">
            <a:avLst/>
          </a:prstGeom>
        </p:spPr>
      </p:pic>
    </p:spTree>
    <p:extLst>
      <p:ext uri="{BB962C8B-B14F-4D97-AF65-F5344CB8AC3E}">
        <p14:creationId xmlns:p14="http://schemas.microsoft.com/office/powerpoint/2010/main" val="388223796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D5B5FB1-C6A0-F20F-2ACD-F17D178EEB9D}"/>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DDDD2D15-763C-5879-99BB-6E847EF0AF3F}"/>
              </a:ext>
            </a:extLst>
          </p:cNvPr>
          <p:cNvSpPr>
            <a:spLocks noGrp="1"/>
          </p:cNvSpPr>
          <p:nvPr>
            <p:ph type="title"/>
          </p:nvPr>
        </p:nvSpPr>
        <p:spPr>
          <a:xfrm>
            <a:off x="521206" y="498298"/>
            <a:ext cx="10335617" cy="640080"/>
          </a:xfrm>
        </p:spPr>
        <p:txBody>
          <a:bodyPr>
            <a:noAutofit/>
          </a:bodyPr>
          <a:lstStyle/>
          <a:p>
            <a:r>
              <a:rPr lang="en-US" sz="1800" dirty="0">
                <a:latin typeface="Arial" panose="020B0604020202020204" pitchFamily="34" charset="0"/>
                <a:cs typeface="Arial" panose="020B0604020202020204" pitchFamily="34" charset="0"/>
              </a:rPr>
              <a:t>PIF final response to FCA safeguarding consultation </a:t>
            </a:r>
          </a:p>
        </p:txBody>
      </p:sp>
      <p:sp>
        <p:nvSpPr>
          <p:cNvPr id="7" name="Content Placeholder 17">
            <a:extLst>
              <a:ext uri="{FF2B5EF4-FFF2-40B4-BE49-F238E27FC236}">
                <a16:creationId xmlns:a16="http://schemas.microsoft.com/office/drawing/2014/main" id="{CC445547-DFB0-5DF4-B3FD-71F7DEF79FF3}"/>
              </a:ext>
            </a:extLst>
          </p:cNvPr>
          <p:cNvSpPr txBox="1">
            <a:spLocks/>
          </p:cNvSpPr>
          <p:nvPr/>
        </p:nvSpPr>
        <p:spPr>
          <a:xfrm>
            <a:off x="521207" y="1379528"/>
            <a:ext cx="10706821" cy="5798512"/>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300"/>
              </a:spcBef>
              <a:spcAft>
                <a:spcPts val="300"/>
              </a:spcAft>
              <a:buClr>
                <a:schemeClr val="tx1"/>
              </a:buClr>
              <a:buSzPct val="100000"/>
              <a:buNone/>
              <a:defRPr/>
            </a:pPr>
            <a:r>
              <a:rPr lang="en-GB" b="1" u="sng" dirty="0">
                <a:solidFill>
                  <a:schemeClr val="accent6">
                    <a:lumMod val="50000"/>
                  </a:schemeClr>
                </a:solidFill>
                <a:latin typeface="Arial" panose="020B0604020202020204" pitchFamily="34" charset="0"/>
                <a:cs typeface="Arial" panose="020B0604020202020204" pitchFamily="34" charset="0"/>
              </a:rPr>
              <a:t>Impact of proposed rules and guidance on firms’ operational costs</a:t>
            </a:r>
          </a:p>
          <a:p>
            <a:pPr>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We would expect these to be </a:t>
            </a:r>
            <a:r>
              <a:rPr lang="en-GB" b="1" dirty="0">
                <a:solidFill>
                  <a:schemeClr val="tx1"/>
                </a:solidFill>
                <a:latin typeface="Arial" panose="020B0604020202020204" pitchFamily="34" charset="0"/>
                <a:cs typeface="Arial" panose="020B0604020202020204" pitchFamily="34" charset="0"/>
              </a:rPr>
              <a:t>significant</a:t>
            </a:r>
            <a:r>
              <a:rPr lang="en-GB" dirty="0">
                <a:solidFill>
                  <a:schemeClr val="tx1"/>
                </a:solidFill>
                <a:latin typeface="Arial" panose="020B0604020202020204" pitchFamily="34" charset="0"/>
                <a:cs typeface="Arial" panose="020B0604020202020204" pitchFamily="34" charset="0"/>
              </a:rPr>
              <a:t>, especially given the aggregate impact of having a </a:t>
            </a:r>
            <a:r>
              <a:rPr lang="en-GB" b="1" dirty="0">
                <a:solidFill>
                  <a:schemeClr val="tx1"/>
                </a:solidFill>
                <a:latin typeface="Arial" panose="020B0604020202020204" pitchFamily="34" charset="0"/>
                <a:cs typeface="Arial" panose="020B0604020202020204" pitchFamily="34" charset="0"/>
              </a:rPr>
              <a:t>two-stage reconciliation process</a:t>
            </a:r>
            <a:r>
              <a:rPr lang="en-GB" dirty="0">
                <a:solidFill>
                  <a:schemeClr val="tx1"/>
                </a:solidFill>
                <a:latin typeface="Arial" panose="020B0604020202020204" pitchFamily="34" charset="0"/>
                <a:cs typeface="Arial" panose="020B0604020202020204" pitchFamily="34" charset="0"/>
              </a:rPr>
              <a:t>, the end-state proposal to move to a position where all monies are placed in a designated safeguarding account – with non-relevant funds then needing to be identified and removed – and the ability of firms to estimate the amount needing to be safeguarded in certain circumstances.  </a:t>
            </a:r>
          </a:p>
          <a:p>
            <a:pPr>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This is further the case for firms who have agent and/or distributor networks. </a:t>
            </a:r>
            <a:endParaRPr lang="en-US" dirty="0">
              <a:solidFill>
                <a:schemeClr val="tx1"/>
              </a:solidFill>
              <a:latin typeface="Arial" panose="020B0604020202020204" pitchFamily="34" charset="0"/>
              <a:cs typeface="Arial" panose="020B0604020202020204" pitchFamily="34" charset="0"/>
            </a:endParaRPr>
          </a:p>
        </p:txBody>
      </p:sp>
      <p:pic>
        <p:nvPicPr>
          <p:cNvPr id="9" name="Picture 8" descr="Icon&#10;&#10;Description automatically generated">
            <a:extLst>
              <a:ext uri="{FF2B5EF4-FFF2-40B4-BE49-F238E27FC236}">
                <a16:creationId xmlns:a16="http://schemas.microsoft.com/office/drawing/2014/main" id="{6E0F3254-CAE7-7E51-8A44-5DD5D3166999}"/>
              </a:ext>
            </a:extLst>
          </p:cNvPr>
          <p:cNvPicPr>
            <a:picLocks noChangeAspect="1"/>
          </p:cNvPicPr>
          <p:nvPr/>
        </p:nvPicPr>
        <p:blipFill>
          <a:blip r:embed="rId3"/>
          <a:stretch>
            <a:fillRect/>
          </a:stretch>
        </p:blipFill>
        <p:spPr>
          <a:xfrm>
            <a:off x="11228028" y="5974622"/>
            <a:ext cx="484719" cy="458659"/>
          </a:xfrm>
          <a:prstGeom prst="rect">
            <a:avLst/>
          </a:prstGeom>
        </p:spPr>
      </p:pic>
    </p:spTree>
    <p:extLst>
      <p:ext uri="{BB962C8B-B14F-4D97-AF65-F5344CB8AC3E}">
        <p14:creationId xmlns:p14="http://schemas.microsoft.com/office/powerpoint/2010/main" val="33216512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8E24B9-F996-9EBE-7925-E4B2C3224E56}"/>
            </a:ext>
          </a:extLst>
        </p:cNvPr>
        <p:cNvGrpSpPr/>
        <p:nvPr/>
      </p:nvGrpSpPr>
      <p:grpSpPr>
        <a:xfrm>
          <a:off x="0" y="0"/>
          <a:ext cx="0" cy="0"/>
          <a:chOff x="0" y="0"/>
          <a:chExt cx="0" cy="0"/>
        </a:xfrm>
      </p:grpSpPr>
      <p:sp>
        <p:nvSpPr>
          <p:cNvPr id="8" name="Title 7">
            <a:extLst>
              <a:ext uri="{FF2B5EF4-FFF2-40B4-BE49-F238E27FC236}">
                <a16:creationId xmlns:a16="http://schemas.microsoft.com/office/drawing/2014/main" id="{D62DC7C6-FCAD-1EFE-9C0B-2EC9D22DB2DA}"/>
              </a:ext>
            </a:extLst>
          </p:cNvPr>
          <p:cNvSpPr>
            <a:spLocks noGrp="1"/>
          </p:cNvSpPr>
          <p:nvPr>
            <p:ph type="title"/>
          </p:nvPr>
        </p:nvSpPr>
        <p:spPr>
          <a:xfrm>
            <a:off x="521206" y="498298"/>
            <a:ext cx="10335617" cy="640080"/>
          </a:xfrm>
        </p:spPr>
        <p:txBody>
          <a:bodyPr>
            <a:noAutofit/>
          </a:bodyPr>
          <a:lstStyle/>
          <a:p>
            <a:r>
              <a:rPr lang="en-US" sz="1800" dirty="0">
                <a:latin typeface="Arial" panose="020B0604020202020204" pitchFamily="34" charset="0"/>
                <a:cs typeface="Arial" panose="020B0604020202020204" pitchFamily="34" charset="0"/>
              </a:rPr>
              <a:t>PIF final response to FCA safeguarding consultation </a:t>
            </a:r>
          </a:p>
        </p:txBody>
      </p:sp>
      <p:sp>
        <p:nvSpPr>
          <p:cNvPr id="7" name="Content Placeholder 17">
            <a:extLst>
              <a:ext uri="{FF2B5EF4-FFF2-40B4-BE49-F238E27FC236}">
                <a16:creationId xmlns:a16="http://schemas.microsoft.com/office/drawing/2014/main" id="{E63ED1A3-F287-3CB0-EF7B-13B5C7999154}"/>
              </a:ext>
            </a:extLst>
          </p:cNvPr>
          <p:cNvSpPr txBox="1">
            <a:spLocks/>
          </p:cNvSpPr>
          <p:nvPr/>
        </p:nvSpPr>
        <p:spPr>
          <a:xfrm>
            <a:off x="521207" y="1379528"/>
            <a:ext cx="10706821" cy="5798512"/>
          </a:xfrm>
          <a:prstGeom prst="rect">
            <a:avLst/>
          </a:prstGeom>
        </p:spPr>
        <p:txBody>
          <a:bodyPr vert="horz" lIns="91440" tIns="45720" rIns="91440" bIns="45720" rtlCol="0">
            <a:normAutofit/>
          </a:bodyPr>
          <a:lstStyle>
            <a:lvl1pPr marL="2286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1pPr>
            <a:lvl2pPr marL="6858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2pPr>
            <a:lvl3pPr marL="11430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3pPr>
            <a:lvl4pPr marL="16002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smtClean="0">
                <a:solidFill>
                  <a:schemeClr val="tx1">
                    <a:lumMod val="75000"/>
                    <a:lumOff val="25000"/>
                  </a:schemeClr>
                </a:solidFill>
                <a:latin typeface="+mn-lt"/>
                <a:ea typeface="+mn-ea"/>
                <a:cs typeface="+mn-cs"/>
              </a:defRPr>
            </a:lvl4pPr>
            <a:lvl5pPr marL="2057400" indent="-228600" algn="l" defTabSz="914400" rtl="0" eaLnBrk="1" latinLnBrk="0" hangingPunct="1">
              <a:lnSpc>
                <a:spcPts val="1800"/>
              </a:lnSpc>
              <a:spcBef>
                <a:spcPts val="1000"/>
              </a:spcBef>
              <a:spcAft>
                <a:spcPts val="1000"/>
              </a:spcAft>
              <a:buFont typeface="Arial" panose="020B0604020202020204" pitchFamily="34" charset="0"/>
              <a:buChar char="•"/>
              <a:defRPr lang="en-US" sz="1200" kern="1200">
                <a:solidFill>
                  <a:schemeClr val="tx1">
                    <a:lumMod val="75000"/>
                    <a:lumOff val="25000"/>
                  </a:schemeClr>
                </a:solidFill>
                <a:latin typeface="+mn-lt"/>
                <a:ea typeface="+mn-ea"/>
                <a:cs typeface="+mn-cs"/>
              </a:defRPr>
            </a:lvl5pPr>
            <a:lvl6pPr marL="25146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50000"/>
              </a:lnSpc>
              <a:spcBef>
                <a:spcPts val="300"/>
              </a:spcBef>
              <a:spcAft>
                <a:spcPts val="300"/>
              </a:spcAft>
              <a:buClr>
                <a:schemeClr val="tx1"/>
              </a:buClr>
              <a:buSzPct val="100000"/>
              <a:buNone/>
              <a:defRPr/>
            </a:pPr>
            <a:r>
              <a:rPr lang="en-GB" b="1" u="sng" dirty="0">
                <a:solidFill>
                  <a:schemeClr val="accent6">
                    <a:lumMod val="50000"/>
                  </a:schemeClr>
                </a:solidFill>
                <a:latin typeface="Arial" panose="020B0604020202020204" pitchFamily="34" charset="0"/>
                <a:cs typeface="Arial" panose="020B0604020202020204" pitchFamily="34" charset="0"/>
              </a:rPr>
              <a:t>Proposals requiring external safeguarding audits to be carried out in both the interim and end-state</a:t>
            </a:r>
          </a:p>
          <a:p>
            <a:pPr>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Robust and consistent safeguarding audits are necessary in aiding the FCA’s oversight of firms, however: </a:t>
            </a:r>
          </a:p>
          <a:p>
            <a:pPr lvl="1">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We are concerned about the </a:t>
            </a:r>
            <a:r>
              <a:rPr lang="en-GB" b="1" dirty="0">
                <a:solidFill>
                  <a:schemeClr val="tx1"/>
                </a:solidFill>
                <a:latin typeface="Arial" panose="020B0604020202020204" pitchFamily="34" charset="0"/>
                <a:cs typeface="Arial" panose="020B0604020202020204" pitchFamily="34" charset="0"/>
              </a:rPr>
              <a:t>availability of appropriately qualified expertise </a:t>
            </a:r>
            <a:r>
              <a:rPr lang="en-GB" dirty="0">
                <a:solidFill>
                  <a:schemeClr val="tx1"/>
                </a:solidFill>
                <a:latin typeface="Arial" panose="020B0604020202020204" pitchFamily="34" charset="0"/>
                <a:cs typeface="Arial" panose="020B0604020202020204" pitchFamily="34" charset="0"/>
              </a:rPr>
              <a:t>within audit firms – members have already cited challenges in engaging audit firms due to a shortage of adequately skilled personnel who have the requisite knowledge of the payments/e-money sector and the various operating models. Further, the </a:t>
            </a:r>
            <a:r>
              <a:rPr lang="en-GB" b="1" dirty="0">
                <a:solidFill>
                  <a:schemeClr val="tx1"/>
                </a:solidFill>
                <a:latin typeface="Arial" panose="020B0604020202020204" pitchFamily="34" charset="0"/>
                <a:cs typeface="Arial" panose="020B0604020202020204" pitchFamily="34" charset="0"/>
              </a:rPr>
              <a:t>frequent assignment of junior-level staff </a:t>
            </a:r>
            <a:r>
              <a:rPr lang="en-GB" dirty="0">
                <a:solidFill>
                  <a:schemeClr val="tx1"/>
                </a:solidFill>
                <a:latin typeface="Arial" panose="020B0604020202020204" pitchFamily="34" charset="0"/>
                <a:cs typeface="Arial" panose="020B0604020202020204" pitchFamily="34" charset="0"/>
              </a:rPr>
              <a:t>lacking the necessary experience is often accompanied by </a:t>
            </a:r>
            <a:r>
              <a:rPr lang="en-GB" b="1" dirty="0">
                <a:solidFill>
                  <a:schemeClr val="tx1"/>
                </a:solidFill>
                <a:latin typeface="Arial" panose="020B0604020202020204" pitchFamily="34" charset="0"/>
                <a:cs typeface="Arial" panose="020B0604020202020204" pitchFamily="34" charset="0"/>
              </a:rPr>
              <a:t>disproportionately high fees</a:t>
            </a:r>
            <a:r>
              <a:rPr lang="en-GB" dirty="0">
                <a:solidFill>
                  <a:schemeClr val="tx1"/>
                </a:solidFill>
                <a:latin typeface="Arial" panose="020B0604020202020204" pitchFamily="34" charset="0"/>
                <a:cs typeface="Arial" panose="020B0604020202020204" pitchFamily="34" charset="0"/>
              </a:rPr>
              <a:t>.</a:t>
            </a:r>
          </a:p>
          <a:p>
            <a:pPr lvl="1">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We question the accuracy of the FCA’s cost benefit analysis, which appears to be based on the pricing of the Big Four firms, rather than auditors specialising in payments. </a:t>
            </a:r>
            <a:r>
              <a:rPr lang="en-GB" b="1" dirty="0">
                <a:solidFill>
                  <a:schemeClr val="tx1"/>
                </a:solidFill>
                <a:latin typeface="Arial" panose="020B0604020202020204" pitchFamily="34" charset="0"/>
                <a:cs typeface="Arial" panose="020B0604020202020204" pitchFamily="34" charset="0"/>
              </a:rPr>
              <a:t>We do not agree with the FCA’s estimates</a:t>
            </a:r>
            <a:r>
              <a:rPr lang="en-GB" dirty="0">
                <a:solidFill>
                  <a:schemeClr val="tx1"/>
                </a:solidFill>
                <a:latin typeface="Arial" panose="020B0604020202020204" pitchFamily="34" charset="0"/>
                <a:cs typeface="Arial" panose="020B0604020202020204" pitchFamily="34" charset="0"/>
              </a:rPr>
              <a:t>, given there are alternative, more cost-effective ways to achieve the same regulatory objectives. We propose – provided the audit scope is consistent, and firms adhere to relevant standards derived from regulatory guidance – the </a:t>
            </a:r>
            <a:r>
              <a:rPr lang="en-GB" b="1" dirty="0">
                <a:solidFill>
                  <a:schemeClr val="tx1"/>
                </a:solidFill>
                <a:latin typeface="Arial" panose="020B0604020202020204" pitchFamily="34" charset="0"/>
                <a:cs typeface="Arial" panose="020B0604020202020204" pitchFamily="34" charset="0"/>
              </a:rPr>
              <a:t>FCA can achieve its goals more cost-effectively</a:t>
            </a:r>
            <a:r>
              <a:rPr lang="en-GB" dirty="0">
                <a:solidFill>
                  <a:schemeClr val="tx1"/>
                </a:solidFill>
                <a:latin typeface="Arial" panose="020B0604020202020204" pitchFamily="34" charset="0"/>
                <a:cs typeface="Arial" panose="020B0604020202020204" pitchFamily="34" charset="0"/>
              </a:rPr>
              <a:t>.</a:t>
            </a:r>
          </a:p>
          <a:p>
            <a:pPr lvl="1">
              <a:lnSpc>
                <a:spcPct val="150000"/>
              </a:lnSpc>
              <a:spcBef>
                <a:spcPts val="300"/>
              </a:spcBef>
              <a:spcAft>
                <a:spcPts val="300"/>
              </a:spcAft>
              <a:buClr>
                <a:schemeClr val="tx1"/>
              </a:buClr>
              <a:buSzPct val="100000"/>
              <a:buFont typeface="Wingdings" panose="05000000000000000000" pitchFamily="2" charset="2"/>
              <a:buChar char="§"/>
              <a:defRPr/>
            </a:pPr>
            <a:r>
              <a:rPr lang="en-GB" dirty="0">
                <a:solidFill>
                  <a:schemeClr val="tx1"/>
                </a:solidFill>
                <a:latin typeface="Arial" panose="020B0604020202020204" pitchFamily="34" charset="0"/>
                <a:cs typeface="Arial" panose="020B0604020202020204" pitchFamily="34" charset="0"/>
              </a:rPr>
              <a:t>Further, some members have encountered challenges with Big Four audit firms, where auditors have warned that unless systems and processes are changed, the auditor will record the matter as failing and escalate it to the FCA. PIF’s legal practitioner members have clarified that these concerns often stem from the auditor’s practices, rather than an assessment against the actual legal requirements. We believe that </a:t>
            </a:r>
            <a:r>
              <a:rPr lang="en-GB" b="1" dirty="0">
                <a:solidFill>
                  <a:schemeClr val="tx1"/>
                </a:solidFill>
                <a:latin typeface="Arial" panose="020B0604020202020204" pitchFamily="34" charset="0"/>
                <a:cs typeface="Arial" panose="020B0604020202020204" pitchFamily="34" charset="0"/>
              </a:rPr>
              <a:t>clearer guidance is needed on distinguishing between rule breaches, interpretations, and other issues</a:t>
            </a:r>
            <a:r>
              <a:rPr lang="en-GB" dirty="0">
                <a:solidFill>
                  <a:schemeClr val="tx1"/>
                </a:solidFill>
                <a:latin typeface="Arial" panose="020B0604020202020204" pitchFamily="34" charset="0"/>
                <a:cs typeface="Arial" panose="020B0604020202020204" pitchFamily="34" charset="0"/>
              </a:rPr>
              <a:t>. We also believe that a threshold should be introduced so that </a:t>
            </a:r>
            <a:r>
              <a:rPr lang="en-GB" b="1" dirty="0">
                <a:solidFill>
                  <a:schemeClr val="tx1"/>
                </a:solidFill>
                <a:latin typeface="Arial" panose="020B0604020202020204" pitchFamily="34" charset="0"/>
                <a:cs typeface="Arial" panose="020B0604020202020204" pitchFamily="34" charset="0"/>
              </a:rPr>
              <a:t>only material non-compliance be reported</a:t>
            </a:r>
            <a:r>
              <a:rPr lang="en-GB" dirty="0">
                <a:solidFill>
                  <a:schemeClr val="tx1"/>
                </a:solidFill>
                <a:latin typeface="Arial" panose="020B0604020202020204" pitchFamily="34" charset="0"/>
                <a:cs typeface="Arial" panose="020B0604020202020204" pitchFamily="34" charset="0"/>
              </a:rPr>
              <a:t>. </a:t>
            </a:r>
            <a:endParaRPr lang="en-US" dirty="0">
              <a:solidFill>
                <a:schemeClr val="tx1"/>
              </a:solidFill>
              <a:latin typeface="Arial" panose="020B0604020202020204" pitchFamily="34" charset="0"/>
              <a:cs typeface="Arial" panose="020B0604020202020204" pitchFamily="34" charset="0"/>
            </a:endParaRPr>
          </a:p>
        </p:txBody>
      </p:sp>
      <p:pic>
        <p:nvPicPr>
          <p:cNvPr id="9" name="Picture 8" descr="Icon&#10;&#10;Description automatically generated">
            <a:extLst>
              <a:ext uri="{FF2B5EF4-FFF2-40B4-BE49-F238E27FC236}">
                <a16:creationId xmlns:a16="http://schemas.microsoft.com/office/drawing/2014/main" id="{C39EFC46-047E-F483-51BD-8C68CB2A8437}"/>
              </a:ext>
            </a:extLst>
          </p:cNvPr>
          <p:cNvPicPr>
            <a:picLocks noChangeAspect="1"/>
          </p:cNvPicPr>
          <p:nvPr/>
        </p:nvPicPr>
        <p:blipFill>
          <a:blip r:embed="rId3"/>
          <a:stretch>
            <a:fillRect/>
          </a:stretch>
        </p:blipFill>
        <p:spPr>
          <a:xfrm>
            <a:off x="11228028" y="5974622"/>
            <a:ext cx="484719" cy="458659"/>
          </a:xfrm>
          <a:prstGeom prst="rect">
            <a:avLst/>
          </a:prstGeom>
        </p:spPr>
      </p:pic>
    </p:spTree>
    <p:extLst>
      <p:ext uri="{BB962C8B-B14F-4D97-AF65-F5344CB8AC3E}">
        <p14:creationId xmlns:p14="http://schemas.microsoft.com/office/powerpoint/2010/main" val="332808670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theme/theme1.xml><?xml version="1.0" encoding="utf-8"?>
<a:theme xmlns:a="http://schemas.openxmlformats.org/drawingml/2006/main" name="WelcomeDoc">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Segoe UI">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F25A0713-A64B-439B-91E9-551CE2BAEA8D}" vid="{FD9CE0B8-0910-4446-AF74-F335AEE71FF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0E795E748229F4D9797966DB1535673" ma:contentTypeVersion="2" ma:contentTypeDescription="Create a new document." ma:contentTypeScope="" ma:versionID="b19058116c853ef51939be07b60a0309">
  <xsd:schema xmlns:xsd="http://www.w3.org/2001/XMLSchema" xmlns:xs="http://www.w3.org/2001/XMLSchema" xmlns:p="http://schemas.microsoft.com/office/2006/metadata/properties" xmlns:ns3="d110d38e-4d70-46a5-bf16-04e05bd3e570" targetNamespace="http://schemas.microsoft.com/office/2006/metadata/properties" ma:root="true" ma:fieldsID="20adb5c0b1692d4e08b5462774367c98" ns3:_="">
    <xsd:import namespace="d110d38e-4d70-46a5-bf16-04e05bd3e570"/>
    <xsd:element name="properties">
      <xsd:complexType>
        <xsd:sequence>
          <xsd:element name="documentManagement">
            <xsd:complexType>
              <xsd:all>
                <xsd:element ref="ns3:MediaServiceMetadata" minOccurs="0"/>
                <xsd:element ref="ns3: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110d38e-4d70-46a5-bf16-04e05bd3e57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EE8C63A-4744-4DE4-BB49-0FF0B5375C60}">
  <ds:schemaRefs>
    <ds:schemaRef ds:uri="http://schemas.microsoft.com/sharepoint/v3/contenttype/forms"/>
  </ds:schemaRefs>
</ds:datastoreItem>
</file>

<file path=customXml/itemProps2.xml><?xml version="1.0" encoding="utf-8"?>
<ds:datastoreItem xmlns:ds="http://schemas.openxmlformats.org/officeDocument/2006/customXml" ds:itemID="{A3BF024C-77C3-434C-9300-03345BB5BBE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110d38e-4d70-46a5-bf16-04e05bd3e57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50072C5-DDE0-4258-BA7A-4D4B80DFA632}">
  <ds:schemaRefs>
    <ds:schemaRef ds:uri="http://schemas.microsoft.com/office/2006/documentManagement/types"/>
    <ds:schemaRef ds:uri="http://purl.org/dc/dcmitype/"/>
    <ds:schemaRef ds:uri="http://purl.org/dc/terms/"/>
    <ds:schemaRef ds:uri="http://www.w3.org/XML/1998/namespace"/>
    <ds:schemaRef ds:uri="http://schemas.openxmlformats.org/package/2006/metadata/core-properties"/>
    <ds:schemaRef ds:uri="http://purl.org/dc/elements/1.1/"/>
    <ds:schemaRef ds:uri="http://schemas.microsoft.com/office/infopath/2007/PartnerControls"/>
    <ds:schemaRef ds:uri="d110d38e-4d70-46a5-bf16-04e05bd3e570"/>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{3ABBCD6B-CE67-44E5-AF77-53F42AA9EEE7}tf10001108_win32</Template>
  <TotalTime>0</TotalTime>
  <Words>5189</Words>
  <Application>Microsoft Office PowerPoint</Application>
  <PresentationFormat>Widescreen</PresentationFormat>
  <Paragraphs>205</Paragraphs>
  <Slides>34</Slides>
  <Notes>33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Aileron Regular</vt:lpstr>
      <vt:lpstr>Arial</vt:lpstr>
      <vt:lpstr>Calibri</vt:lpstr>
      <vt:lpstr>Segoe UI</vt:lpstr>
      <vt:lpstr>Segoe UI Light</vt:lpstr>
      <vt:lpstr>Wingdings</vt:lpstr>
      <vt:lpstr>WelcomeDoc</vt:lpstr>
      <vt:lpstr>PowerPoint Presentation</vt:lpstr>
      <vt:lpstr>Competition Law Notice </vt:lpstr>
      <vt:lpstr>Agenda – 16 January 2025</vt:lpstr>
      <vt:lpstr>1. PIF Final Response to FCA Safeguarding consultation </vt:lpstr>
      <vt:lpstr>PIF final response to FCA safeguarding consultation </vt:lpstr>
      <vt:lpstr>PIF final response to FCA safeguarding consultation </vt:lpstr>
      <vt:lpstr>PIF final response to FCA safeguarding consultation </vt:lpstr>
      <vt:lpstr>PIF final response to FCA safeguarding consultation </vt:lpstr>
      <vt:lpstr>PIF final response to FCA safeguarding consultation </vt:lpstr>
      <vt:lpstr>PIF final response to FCA safeguarding consultation </vt:lpstr>
      <vt:lpstr>PIF final response to FCA safeguarding consultation </vt:lpstr>
      <vt:lpstr>PIF final response to FCA safeguarding consultation </vt:lpstr>
      <vt:lpstr>PIF final response to FCA safeguarding consultation </vt:lpstr>
      <vt:lpstr>PIF final response to FCA safeguarding consultation </vt:lpstr>
      <vt:lpstr>PIF final response to FCA safeguarding consultation </vt:lpstr>
      <vt:lpstr>PIF final response to FCA safeguarding consultation </vt:lpstr>
      <vt:lpstr>PIF final response to FCA safeguarding consultation </vt:lpstr>
      <vt:lpstr>PIF final response to FCA safeguarding consultation </vt:lpstr>
      <vt:lpstr>PIF final response to FCA safeguarding consultation </vt:lpstr>
      <vt:lpstr>PIF final response to FCA safeguarding consultation </vt:lpstr>
      <vt:lpstr>PIF final response to FCA safeguarding consultation </vt:lpstr>
      <vt:lpstr>PIF final response to FCA safeguarding consultation </vt:lpstr>
      <vt:lpstr>PIF final response to FCA safeguarding consultation </vt:lpstr>
      <vt:lpstr>2. HMT Treasury independent review of the payment/EMI Insolvency Regulations 2021</vt:lpstr>
      <vt:lpstr>HMT Independent review of the Payment and Electronic Money Institution Insolvency Regulations 2021</vt:lpstr>
      <vt:lpstr>HMT Independent review of the Payment and Electronic Money Institution Insolvency Regulations 2021</vt:lpstr>
      <vt:lpstr>HMT Independent review of the Payment and Electronic Money Institution Insolvency Regulations 2021</vt:lpstr>
      <vt:lpstr>3. PSR consultation on Interchange fee remedies</vt:lpstr>
      <vt:lpstr>PSR consultation on Interchange fee remedies: Stage 1 remedy </vt:lpstr>
      <vt:lpstr>PSR consultation on Interchange fee remedies: Stage 1 remedy </vt:lpstr>
      <vt:lpstr>PSR consultation on Interchange fee remedies: Stage 1 remedy </vt:lpstr>
      <vt:lpstr>4. EU Instant Payments Regulation (IPR) </vt:lpstr>
      <vt:lpstr>EU Instant Payments Regulation (IFR)</vt:lpstr>
      <vt:lpstr>5. A.O.B.</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PowerPoint</dc:title>
  <dc:creator>Diane Brocklebank</dc:creator>
  <cp:keywords/>
  <cp:lastModifiedBy>Diane Brocklebank</cp:lastModifiedBy>
  <cp:revision>1381</cp:revision>
  <cp:lastPrinted>2021-06-10T10:41:42Z</cp:lastPrinted>
  <dcterms:created xsi:type="dcterms:W3CDTF">2021-06-03T09:17:05Z</dcterms:created>
  <dcterms:modified xsi:type="dcterms:W3CDTF">2025-01-16T15:24:11Z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0x010100C0E795E748229F4D9797966DB1535673</vt:lpwstr>
  </property>
</Properties>
</file>