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5"/>
  </p:notesMasterIdLst>
  <p:sldIdLst>
    <p:sldId id="259" r:id="rId5"/>
    <p:sldId id="262" r:id="rId6"/>
    <p:sldId id="263" r:id="rId7"/>
    <p:sldId id="260" r:id="rId8"/>
    <p:sldId id="265" r:id="rId9"/>
    <p:sldId id="264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DBEF"/>
    <a:srgbClr val="FCEB5A"/>
    <a:srgbClr val="00B0EF"/>
    <a:srgbClr val="F69035"/>
    <a:srgbClr val="414296"/>
    <a:srgbClr val="883C93"/>
    <a:srgbClr val="00A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BA392D-38BB-9471-7411-CE868273B448}" v="1" dt="2024-07-16T19:30:51.743"/>
    <p1510:client id="{77F670CA-A452-2BC4-1D74-7513347C7D05}" v="265" dt="2024-07-17T09:04:33.3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B0FC36-6DAE-124C-B5B3-A8768B3207CE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BEB88-688F-7244-9113-EE91BC18C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36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854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Suggestions: Sparkly, Super, Special!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174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012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099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501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Suggestions: </a:t>
            </a:r>
            <a:r>
              <a:rPr lang="en-US" dirty="0" err="1"/>
              <a:t>Dazling</a:t>
            </a:r>
            <a:r>
              <a:rPr lang="en-US" dirty="0"/>
              <a:t>, Diligent, Delightful, Dear, Dood!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6864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Suggestions: Resilient, Radical, Resourceful, Respectable, Resplendent!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2217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Suggestions: Good, Great, Generous, Gorgeous, Glorious!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0755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Suggestions: Enthusiastic, Energetic, Excellent, Empathetic, Exciting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5656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Suggestions: </a:t>
            </a:r>
            <a:r>
              <a:rPr lang="en-US" dirty="0" err="1"/>
              <a:t>Dazling</a:t>
            </a:r>
            <a:r>
              <a:rPr lang="en-US" dirty="0"/>
              <a:t>, Diligent, Delightful, Dear, Dood!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983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463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895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07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55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920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506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635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372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984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15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528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28CD5-AB8E-564F-BA75-C37F4B8E549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512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47FD45-63C4-AE7E-B4A4-610F5528B312}"/>
              </a:ext>
            </a:extLst>
          </p:cNvPr>
          <p:cNvSpPr txBox="1"/>
          <p:nvPr/>
        </p:nvSpPr>
        <p:spPr>
          <a:xfrm>
            <a:off x="9326880" y="6488668"/>
            <a:ext cx="286512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solidFill>
                  <a:schemeClr val="tx1">
                    <a:lumMod val="50000"/>
                  </a:schemeClr>
                </a:solidFill>
              </a:rPr>
              <a:t>Copyright © Spinnaker 2022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F94C21-C2AE-0944-8865-1AB73E8879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68" t="1664" r="8468" b="5593"/>
          <a:stretch/>
        </p:blipFill>
        <p:spPr>
          <a:xfrm>
            <a:off x="10126027" y="5083434"/>
            <a:ext cx="1266825" cy="1263650"/>
          </a:xfrm>
          <a:prstGeom prst="ellipse">
            <a:avLst/>
          </a:prstGeom>
        </p:spPr>
      </p:pic>
      <p:pic>
        <p:nvPicPr>
          <p:cNvPr id="5" name="Picture 4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8B7980A9-D097-A4EC-1FC6-3D981A67D7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593" y="205733"/>
            <a:ext cx="6400813" cy="644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275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gem on a black background&#10;&#10;Description automatically generated">
            <a:extLst>
              <a:ext uri="{FF2B5EF4-FFF2-40B4-BE49-F238E27FC236}">
                <a16:creationId xmlns:a16="http://schemas.microsoft.com/office/drawing/2014/main" id="{AE324724-7977-AAF8-48AB-D9CDC6B51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401" y="-5925"/>
            <a:ext cx="10326435" cy="58086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A68778-F424-9B84-99EC-FE19AEA03CB4}"/>
              </a:ext>
            </a:extLst>
          </p:cNvPr>
          <p:cNvSpPr txBox="1"/>
          <p:nvPr/>
        </p:nvSpPr>
        <p:spPr>
          <a:xfrm>
            <a:off x="1738929" y="5572281"/>
            <a:ext cx="8696837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000" b="1">
                <a:solidFill>
                  <a:srgbClr val="D1DBEF"/>
                </a:solidFill>
                <a:latin typeface="Bradley Hand"/>
                <a:ea typeface="Calibri" panose="020F0502020204030204"/>
                <a:cs typeface="Calibri" panose="020F0502020204030204"/>
              </a:rPr>
              <a:t>As S???                as a Sapphire</a:t>
            </a:r>
            <a:endParaRPr lang="en-US" sz="5000">
              <a:solidFill>
                <a:schemeClr val="tx1">
                  <a:lumMod val="95000"/>
                </a:schemeClr>
              </a:solidFill>
              <a:latin typeface="Calibri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3" name="Picture 2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9F45221F-9AE5-264C-4D8A-2AD2A8DAD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6457" y="337476"/>
            <a:ext cx="1442595" cy="145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874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A68778-F424-9B84-99EC-FE19AEA03CB4}"/>
              </a:ext>
            </a:extLst>
          </p:cNvPr>
          <p:cNvSpPr txBox="1"/>
          <p:nvPr/>
        </p:nvSpPr>
        <p:spPr>
          <a:xfrm>
            <a:off x="-129540" y="2204144"/>
            <a:ext cx="362377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rgbClr val="D1DBEF"/>
                </a:solidFill>
                <a:latin typeface="Bradley Hand" pitchFamily="2" charset="77"/>
              </a:rPr>
              <a:t>BB3</a:t>
            </a:r>
          </a:p>
          <a:p>
            <a:pPr algn="r"/>
            <a:r>
              <a:rPr lang="en-US" sz="5000" b="1" dirty="0">
                <a:solidFill>
                  <a:srgbClr val="D1DBEF"/>
                </a:solidFill>
                <a:latin typeface="Bradley Hand" pitchFamily="2" charset="77"/>
              </a:rPr>
              <a:t>SELF-WORTH</a:t>
            </a:r>
          </a:p>
        </p:txBody>
      </p:sp>
      <p:pic>
        <p:nvPicPr>
          <p:cNvPr id="11" name="Picture 10" descr="A cartoon of a child in space&#10;&#10;Description automatically generated">
            <a:extLst>
              <a:ext uri="{FF2B5EF4-FFF2-40B4-BE49-F238E27FC236}">
                <a16:creationId xmlns:a16="http://schemas.microsoft.com/office/drawing/2014/main" id="{10A1E066-6313-0E80-F3D9-B04D1CC1FA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4836" y="588135"/>
            <a:ext cx="7944347" cy="56192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9" name="Picture 8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F042A0FF-B076-633A-CA4D-8CCC7AFC4D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936" y="4600808"/>
            <a:ext cx="1857983" cy="187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429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A68778-F424-9B84-99EC-FE19AEA03CB4}"/>
              </a:ext>
            </a:extLst>
          </p:cNvPr>
          <p:cNvSpPr txBox="1"/>
          <p:nvPr/>
        </p:nvSpPr>
        <p:spPr>
          <a:xfrm>
            <a:off x="695094" y="517815"/>
            <a:ext cx="3331523" cy="24006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000" b="1" dirty="0">
                <a:solidFill>
                  <a:srgbClr val="D1DBEF"/>
                </a:solidFill>
                <a:latin typeface="Bradley Hand"/>
              </a:rPr>
              <a:t>Intro Object</a:t>
            </a:r>
            <a:endParaRPr lang="en-US" dirty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endParaRPr lang="en-US" sz="5000" b="1" dirty="0">
              <a:solidFill>
                <a:srgbClr val="D1DBEF"/>
              </a:solidFill>
              <a:latin typeface="Bradley Hand"/>
            </a:endParaRPr>
          </a:p>
        </p:txBody>
      </p:sp>
      <p:pic>
        <p:nvPicPr>
          <p:cNvPr id="3" name="Picture 2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9F45221F-9AE5-264C-4D8A-2AD2A8DADD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9443" y="5013860"/>
            <a:ext cx="1442595" cy="1457000"/>
          </a:xfrm>
          <a:prstGeom prst="rect">
            <a:avLst/>
          </a:prstGeom>
        </p:spPr>
      </p:pic>
      <p:pic>
        <p:nvPicPr>
          <p:cNvPr id="2" name="Picture 1" descr="A blue diamond on a black background&#10;&#10;Description automatically generated">
            <a:extLst>
              <a:ext uri="{FF2B5EF4-FFF2-40B4-BE49-F238E27FC236}">
                <a16:creationId xmlns:a16="http://schemas.microsoft.com/office/drawing/2014/main" id="{AE324724-7977-AAF8-48AB-D9CDC6B518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6683" y="1079327"/>
            <a:ext cx="5158635" cy="515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51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artoon of a child in space&#10;&#10;Description automatically generated">
            <a:extLst>
              <a:ext uri="{FF2B5EF4-FFF2-40B4-BE49-F238E27FC236}">
                <a16:creationId xmlns:a16="http://schemas.microsoft.com/office/drawing/2014/main" id="{6337B324-B9C9-E029-85A8-4872ABCE3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828" y="-133211"/>
            <a:ext cx="10072343" cy="71244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38510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diamond&#10;&#10;Description automatically generated">
            <a:extLst>
              <a:ext uri="{FF2B5EF4-FFF2-40B4-BE49-F238E27FC236}">
                <a16:creationId xmlns:a16="http://schemas.microsoft.com/office/drawing/2014/main" id="{AE324724-7977-AAF8-48AB-D9CDC6B51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690" y="572630"/>
            <a:ext cx="9617746" cy="53993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A68778-F424-9B84-99EC-FE19AEA03CB4}"/>
              </a:ext>
            </a:extLst>
          </p:cNvPr>
          <p:cNvSpPr txBox="1"/>
          <p:nvPr/>
        </p:nvSpPr>
        <p:spPr>
          <a:xfrm>
            <a:off x="1738929" y="5538664"/>
            <a:ext cx="8696837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000" b="1" dirty="0">
                <a:solidFill>
                  <a:srgbClr val="D1DBEF"/>
                </a:solidFill>
                <a:latin typeface="Bradley Hand"/>
                <a:ea typeface="Calibri" panose="020F0502020204030204"/>
                <a:cs typeface="Calibri" panose="020F0502020204030204"/>
              </a:rPr>
              <a:t>As D???                as a Diamond</a:t>
            </a:r>
          </a:p>
        </p:txBody>
      </p:sp>
      <p:pic>
        <p:nvPicPr>
          <p:cNvPr id="3" name="Picture 2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9F45221F-9AE5-264C-4D8A-2AD2A8DAD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6457" y="337476"/>
            <a:ext cx="1442595" cy="145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069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324724-7977-AAF8-48AB-D9CDC6B51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801" y="121074"/>
            <a:ext cx="10238634" cy="58509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A68778-F424-9B84-99EC-FE19AEA03CB4}"/>
              </a:ext>
            </a:extLst>
          </p:cNvPr>
          <p:cNvSpPr txBox="1"/>
          <p:nvPr/>
        </p:nvSpPr>
        <p:spPr>
          <a:xfrm>
            <a:off x="1750135" y="5538664"/>
            <a:ext cx="8696837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5000" b="1" dirty="0">
                <a:solidFill>
                  <a:srgbClr val="D1DBEF"/>
                </a:solidFill>
                <a:latin typeface="Bradley Hand"/>
                <a:ea typeface="Calibri" panose="020F0502020204030204"/>
                <a:cs typeface="Calibri" panose="020F0502020204030204"/>
              </a:rPr>
              <a:t>As R???                as a Ruby</a:t>
            </a:r>
            <a:endParaRPr lang="en-US"/>
          </a:p>
        </p:txBody>
      </p:sp>
      <p:pic>
        <p:nvPicPr>
          <p:cNvPr id="3" name="Picture 2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9F45221F-9AE5-264C-4D8A-2AD2A8DAD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6457" y="337476"/>
            <a:ext cx="1442595" cy="145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362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yellow diamond with a white stripe&#10;&#10;Description automatically generated">
            <a:extLst>
              <a:ext uri="{FF2B5EF4-FFF2-40B4-BE49-F238E27FC236}">
                <a16:creationId xmlns:a16="http://schemas.microsoft.com/office/drawing/2014/main" id="{AE324724-7977-AAF8-48AB-D9CDC6B51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216" y="-1774"/>
            <a:ext cx="9865105" cy="55463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A68778-F424-9B84-99EC-FE19AEA03CB4}"/>
              </a:ext>
            </a:extLst>
          </p:cNvPr>
          <p:cNvSpPr txBox="1"/>
          <p:nvPr/>
        </p:nvSpPr>
        <p:spPr>
          <a:xfrm>
            <a:off x="988135" y="5549870"/>
            <a:ext cx="10467366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000" b="1" dirty="0">
                <a:solidFill>
                  <a:srgbClr val="D1DBEF"/>
                </a:solidFill>
                <a:latin typeface="Bradley Hand"/>
                <a:ea typeface="Calibri" panose="020F0502020204030204"/>
                <a:cs typeface="Calibri" panose="020F0502020204030204"/>
              </a:rPr>
              <a:t>As G???                as Gold (golden beryl)</a:t>
            </a:r>
          </a:p>
        </p:txBody>
      </p:sp>
      <p:pic>
        <p:nvPicPr>
          <p:cNvPr id="3" name="Picture 2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9F45221F-9AE5-264C-4D8A-2AD2A8DAD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6457" y="337476"/>
            <a:ext cx="1442595" cy="145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129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rectangular object with a black background&#10;&#10;Description automatically generated">
            <a:extLst>
              <a:ext uri="{FF2B5EF4-FFF2-40B4-BE49-F238E27FC236}">
                <a16:creationId xmlns:a16="http://schemas.microsoft.com/office/drawing/2014/main" id="{AE324724-7977-AAF8-48AB-D9CDC6B51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690" y="92852"/>
            <a:ext cx="10393856" cy="58791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A68778-F424-9B84-99EC-FE19AEA03CB4}"/>
              </a:ext>
            </a:extLst>
          </p:cNvPr>
          <p:cNvSpPr txBox="1"/>
          <p:nvPr/>
        </p:nvSpPr>
        <p:spPr>
          <a:xfrm>
            <a:off x="1738929" y="5538664"/>
            <a:ext cx="8696837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000" b="1" dirty="0">
                <a:solidFill>
                  <a:srgbClr val="D1DBEF"/>
                </a:solidFill>
                <a:latin typeface="Bradley Hand"/>
                <a:ea typeface="Calibri" panose="020F0502020204030204"/>
                <a:cs typeface="Calibri" panose="020F0502020204030204"/>
              </a:rPr>
              <a:t>As E???                as an Emerald</a:t>
            </a:r>
          </a:p>
        </p:txBody>
      </p:sp>
      <p:pic>
        <p:nvPicPr>
          <p:cNvPr id="3" name="Picture 2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9F45221F-9AE5-264C-4D8A-2AD2A8DAD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6457" y="337476"/>
            <a:ext cx="1442595" cy="145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558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oval shaped gem&#10;&#10;Description automatically generated">
            <a:extLst>
              <a:ext uri="{FF2B5EF4-FFF2-40B4-BE49-F238E27FC236}">
                <a16:creationId xmlns:a16="http://schemas.microsoft.com/office/drawing/2014/main" id="{AE324724-7977-AAF8-48AB-D9CDC6B51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468" y="-5925"/>
            <a:ext cx="10450301" cy="58086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A68778-F424-9B84-99EC-FE19AEA03CB4}"/>
              </a:ext>
            </a:extLst>
          </p:cNvPr>
          <p:cNvSpPr txBox="1"/>
          <p:nvPr/>
        </p:nvSpPr>
        <p:spPr>
          <a:xfrm>
            <a:off x="1750135" y="5594693"/>
            <a:ext cx="8696837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000" b="1" dirty="0">
                <a:solidFill>
                  <a:srgbClr val="D1DBEF"/>
                </a:solidFill>
                <a:latin typeface="Bradley Hand"/>
                <a:ea typeface="Calibri" panose="020F0502020204030204"/>
                <a:cs typeface="Calibri" panose="020F0502020204030204"/>
              </a:rPr>
              <a:t>As A???                as an Amethyst</a:t>
            </a:r>
            <a:endParaRPr lang="en-US" sz="5000" dirty="0">
              <a:solidFill>
                <a:schemeClr val="tx1">
                  <a:lumMod val="95000"/>
                </a:schemeClr>
              </a:solidFill>
              <a:latin typeface="Calibri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3" name="Picture 2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9F45221F-9AE5-264C-4D8A-2AD2A8DAD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6457" y="337476"/>
            <a:ext cx="1442595" cy="145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246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50eaacb-de5c-4348-904a-97360cab9f3d" xsi:nil="true"/>
    <lcf76f155ced4ddcb4097134ff3c332f xmlns="f07020bf-7425-4ed9-8eff-2d2a89cf1ff0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DFC570D3439343ACB899822CB0E86E" ma:contentTypeVersion="17" ma:contentTypeDescription="Create a new document." ma:contentTypeScope="" ma:versionID="aa571f509a6113153535bb9b52fff282">
  <xsd:schema xmlns:xsd="http://www.w3.org/2001/XMLSchema" xmlns:xs="http://www.w3.org/2001/XMLSchema" xmlns:p="http://schemas.microsoft.com/office/2006/metadata/properties" xmlns:ns2="f07020bf-7425-4ed9-8eff-2d2a89cf1ff0" xmlns:ns3="d50eaacb-de5c-4348-904a-97360cab9f3d" targetNamespace="http://schemas.microsoft.com/office/2006/metadata/properties" ma:root="true" ma:fieldsID="4bd81b10c68e59538e6a96719e27fd8c" ns2:_="" ns3:_="">
    <xsd:import namespace="f07020bf-7425-4ed9-8eff-2d2a89cf1ff0"/>
    <xsd:import namespace="d50eaacb-de5c-4348-904a-97360cab9f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7020bf-7425-4ed9-8eff-2d2a89cf1f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5b63565-3c00-402e-9489-ad24ca2b85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0eaacb-de5c-4348-904a-97360cab9f3d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b4262f3e-4366-41da-96b2-406e42263fe2}" ma:internalName="TaxCatchAll" ma:showField="CatchAllData" ma:web="d50eaacb-de5c-4348-904a-97360cab9f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75896D-12B3-4A9C-A026-2B02F5FDBCC2}">
  <ds:schemaRefs>
    <ds:schemaRef ds:uri="http://schemas.microsoft.com/office/2006/metadata/properties"/>
    <ds:schemaRef ds:uri="http://schemas.microsoft.com/office/infopath/2007/PartnerControls"/>
    <ds:schemaRef ds:uri="d50eaacb-de5c-4348-904a-97360cab9f3d"/>
    <ds:schemaRef ds:uri="f07020bf-7425-4ed9-8eff-2d2a89cf1ff0"/>
  </ds:schemaRefs>
</ds:datastoreItem>
</file>

<file path=customXml/itemProps2.xml><?xml version="1.0" encoding="utf-8"?>
<ds:datastoreItem xmlns:ds="http://schemas.openxmlformats.org/officeDocument/2006/customXml" ds:itemID="{BC68FB1F-68DC-433E-B6B8-BE0E8FAE13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7020bf-7425-4ed9-8eff-2d2a89cf1ff0"/>
    <ds:schemaRef ds:uri="d50eaacb-de5c-4348-904a-97360cab9f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1A7C42E-77E7-4B38-BF1E-12ECECCBD20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124</Words>
  <Application>Microsoft Office PowerPoint</Application>
  <PresentationFormat>Widescreen</PresentationFormat>
  <Paragraphs>26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Bradley Hand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Harrowing</dc:creator>
  <cp:lastModifiedBy>Caroline Allen</cp:lastModifiedBy>
  <cp:revision>117</cp:revision>
  <dcterms:created xsi:type="dcterms:W3CDTF">2022-07-06T16:20:49Z</dcterms:created>
  <dcterms:modified xsi:type="dcterms:W3CDTF">2024-07-17T09:18:13Z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0x01010032DFC570D3439343ACB899822CB0E86E</vt:lpwstr>
  </property>
  <property fmtid="{D5CDD505-2E9C-101B-9397-08002B2CF9AE}" pid="3" name="MediaServiceImageTags">
    <vt:lpwstr/>
  </property>
</Properties>
</file>