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56" r:id="rId2"/>
    <p:sldId id="257" r:id="rId3"/>
    <p:sldId id="259" r:id="rId4"/>
    <p:sldId id="260" r:id="rId5"/>
    <p:sldId id="264"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5" autoAdjust="0"/>
    <p:restoredTop sz="94600" autoAdjust="0"/>
  </p:normalViewPr>
  <p:slideViewPr>
    <p:cSldViewPr>
      <p:cViewPr varScale="1">
        <p:scale>
          <a:sx n="53" d="100"/>
          <a:sy n="53" d="100"/>
        </p:scale>
        <p:origin x="-1138"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400741-4AFD-441B-AFA2-2295DC3981A9}" type="datetimeFigureOut">
              <a:rPr lang="en-US" smtClean="0"/>
              <a:pPr/>
              <a:t>10/14/2022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50DBF9-E9DC-431B-9D27-978C29937E02}"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92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1865E10-C818-4BFF-914C-3DD0B91EE494}" type="slidenum">
              <a:rPr lang="en-GB" smtClean="0"/>
              <a:pPr fontAlgn="base">
                <a:spcBef>
                  <a:spcPct val="0"/>
                </a:spcBef>
                <a:spcAft>
                  <a:spcPct val="0"/>
                </a:spcAft>
                <a:defRPr/>
              </a:pPr>
              <a:t>3</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064873C1-448F-4999-97DB-7B9BAE2EC658}" type="datetimeFigureOut">
              <a:rPr lang="en-US" smtClean="0"/>
              <a:pPr/>
              <a:t>10/14/2022</a:t>
            </a:fld>
            <a:endParaRPr lang="en-GB"/>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GB"/>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9D9BC6D-B5AD-4961-B7BF-DCD384218CA6}"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64873C1-448F-4999-97DB-7B9BAE2EC658}" type="datetimeFigureOut">
              <a:rPr lang="en-US" smtClean="0"/>
              <a:pPr/>
              <a:t>10/14/2022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09D9BC6D-B5AD-4961-B7BF-DCD384218CA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064873C1-448F-4999-97DB-7B9BAE2EC658}" type="datetimeFigureOut">
              <a:rPr lang="en-US" smtClean="0"/>
              <a:pPr/>
              <a:t>10/14/2022</a:t>
            </a:fld>
            <a:endParaRPr lang="en-GB"/>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GB"/>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9D9BC6D-B5AD-4961-B7BF-DCD384218CA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64873C1-448F-4999-97DB-7B9BAE2EC658}" type="datetimeFigureOut">
              <a:rPr lang="en-US" smtClean="0"/>
              <a:pPr/>
              <a:t>10/14/2022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09D9BC6D-B5AD-4961-B7BF-DCD384218CA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064873C1-448F-4999-97DB-7B9BAE2EC658}" type="datetimeFigureOut">
              <a:rPr lang="en-US" smtClean="0"/>
              <a:pPr/>
              <a:t>10/14/2022</a:t>
            </a:fld>
            <a:endParaRPr lang="en-GB"/>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GB"/>
          </a:p>
        </p:txBody>
      </p:sp>
      <p:sp>
        <p:nvSpPr>
          <p:cNvPr id="6" name="Slide Number Placeholder 5"/>
          <p:cNvSpPr>
            <a:spLocks noGrp="1"/>
          </p:cNvSpPr>
          <p:nvPr>
            <p:ph type="sldNum" sz="quarter" idx="12"/>
          </p:nvPr>
        </p:nvSpPr>
        <p:spPr>
          <a:xfrm>
            <a:off x="6733952" y="6555112"/>
            <a:ext cx="588336" cy="228600"/>
          </a:xfrm>
        </p:spPr>
        <p:txBody>
          <a:bodyPr/>
          <a:lstStyle>
            <a:extLst/>
          </a:lstStyle>
          <a:p>
            <a:fld id="{09D9BC6D-B5AD-4961-B7BF-DCD384218CA6}"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64873C1-448F-4999-97DB-7B9BAE2EC658}" type="datetimeFigureOut">
              <a:rPr lang="en-US" smtClean="0"/>
              <a:pPr/>
              <a:t>10/14/2022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09D9BC6D-B5AD-4961-B7BF-DCD384218CA6}"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64873C1-448F-4999-97DB-7B9BAE2EC658}" type="datetimeFigureOut">
              <a:rPr lang="en-US" smtClean="0"/>
              <a:pPr/>
              <a:t>10/14/2022</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09D9BC6D-B5AD-4961-B7BF-DCD384218CA6}"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64873C1-448F-4999-97DB-7B9BAE2EC658}" type="datetimeFigureOut">
              <a:rPr lang="en-US" smtClean="0"/>
              <a:pPr/>
              <a:t>10/14/2022</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09D9BC6D-B5AD-4961-B7BF-DCD384218CA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064873C1-448F-4999-97DB-7B9BAE2EC658}" type="datetimeFigureOut">
              <a:rPr lang="en-US" smtClean="0"/>
              <a:pPr/>
              <a:t>10/14/2022</a:t>
            </a:fld>
            <a:endParaRPr lang="en-GB"/>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GB"/>
          </a:p>
        </p:txBody>
      </p:sp>
      <p:sp>
        <p:nvSpPr>
          <p:cNvPr id="4" name="Slide Number Placeholder 3"/>
          <p:cNvSpPr>
            <a:spLocks noGrp="1"/>
          </p:cNvSpPr>
          <p:nvPr>
            <p:ph type="sldNum" sz="quarter" idx="12"/>
          </p:nvPr>
        </p:nvSpPr>
        <p:spPr/>
        <p:txBody>
          <a:bodyPr/>
          <a:lstStyle>
            <a:extLst/>
          </a:lstStyle>
          <a:p>
            <a:fld id="{09D9BC6D-B5AD-4961-B7BF-DCD384218CA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64873C1-448F-4999-97DB-7B9BAE2EC658}" type="datetimeFigureOut">
              <a:rPr lang="en-US" smtClean="0"/>
              <a:pPr/>
              <a:t>10/14/2022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09D9BC6D-B5AD-4961-B7BF-DCD384218CA6}"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064873C1-448F-4999-97DB-7B9BAE2EC658}" type="datetimeFigureOut">
              <a:rPr lang="en-US" smtClean="0"/>
              <a:pPr/>
              <a:t>10/14/2022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09D9BC6D-B5AD-4961-B7BF-DCD384218CA6}" type="slidenum">
              <a:rPr lang="en-GB" smtClean="0"/>
              <a:pPr/>
              <a:t>‹#›</a:t>
            </a:fld>
            <a:endParaRPr lang="en-GB"/>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064873C1-448F-4999-97DB-7B9BAE2EC658}" type="datetimeFigureOut">
              <a:rPr lang="en-US" smtClean="0"/>
              <a:pPr/>
              <a:t>10/14/2022</a:t>
            </a:fld>
            <a:endParaRPr lang="en-GB"/>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GB"/>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9D9BC6D-B5AD-4961-B7BF-DCD384218CA6}"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488" y="428604"/>
            <a:ext cx="6000792" cy="6143668"/>
          </a:xfrm>
        </p:spPr>
        <p:txBody>
          <a:bodyPr>
            <a:noAutofit/>
          </a:bodyPr>
          <a:lstStyle/>
          <a:p>
            <a:pPr algn="just"/>
            <a:r>
              <a:rPr lang="en-GB" sz="2000" dirty="0" smtClean="0">
                <a:latin typeface="Arial" pitchFamily="34" charset="0"/>
                <a:cs typeface="Arial" pitchFamily="34" charset="0"/>
              </a:rPr>
              <a:t>Mar 6:30-44  The apostles gathered around Jesus and reported to him all they had done and taught.  (31)  Then, because so many people were coming and going that they did not even have a chance to eat, he said to them, "Come with me by yourselves to a quiet place and get some rest."  (32)  So they went away by themselves in a boat to a solitary place.  (33)  But many who saw them leaving recognized them and ran on foot from all the towns and got there ahead of them.  (34)  When Jesus landed and saw a large crowd, he had compassion on them, because they were like sheep without a shepherd. So he began teaching them many things.</a:t>
            </a:r>
          </a:p>
          <a:p>
            <a:pPr algn="just"/>
            <a:r>
              <a:rPr lang="en-GB" sz="2000" dirty="0" smtClean="0">
                <a:latin typeface="Arial" pitchFamily="34" charset="0"/>
                <a:cs typeface="Arial" pitchFamily="34" charset="0"/>
              </a:rPr>
              <a:t>(35)  By this time it was late in the day, so his disciples came to him. "This is a remote place," they said, "and it's already very late.  (36)  Send the people away so that they can go to the surrounding countryside and villages and buy themselves something to eat.”</a:t>
            </a:r>
          </a:p>
          <a:p>
            <a:pPr algn="just"/>
            <a:endParaRPr lang="en-GB" sz="2000" dirty="0">
              <a:latin typeface="Arial" pitchFamily="34" charset="0"/>
              <a:cs typeface="Arial" pitchFamily="34" charset="0"/>
            </a:endParaRPr>
          </a:p>
        </p:txBody>
      </p:sp>
      <p:pic>
        <p:nvPicPr>
          <p:cNvPr id="4" name="Picture 3" descr="road.png"/>
          <p:cNvPicPr>
            <a:picLocks noChangeAspect="1"/>
          </p:cNvPicPr>
          <p:nvPr/>
        </p:nvPicPr>
        <p:blipFill>
          <a:blip r:embed="rId2"/>
          <a:stretch>
            <a:fillRect/>
          </a:stretch>
        </p:blipFill>
        <p:spPr>
          <a:xfrm>
            <a:off x="357158" y="428604"/>
            <a:ext cx="2095500" cy="1571636"/>
          </a:xfrm>
          <a:prstGeom prst="rect">
            <a:avLst/>
          </a:prstGeom>
        </p:spPr>
      </p:pic>
      <p:pic>
        <p:nvPicPr>
          <p:cNvPr id="5" name="Picture 4" descr="figundertreea.png"/>
          <p:cNvPicPr>
            <a:picLocks noChangeAspect="1"/>
          </p:cNvPicPr>
          <p:nvPr/>
        </p:nvPicPr>
        <p:blipFill>
          <a:blip r:embed="rId3"/>
          <a:stretch>
            <a:fillRect/>
          </a:stretch>
        </p:blipFill>
        <p:spPr>
          <a:xfrm>
            <a:off x="214282" y="428604"/>
            <a:ext cx="928694" cy="1571636"/>
          </a:xfrm>
          <a:prstGeom prst="rect">
            <a:avLst/>
          </a:prstGeom>
        </p:spPr>
      </p:pic>
      <p:sp>
        <p:nvSpPr>
          <p:cNvPr id="6" name="TextBox 5"/>
          <p:cNvSpPr txBox="1"/>
          <p:nvPr/>
        </p:nvSpPr>
        <p:spPr>
          <a:xfrm>
            <a:off x="214282" y="2643182"/>
            <a:ext cx="2071702" cy="1200329"/>
          </a:xfrm>
          <a:prstGeom prst="rect">
            <a:avLst/>
          </a:prstGeom>
          <a:noFill/>
        </p:spPr>
        <p:txBody>
          <a:bodyPr wrap="square" rtlCol="0">
            <a:spAutoFit/>
          </a:bodyPr>
          <a:lstStyle/>
          <a:p>
            <a:r>
              <a:rPr lang="en-GB" sz="2400" dirty="0" smtClean="0">
                <a:latin typeface="Arial Black" pitchFamily="34" charset="0"/>
              </a:rPr>
              <a:t>Bible Reflections</a:t>
            </a:r>
          </a:p>
          <a:p>
            <a:r>
              <a:rPr lang="en-GB" sz="2400" dirty="0" smtClean="0">
                <a:latin typeface="Arial Black" pitchFamily="34" charset="0"/>
              </a:rPr>
              <a:t>Part 1</a:t>
            </a:r>
            <a:endParaRPr lang="en-GB" sz="2400" dirty="0">
              <a:latin typeface="Arial Black"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488" y="428604"/>
            <a:ext cx="6000792" cy="6143668"/>
          </a:xfrm>
        </p:spPr>
        <p:txBody>
          <a:bodyPr>
            <a:noAutofit/>
          </a:bodyPr>
          <a:lstStyle/>
          <a:p>
            <a:pPr algn="just"/>
            <a:r>
              <a:rPr lang="en-GB" sz="2000" dirty="0" smtClean="0">
                <a:latin typeface="Arial" pitchFamily="34" charset="0"/>
                <a:cs typeface="Arial" pitchFamily="34" charset="0"/>
              </a:rPr>
              <a:t>(37)  But he answered, "You give them something to eat." They said to him, "That would take more than half a year's wages! Are we to go and spend that much on bread and give it to them to eat?"  (38)  "How many loaves do you have?" he asked. "Go and see." When they found out, they said, "Five--and two fish."  (39)  Then Jesus directed them to have all the people sit down in groups on the green grass.  (40)  So they sat down in groups of hundreds and fifties.  (41)  Taking the five loaves and the two fish and looking up to heaven, he gave thanks and broke the loaves. Then he gave them to his disciples to distribute to the people. He also divided the two fish among them all.  (42)  They all ate and were satisfied,  (43)  and the disciples picked up twelve basketfuls of broken pieces of bread and fish.  (44)  The number of the men who had eaten was five thousand.</a:t>
            </a:r>
          </a:p>
          <a:p>
            <a:pPr algn="just"/>
            <a:endParaRPr lang="en-GB" sz="2000" dirty="0">
              <a:latin typeface="Arial" pitchFamily="34" charset="0"/>
              <a:cs typeface="Arial" pitchFamily="34" charset="0"/>
            </a:endParaRPr>
          </a:p>
        </p:txBody>
      </p:sp>
      <p:pic>
        <p:nvPicPr>
          <p:cNvPr id="4" name="Picture 3" descr="road.png"/>
          <p:cNvPicPr>
            <a:picLocks noChangeAspect="1"/>
          </p:cNvPicPr>
          <p:nvPr/>
        </p:nvPicPr>
        <p:blipFill>
          <a:blip r:embed="rId2"/>
          <a:stretch>
            <a:fillRect/>
          </a:stretch>
        </p:blipFill>
        <p:spPr>
          <a:xfrm>
            <a:off x="357158" y="428604"/>
            <a:ext cx="2095500" cy="1571636"/>
          </a:xfrm>
          <a:prstGeom prst="rect">
            <a:avLst/>
          </a:prstGeom>
        </p:spPr>
      </p:pic>
      <p:pic>
        <p:nvPicPr>
          <p:cNvPr id="5" name="Picture 4" descr="figundertreea.png"/>
          <p:cNvPicPr>
            <a:picLocks noChangeAspect="1"/>
          </p:cNvPicPr>
          <p:nvPr/>
        </p:nvPicPr>
        <p:blipFill>
          <a:blip r:embed="rId3"/>
          <a:stretch>
            <a:fillRect/>
          </a:stretch>
        </p:blipFill>
        <p:spPr>
          <a:xfrm>
            <a:off x="214282" y="428604"/>
            <a:ext cx="928694" cy="157163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Content Placeholder 6" descr="Kenya 8.08.07 023.JPG"/>
          <p:cNvPicPr>
            <a:picLocks noGrp="1" noChangeAspect="1"/>
          </p:cNvPicPr>
          <p:nvPr>
            <p:ph idx="1"/>
          </p:nvPr>
        </p:nvPicPr>
        <p:blipFill>
          <a:blip r:embed="rId3"/>
          <a:srcRect/>
          <a:stretch>
            <a:fillRect/>
          </a:stretch>
        </p:blipFill>
        <p:spPr>
          <a:xfrm>
            <a:off x="-180963" y="0"/>
            <a:ext cx="9432708" cy="6858000"/>
          </a:xfrm>
        </p:spPr>
      </p:pic>
      <p:pic>
        <p:nvPicPr>
          <p:cNvPr id="4099" name="Picture 6" descr="5kplus_edit.jpg"/>
          <p:cNvPicPr>
            <a:picLocks noChangeAspect="1"/>
          </p:cNvPicPr>
          <p:nvPr/>
        </p:nvPicPr>
        <p:blipFill>
          <a:blip r:embed="rId4"/>
          <a:srcRect/>
          <a:stretch>
            <a:fillRect/>
          </a:stretch>
        </p:blipFill>
        <p:spPr bwMode="auto">
          <a:xfrm>
            <a:off x="7380204" y="188891"/>
            <a:ext cx="1571523" cy="576196"/>
          </a:xfrm>
          <a:prstGeom prst="rect">
            <a:avLst/>
          </a:prstGeom>
          <a:noFill/>
          <a:ln w="9525">
            <a:noFill/>
            <a:miter lim="800000"/>
            <a:headEnd/>
            <a:tailEnd/>
          </a:ln>
        </p:spPr>
      </p:pic>
      <p:sp>
        <p:nvSpPr>
          <p:cNvPr id="5" name="Rectangle 9"/>
          <p:cNvSpPr>
            <a:spLocks noChangeArrowheads="1"/>
          </p:cNvSpPr>
          <p:nvPr/>
        </p:nvSpPr>
        <p:spPr bwMode="auto">
          <a:xfrm>
            <a:off x="-180963" y="4653218"/>
            <a:ext cx="9432708" cy="1938976"/>
          </a:xfrm>
          <a:prstGeom prst="rect">
            <a:avLst/>
          </a:prstGeom>
          <a:solidFill>
            <a:schemeClr val="bg1">
              <a:alpha val="35000"/>
            </a:schemeClr>
          </a:solidFill>
          <a:ln w="9525">
            <a:noFill/>
            <a:miter lim="800000"/>
            <a:headEnd/>
            <a:tailEnd/>
          </a:ln>
        </p:spPr>
        <p:txBody>
          <a:bodyPr lIns="91424" tIns="45712" rIns="91424" bIns="45712">
            <a:spAutoFit/>
          </a:bodyPr>
          <a:lstStyle/>
          <a:p>
            <a:pPr algn="ctr"/>
            <a:r>
              <a:rPr lang="en-GB" sz="4000" b="1" i="1" dirty="0">
                <a:solidFill>
                  <a:srgbClr val="00365E"/>
                </a:solidFill>
                <a:latin typeface="Helvetica Neue"/>
              </a:rPr>
              <a:t>	</a:t>
            </a:r>
            <a:r>
              <a:rPr lang="en-GB" sz="4000" b="1" i="1" dirty="0" smtClean="0">
                <a:latin typeface="Arial Black" pitchFamily="34" charset="0"/>
              </a:rPr>
              <a:t>“My answer to poverty </a:t>
            </a:r>
            <a:r>
              <a:rPr lang="en-GB" sz="4000" b="1" i="1" dirty="0">
                <a:latin typeface="Arial Black" pitchFamily="34" charset="0"/>
              </a:rPr>
              <a:t>starts with what the </a:t>
            </a:r>
            <a:r>
              <a:rPr lang="en-GB" sz="4000" b="1" i="1" dirty="0" smtClean="0">
                <a:latin typeface="Arial Black" pitchFamily="34" charset="0"/>
              </a:rPr>
              <a:t>poor have</a:t>
            </a:r>
            <a:r>
              <a:rPr lang="en-GB" sz="4000" b="1" i="1" dirty="0">
                <a:latin typeface="Arial Black" pitchFamily="34" charset="0"/>
              </a:rPr>
              <a:t>, not with what they </a:t>
            </a:r>
            <a:r>
              <a:rPr lang="en-GB" sz="4000" b="1" i="1" dirty="0" smtClean="0">
                <a:latin typeface="Arial Black" pitchFamily="34" charset="0"/>
              </a:rPr>
              <a:t>don’t </a:t>
            </a:r>
            <a:r>
              <a:rPr lang="en-GB" sz="4000" b="1" i="1" dirty="0">
                <a:latin typeface="Arial Black" pitchFamily="34" charset="0"/>
              </a:rPr>
              <a:t>have”</a:t>
            </a:r>
            <a:endParaRPr lang="en-GB" sz="4000" dirty="0">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488" y="428604"/>
            <a:ext cx="6000792" cy="6143668"/>
          </a:xfrm>
        </p:spPr>
        <p:txBody>
          <a:bodyPr>
            <a:noAutofit/>
          </a:bodyPr>
          <a:lstStyle/>
          <a:p>
            <a:pPr algn="l">
              <a:spcBef>
                <a:spcPts val="0"/>
              </a:spcBef>
            </a:pPr>
            <a:r>
              <a:rPr lang="en-GB" sz="3200" dirty="0" smtClean="0">
                <a:latin typeface="Arial" pitchFamily="34" charset="0"/>
                <a:cs typeface="Arial" pitchFamily="34" charset="0"/>
              </a:rPr>
              <a:t>Identifying with the disciples in their:</a:t>
            </a:r>
          </a:p>
          <a:p>
            <a:pPr algn="l">
              <a:spcBef>
                <a:spcPts val="0"/>
              </a:spcBef>
            </a:pPr>
            <a:endParaRPr lang="en-GB" sz="1600" dirty="0" smtClean="0">
              <a:latin typeface="Arial" pitchFamily="34" charset="0"/>
              <a:cs typeface="Arial" pitchFamily="34" charset="0"/>
            </a:endParaRPr>
          </a:p>
          <a:p>
            <a:pPr lvl="0" algn="l">
              <a:spcBef>
                <a:spcPts val="0"/>
              </a:spcBef>
              <a:buFont typeface="Wingdings" pitchFamily="2" charset="2"/>
              <a:buChar char="v"/>
            </a:pPr>
            <a:r>
              <a:rPr lang="en-GB" sz="3200" dirty="0" smtClean="0">
                <a:solidFill>
                  <a:schemeClr val="bg1"/>
                </a:solidFill>
                <a:latin typeface="Arial" pitchFamily="34" charset="0"/>
                <a:cs typeface="Arial" pitchFamily="34" charset="0"/>
              </a:rPr>
              <a:t> </a:t>
            </a:r>
            <a:r>
              <a:rPr lang="en-GB" sz="3200" dirty="0" smtClean="0">
                <a:latin typeface="Arial" pitchFamily="34" charset="0"/>
                <a:cs typeface="Arial" pitchFamily="34" charset="0"/>
              </a:rPr>
              <a:t> Personal call and</a:t>
            </a:r>
          </a:p>
          <a:p>
            <a:pPr lvl="0" algn="l">
              <a:spcBef>
                <a:spcPts val="0"/>
              </a:spcBef>
            </a:pPr>
            <a:r>
              <a:rPr lang="en-GB" sz="3200" dirty="0" smtClean="0">
                <a:latin typeface="Arial" pitchFamily="34" charset="0"/>
                <a:cs typeface="Arial" pitchFamily="34" charset="0"/>
              </a:rPr>
              <a:t>    commitment.</a:t>
            </a:r>
          </a:p>
          <a:p>
            <a:pPr lvl="0" algn="l">
              <a:spcBef>
                <a:spcPts val="0"/>
              </a:spcBef>
            </a:pPr>
            <a:endParaRPr lang="en-GB" sz="1600" dirty="0" smtClean="0">
              <a:latin typeface="Arial" pitchFamily="34" charset="0"/>
              <a:cs typeface="Arial" pitchFamily="34" charset="0"/>
            </a:endParaRPr>
          </a:p>
          <a:p>
            <a:pPr lvl="0" algn="l">
              <a:spcBef>
                <a:spcPts val="0"/>
              </a:spcBef>
              <a:buFont typeface="Wingdings" pitchFamily="2" charset="2"/>
              <a:buChar char="v"/>
            </a:pPr>
            <a:r>
              <a:rPr lang="en-GB" sz="3200" dirty="0" smtClean="0">
                <a:latin typeface="Arial" pitchFamily="34" charset="0"/>
                <a:cs typeface="Arial" pitchFamily="34" charset="0"/>
              </a:rPr>
              <a:t>  Personal  commission</a:t>
            </a:r>
          </a:p>
          <a:p>
            <a:pPr lvl="0" algn="l">
              <a:spcBef>
                <a:spcPts val="0"/>
              </a:spcBef>
            </a:pPr>
            <a:endParaRPr lang="en-GB" sz="1600" dirty="0" smtClean="0">
              <a:latin typeface="Arial" pitchFamily="34" charset="0"/>
              <a:cs typeface="Arial" pitchFamily="34" charset="0"/>
            </a:endParaRPr>
          </a:p>
        </p:txBody>
      </p:sp>
      <p:pic>
        <p:nvPicPr>
          <p:cNvPr id="4" name="Picture 3" descr="road.png"/>
          <p:cNvPicPr>
            <a:picLocks noChangeAspect="1"/>
          </p:cNvPicPr>
          <p:nvPr/>
        </p:nvPicPr>
        <p:blipFill>
          <a:blip r:embed="rId2"/>
          <a:stretch>
            <a:fillRect/>
          </a:stretch>
        </p:blipFill>
        <p:spPr>
          <a:xfrm>
            <a:off x="357158" y="428604"/>
            <a:ext cx="2095500" cy="1571636"/>
          </a:xfrm>
          <a:prstGeom prst="rect">
            <a:avLst/>
          </a:prstGeom>
        </p:spPr>
      </p:pic>
      <p:pic>
        <p:nvPicPr>
          <p:cNvPr id="5" name="Picture 4" descr="figundertreea.png"/>
          <p:cNvPicPr>
            <a:picLocks noChangeAspect="1"/>
          </p:cNvPicPr>
          <p:nvPr/>
        </p:nvPicPr>
        <p:blipFill>
          <a:blip r:embed="rId3"/>
          <a:stretch>
            <a:fillRect/>
          </a:stretch>
        </p:blipFill>
        <p:spPr>
          <a:xfrm>
            <a:off x="214282" y="428604"/>
            <a:ext cx="928694" cy="1571636"/>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488" y="428604"/>
            <a:ext cx="6000792" cy="6143668"/>
          </a:xfrm>
        </p:spPr>
        <p:txBody>
          <a:bodyPr>
            <a:noAutofit/>
          </a:bodyPr>
          <a:lstStyle/>
          <a:p>
            <a:pPr algn="l">
              <a:spcBef>
                <a:spcPts val="0"/>
              </a:spcBef>
            </a:pPr>
            <a:r>
              <a:rPr lang="en-GB" sz="3200" dirty="0" smtClean="0">
                <a:latin typeface="Arial" pitchFamily="34" charset="0"/>
                <a:cs typeface="Arial" pitchFamily="34" charset="0"/>
              </a:rPr>
              <a:t>Compassion:</a:t>
            </a:r>
          </a:p>
          <a:p>
            <a:pPr algn="l">
              <a:spcBef>
                <a:spcPts val="0"/>
              </a:spcBef>
            </a:pPr>
            <a:endParaRPr lang="en-GB" sz="1600" dirty="0" smtClean="0">
              <a:latin typeface="Arial" pitchFamily="34" charset="0"/>
              <a:cs typeface="Arial" pitchFamily="34" charset="0"/>
            </a:endParaRPr>
          </a:p>
          <a:p>
            <a:pPr lvl="0" algn="l">
              <a:spcBef>
                <a:spcPts val="0"/>
              </a:spcBef>
              <a:buFont typeface="Wingdings" pitchFamily="2" charset="2"/>
              <a:buChar char="v"/>
            </a:pPr>
            <a:r>
              <a:rPr lang="en-GB" sz="3200" dirty="0" smtClean="0">
                <a:solidFill>
                  <a:schemeClr val="bg1"/>
                </a:solidFill>
                <a:latin typeface="Arial" pitchFamily="34" charset="0"/>
                <a:cs typeface="Arial" pitchFamily="34" charset="0"/>
              </a:rPr>
              <a:t> </a:t>
            </a:r>
            <a:r>
              <a:rPr lang="en-GB" sz="3200" dirty="0" smtClean="0">
                <a:latin typeface="Arial" pitchFamily="34" charset="0"/>
                <a:cs typeface="Arial" pitchFamily="34" charset="0"/>
              </a:rPr>
              <a:t> Spiritual poverty</a:t>
            </a:r>
          </a:p>
          <a:p>
            <a:pPr lvl="0" algn="l">
              <a:spcBef>
                <a:spcPts val="0"/>
              </a:spcBef>
            </a:pPr>
            <a:r>
              <a:rPr lang="en-GB" sz="3200" dirty="0" smtClean="0">
                <a:latin typeface="Arial" pitchFamily="34" charset="0"/>
                <a:cs typeface="Arial" pitchFamily="34" charset="0"/>
              </a:rPr>
              <a:t>	– Given  biblical truth</a:t>
            </a:r>
          </a:p>
          <a:p>
            <a:pPr lvl="0" algn="l">
              <a:spcBef>
                <a:spcPts val="0"/>
              </a:spcBef>
            </a:pPr>
            <a:endParaRPr lang="en-GB" sz="1600" dirty="0" smtClean="0">
              <a:latin typeface="Arial" pitchFamily="34" charset="0"/>
              <a:cs typeface="Arial" pitchFamily="34" charset="0"/>
            </a:endParaRPr>
          </a:p>
          <a:p>
            <a:pPr lvl="0" algn="l">
              <a:spcBef>
                <a:spcPts val="0"/>
              </a:spcBef>
              <a:buFont typeface="Wingdings" pitchFamily="2" charset="2"/>
              <a:buChar char="v"/>
            </a:pPr>
            <a:r>
              <a:rPr lang="en-GB" sz="3200" dirty="0" smtClean="0">
                <a:latin typeface="Arial" pitchFamily="34" charset="0"/>
                <a:cs typeface="Arial" pitchFamily="34" charset="0"/>
              </a:rPr>
              <a:t>  Physical poverty (hunger)</a:t>
            </a:r>
          </a:p>
          <a:p>
            <a:pPr lvl="0" algn="l">
              <a:spcBef>
                <a:spcPts val="0"/>
              </a:spcBef>
            </a:pPr>
            <a:r>
              <a:rPr lang="en-GB" sz="3200" dirty="0" smtClean="0">
                <a:latin typeface="Arial" pitchFamily="34" charset="0"/>
                <a:cs typeface="Arial" pitchFamily="34" charset="0"/>
              </a:rPr>
              <a:t>	– Given something to eat</a:t>
            </a:r>
          </a:p>
          <a:p>
            <a:pPr lvl="0" algn="l">
              <a:spcBef>
                <a:spcPts val="0"/>
              </a:spcBef>
            </a:pPr>
            <a:endParaRPr lang="en-GB" sz="1600" dirty="0" smtClean="0">
              <a:latin typeface="Arial" pitchFamily="34" charset="0"/>
              <a:cs typeface="Arial" pitchFamily="34" charset="0"/>
            </a:endParaRPr>
          </a:p>
          <a:p>
            <a:pPr lvl="0" algn="l">
              <a:spcBef>
                <a:spcPts val="0"/>
              </a:spcBef>
            </a:pPr>
            <a:r>
              <a:rPr lang="en-GB" sz="3200" dirty="0" smtClean="0">
                <a:latin typeface="Arial" pitchFamily="34" charset="0"/>
                <a:cs typeface="Arial" pitchFamily="34" charset="0"/>
              </a:rPr>
              <a:t>Compassion has to be linked with action</a:t>
            </a:r>
          </a:p>
          <a:p>
            <a:pPr lvl="0" algn="l">
              <a:spcBef>
                <a:spcPts val="0"/>
              </a:spcBef>
            </a:pPr>
            <a:endParaRPr lang="en-GB" sz="1600" dirty="0" smtClean="0">
              <a:latin typeface="Arial" pitchFamily="34" charset="0"/>
              <a:cs typeface="Arial" pitchFamily="34" charset="0"/>
            </a:endParaRPr>
          </a:p>
          <a:p>
            <a:pPr lvl="0" algn="l">
              <a:spcBef>
                <a:spcPts val="0"/>
              </a:spcBef>
            </a:pPr>
            <a:r>
              <a:rPr lang="en-GB" sz="3200" dirty="0" smtClean="0">
                <a:latin typeface="Arial" pitchFamily="34" charset="0"/>
                <a:cs typeface="Arial" pitchFamily="34" charset="0"/>
              </a:rPr>
              <a:t>Challenge to the church is to be wholistic in addressing both spiritual and physical needs</a:t>
            </a:r>
          </a:p>
          <a:p>
            <a:pPr lvl="0" algn="l">
              <a:spcBef>
                <a:spcPts val="0"/>
              </a:spcBef>
            </a:pPr>
            <a:endParaRPr lang="en-GB" sz="3200" dirty="0">
              <a:latin typeface="Arial" pitchFamily="34" charset="0"/>
              <a:cs typeface="Arial" pitchFamily="34" charset="0"/>
            </a:endParaRPr>
          </a:p>
        </p:txBody>
      </p:sp>
      <p:pic>
        <p:nvPicPr>
          <p:cNvPr id="4" name="Picture 3" descr="road.png"/>
          <p:cNvPicPr>
            <a:picLocks noChangeAspect="1"/>
          </p:cNvPicPr>
          <p:nvPr/>
        </p:nvPicPr>
        <p:blipFill>
          <a:blip r:embed="rId2"/>
          <a:stretch>
            <a:fillRect/>
          </a:stretch>
        </p:blipFill>
        <p:spPr>
          <a:xfrm>
            <a:off x="357158" y="428604"/>
            <a:ext cx="2095500" cy="1571636"/>
          </a:xfrm>
          <a:prstGeom prst="rect">
            <a:avLst/>
          </a:prstGeom>
        </p:spPr>
      </p:pic>
      <p:pic>
        <p:nvPicPr>
          <p:cNvPr id="5" name="Picture 4" descr="figundertreea.png"/>
          <p:cNvPicPr>
            <a:picLocks noChangeAspect="1"/>
          </p:cNvPicPr>
          <p:nvPr/>
        </p:nvPicPr>
        <p:blipFill>
          <a:blip r:embed="rId3"/>
          <a:stretch>
            <a:fillRect/>
          </a:stretch>
        </p:blipFill>
        <p:spPr>
          <a:xfrm>
            <a:off x="214282" y="428604"/>
            <a:ext cx="928694" cy="1571636"/>
          </a:xfrm>
          <a:prstGeom prst="rect">
            <a:avLst/>
          </a:prstGeom>
        </p:spPr>
      </p:pic>
      <p:pic>
        <p:nvPicPr>
          <p:cNvPr id="6" name="Picture 5" descr="hands.jpg"/>
          <p:cNvPicPr>
            <a:picLocks noChangeAspect="1"/>
          </p:cNvPicPr>
          <p:nvPr/>
        </p:nvPicPr>
        <p:blipFill>
          <a:blip r:embed="rId4"/>
          <a:stretch>
            <a:fillRect/>
          </a:stretch>
        </p:blipFill>
        <p:spPr>
          <a:xfrm>
            <a:off x="428596" y="4929198"/>
            <a:ext cx="1790700" cy="16383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488" y="428604"/>
            <a:ext cx="6000792" cy="6143668"/>
          </a:xfrm>
        </p:spPr>
        <p:txBody>
          <a:bodyPr>
            <a:noAutofit/>
          </a:bodyPr>
          <a:lstStyle/>
          <a:p>
            <a:pPr algn="l">
              <a:spcBef>
                <a:spcPts val="0"/>
              </a:spcBef>
            </a:pPr>
            <a:r>
              <a:rPr lang="en-GB" sz="3200" dirty="0" smtClean="0">
                <a:latin typeface="Arial" pitchFamily="34" charset="0"/>
                <a:cs typeface="Arial" pitchFamily="34" charset="0"/>
              </a:rPr>
              <a:t>Jesus challenging and changing mindsets.</a:t>
            </a:r>
          </a:p>
          <a:p>
            <a:pPr algn="l">
              <a:spcBef>
                <a:spcPts val="0"/>
              </a:spcBef>
            </a:pPr>
            <a:endParaRPr lang="en-GB" sz="1600" dirty="0" smtClean="0">
              <a:latin typeface="Arial" pitchFamily="34" charset="0"/>
              <a:cs typeface="Arial" pitchFamily="34" charset="0"/>
            </a:endParaRPr>
          </a:p>
          <a:p>
            <a:pPr lvl="0" algn="l">
              <a:spcBef>
                <a:spcPts val="0"/>
              </a:spcBef>
            </a:pPr>
            <a:r>
              <a:rPr lang="en-GB" sz="3200" dirty="0" smtClean="0">
                <a:latin typeface="Arial" pitchFamily="34" charset="0"/>
                <a:cs typeface="Arial" pitchFamily="34" charset="0"/>
              </a:rPr>
              <a:t>“You give them something to eat.”</a:t>
            </a:r>
          </a:p>
          <a:p>
            <a:pPr lvl="0" algn="l">
              <a:spcBef>
                <a:spcPts val="0"/>
              </a:spcBef>
            </a:pPr>
            <a:endParaRPr lang="en-GB" sz="1600" dirty="0" smtClean="0">
              <a:latin typeface="Arial" pitchFamily="34" charset="0"/>
              <a:cs typeface="Arial" pitchFamily="34" charset="0"/>
            </a:endParaRPr>
          </a:p>
          <a:p>
            <a:pPr lvl="0" algn="l">
              <a:spcBef>
                <a:spcPts val="0"/>
              </a:spcBef>
              <a:buFont typeface="Wingdings" pitchFamily="2" charset="2"/>
              <a:buChar char="v"/>
            </a:pPr>
            <a:r>
              <a:rPr lang="en-GB" sz="3200" dirty="0" smtClean="0">
                <a:latin typeface="Arial" pitchFamily="34" charset="0"/>
                <a:cs typeface="Arial" pitchFamily="34" charset="0"/>
              </a:rPr>
              <a:t>  Problem </a:t>
            </a:r>
            <a:r>
              <a:rPr lang="en-GB" sz="3200" dirty="0" smtClean="0">
                <a:latin typeface="Arial" pitchFamily="34" charset="0"/>
                <a:cs typeface="Arial" pitchFamily="34" charset="0"/>
              </a:rPr>
              <a:t>or </a:t>
            </a:r>
            <a:r>
              <a:rPr lang="en-GB" sz="3200" dirty="0" smtClean="0">
                <a:latin typeface="Arial" pitchFamily="34" charset="0"/>
                <a:cs typeface="Arial" pitchFamily="34" charset="0"/>
              </a:rPr>
              <a:t>Opportunity</a:t>
            </a:r>
            <a:r>
              <a:rPr lang="en-GB" sz="3200" dirty="0" smtClean="0">
                <a:latin typeface="Arial" pitchFamily="34" charset="0"/>
                <a:cs typeface="Arial" pitchFamily="34" charset="0"/>
              </a:rPr>
              <a:t>?</a:t>
            </a:r>
            <a:endParaRPr lang="en-GB" sz="3200" dirty="0" smtClean="0">
              <a:latin typeface="Arial" pitchFamily="34" charset="0"/>
              <a:cs typeface="Arial" pitchFamily="34" charset="0"/>
            </a:endParaRPr>
          </a:p>
          <a:p>
            <a:pPr lvl="0" algn="l">
              <a:spcBef>
                <a:spcPts val="0"/>
              </a:spcBef>
              <a:buFont typeface="Wingdings" pitchFamily="2" charset="2"/>
              <a:buChar char="v"/>
            </a:pPr>
            <a:endParaRPr lang="en-GB" sz="1600" dirty="0" smtClean="0">
              <a:latin typeface="Arial" pitchFamily="34" charset="0"/>
              <a:cs typeface="Arial" pitchFamily="34" charset="0"/>
            </a:endParaRPr>
          </a:p>
          <a:p>
            <a:pPr lvl="0" algn="l">
              <a:spcBef>
                <a:spcPts val="0"/>
              </a:spcBef>
            </a:pPr>
            <a:r>
              <a:rPr lang="en-GB" sz="3200" dirty="0" smtClean="0">
                <a:latin typeface="Arial" pitchFamily="34" charset="0"/>
                <a:cs typeface="Arial" pitchFamily="34" charset="0"/>
              </a:rPr>
              <a:t>The disciples:</a:t>
            </a:r>
          </a:p>
          <a:p>
            <a:pPr lvl="0" algn="l">
              <a:spcBef>
                <a:spcPts val="0"/>
              </a:spcBef>
              <a:buFont typeface="Wingdings" pitchFamily="2" charset="2"/>
              <a:buChar char="v"/>
            </a:pPr>
            <a:r>
              <a:rPr lang="en-GB" sz="3200" dirty="0" smtClean="0"/>
              <a:t>  Only saw what they didn’t</a:t>
            </a:r>
          </a:p>
          <a:p>
            <a:pPr lvl="0" algn="l">
              <a:spcBef>
                <a:spcPts val="0"/>
              </a:spcBef>
            </a:pPr>
            <a:r>
              <a:rPr lang="en-GB" sz="3200" dirty="0" smtClean="0"/>
              <a:t>    have.</a:t>
            </a:r>
          </a:p>
          <a:p>
            <a:pPr lvl="0" algn="l">
              <a:spcBef>
                <a:spcPts val="0"/>
              </a:spcBef>
              <a:buFont typeface="Wingdings" pitchFamily="2" charset="2"/>
              <a:buChar char="v"/>
            </a:pPr>
            <a:r>
              <a:rPr lang="en-GB" sz="3200" dirty="0" smtClean="0"/>
              <a:t>  Only thought what they</a:t>
            </a:r>
          </a:p>
          <a:p>
            <a:pPr lvl="0" algn="l">
              <a:spcBef>
                <a:spcPts val="0"/>
              </a:spcBef>
            </a:pPr>
            <a:r>
              <a:rPr lang="en-GB" sz="3200" dirty="0" smtClean="0"/>
              <a:t>    couldn’t do.</a:t>
            </a:r>
          </a:p>
          <a:p>
            <a:pPr lvl="0" algn="l">
              <a:spcBef>
                <a:spcPts val="0"/>
              </a:spcBef>
            </a:pPr>
            <a:endParaRPr lang="en-GB" sz="3200" dirty="0" smtClean="0">
              <a:latin typeface="Arial" pitchFamily="34" charset="0"/>
              <a:cs typeface="Arial" pitchFamily="34" charset="0"/>
            </a:endParaRPr>
          </a:p>
          <a:p>
            <a:pPr lvl="0" algn="l">
              <a:spcBef>
                <a:spcPts val="0"/>
              </a:spcBef>
              <a:buFont typeface="Wingdings" pitchFamily="2" charset="2"/>
              <a:buChar char="v"/>
            </a:pPr>
            <a:endParaRPr lang="en-GB" sz="3200" dirty="0" smtClean="0">
              <a:latin typeface="Arial" pitchFamily="34" charset="0"/>
              <a:cs typeface="Arial" pitchFamily="34" charset="0"/>
            </a:endParaRPr>
          </a:p>
          <a:p>
            <a:pPr lvl="0" algn="l">
              <a:spcBef>
                <a:spcPts val="0"/>
              </a:spcBef>
            </a:pPr>
            <a:endParaRPr lang="en-GB" sz="1600" dirty="0" smtClean="0">
              <a:latin typeface="Arial" pitchFamily="34" charset="0"/>
              <a:cs typeface="Arial" pitchFamily="34" charset="0"/>
            </a:endParaRPr>
          </a:p>
        </p:txBody>
      </p:sp>
      <p:pic>
        <p:nvPicPr>
          <p:cNvPr id="4" name="Picture 3" descr="road.png"/>
          <p:cNvPicPr>
            <a:picLocks noChangeAspect="1"/>
          </p:cNvPicPr>
          <p:nvPr/>
        </p:nvPicPr>
        <p:blipFill>
          <a:blip r:embed="rId2"/>
          <a:stretch>
            <a:fillRect/>
          </a:stretch>
        </p:blipFill>
        <p:spPr>
          <a:xfrm>
            <a:off x="357158" y="428604"/>
            <a:ext cx="2095500" cy="1571636"/>
          </a:xfrm>
          <a:prstGeom prst="rect">
            <a:avLst/>
          </a:prstGeom>
        </p:spPr>
      </p:pic>
      <p:pic>
        <p:nvPicPr>
          <p:cNvPr id="5" name="Picture 4" descr="figundertreea.png"/>
          <p:cNvPicPr>
            <a:picLocks noChangeAspect="1"/>
          </p:cNvPicPr>
          <p:nvPr/>
        </p:nvPicPr>
        <p:blipFill>
          <a:blip r:embed="rId3"/>
          <a:stretch>
            <a:fillRect/>
          </a:stretch>
        </p:blipFill>
        <p:spPr>
          <a:xfrm>
            <a:off x="214282" y="428604"/>
            <a:ext cx="928694" cy="1571636"/>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488" y="285728"/>
            <a:ext cx="6000792" cy="6286544"/>
          </a:xfrm>
        </p:spPr>
        <p:txBody>
          <a:bodyPr>
            <a:noAutofit/>
          </a:bodyPr>
          <a:lstStyle/>
          <a:p>
            <a:pPr algn="l">
              <a:spcBef>
                <a:spcPts val="0"/>
              </a:spcBef>
            </a:pPr>
            <a:r>
              <a:rPr lang="en-GB" sz="3200" dirty="0" smtClean="0">
                <a:latin typeface="Arial" pitchFamily="34" charset="0"/>
                <a:cs typeface="Arial" pitchFamily="34" charset="0"/>
              </a:rPr>
              <a:t>What about us?</a:t>
            </a:r>
          </a:p>
          <a:p>
            <a:pPr algn="l">
              <a:spcBef>
                <a:spcPts val="0"/>
              </a:spcBef>
            </a:pPr>
            <a:endParaRPr lang="en-GB" sz="1200" dirty="0" smtClean="0">
              <a:latin typeface="Arial" pitchFamily="34" charset="0"/>
              <a:cs typeface="Arial" pitchFamily="34" charset="0"/>
            </a:endParaRPr>
          </a:p>
          <a:p>
            <a:pPr algn="l">
              <a:spcBef>
                <a:spcPts val="0"/>
              </a:spcBef>
              <a:buFont typeface="Wingdings" pitchFamily="2" charset="2"/>
              <a:buChar char="v"/>
            </a:pPr>
            <a:r>
              <a:rPr lang="en-GB" sz="3200" dirty="0" smtClean="0">
                <a:latin typeface="Arial" pitchFamily="34" charset="0"/>
                <a:cs typeface="Arial" pitchFamily="34" charset="0"/>
              </a:rPr>
              <a:t>  Do we only see what we don’t</a:t>
            </a:r>
          </a:p>
          <a:p>
            <a:pPr algn="l">
              <a:spcBef>
                <a:spcPts val="0"/>
              </a:spcBef>
            </a:pPr>
            <a:r>
              <a:rPr lang="en-GB" sz="3200" dirty="0" smtClean="0">
                <a:latin typeface="Arial" pitchFamily="34" charset="0"/>
                <a:cs typeface="Arial" pitchFamily="34" charset="0"/>
              </a:rPr>
              <a:t>     have?</a:t>
            </a:r>
          </a:p>
          <a:p>
            <a:pPr algn="l">
              <a:spcBef>
                <a:spcPts val="0"/>
              </a:spcBef>
              <a:buFont typeface="Wingdings" pitchFamily="2" charset="2"/>
              <a:buChar char="v"/>
            </a:pPr>
            <a:endParaRPr lang="en-GB" sz="1200" dirty="0" smtClean="0">
              <a:latin typeface="Arial" pitchFamily="34" charset="0"/>
              <a:cs typeface="Arial" pitchFamily="34" charset="0"/>
            </a:endParaRPr>
          </a:p>
          <a:p>
            <a:pPr algn="l">
              <a:spcBef>
                <a:spcPts val="0"/>
              </a:spcBef>
              <a:buFont typeface="Wingdings" pitchFamily="2" charset="2"/>
              <a:buChar char="v"/>
            </a:pPr>
            <a:r>
              <a:rPr lang="en-GB" sz="3200" dirty="0" smtClean="0">
                <a:latin typeface="Arial" pitchFamily="34" charset="0"/>
                <a:cs typeface="Arial" pitchFamily="34" charset="0"/>
              </a:rPr>
              <a:t>  Do we only think what we</a:t>
            </a:r>
          </a:p>
          <a:p>
            <a:pPr algn="l">
              <a:spcBef>
                <a:spcPts val="0"/>
              </a:spcBef>
            </a:pPr>
            <a:r>
              <a:rPr lang="en-GB" sz="3200" dirty="0" smtClean="0">
                <a:latin typeface="Arial" pitchFamily="34" charset="0"/>
                <a:cs typeface="Arial" pitchFamily="34" charset="0"/>
              </a:rPr>
              <a:t>    can’t do</a:t>
            </a:r>
            <a:r>
              <a:rPr lang="en-GB" sz="3200" dirty="0" smtClean="0">
                <a:latin typeface="Arial" pitchFamily="34" charset="0"/>
                <a:cs typeface="Arial" pitchFamily="34" charset="0"/>
              </a:rPr>
              <a:t>?</a:t>
            </a:r>
            <a:endParaRPr lang="en-GB" sz="3200" dirty="0" smtClean="0"/>
          </a:p>
          <a:p>
            <a:pPr algn="l"/>
            <a:endParaRPr lang="en-GB" sz="1200" dirty="0" smtClean="0">
              <a:latin typeface="Arial" pitchFamily="34" charset="0"/>
              <a:cs typeface="Arial" pitchFamily="34" charset="0"/>
            </a:endParaRPr>
          </a:p>
          <a:p>
            <a:pPr algn="just">
              <a:spcBef>
                <a:spcPts val="0"/>
              </a:spcBef>
            </a:pPr>
            <a:r>
              <a:rPr lang="en-GB" sz="3200" dirty="0" smtClean="0">
                <a:latin typeface="Arial" pitchFamily="34" charset="0"/>
                <a:cs typeface="Arial" pitchFamily="34" charset="0"/>
              </a:rPr>
              <a:t>Jesus replied - “How many loaves do you have? Go and see.” When they found out, they said, "Five—and two fish." </a:t>
            </a:r>
            <a:endParaRPr lang="en-GB" sz="3200" dirty="0" smtClean="0">
              <a:latin typeface="Arial" pitchFamily="34" charset="0"/>
              <a:cs typeface="Arial" pitchFamily="34" charset="0"/>
            </a:endParaRPr>
          </a:p>
          <a:p>
            <a:pPr algn="just">
              <a:spcBef>
                <a:spcPts val="0"/>
              </a:spcBef>
            </a:pPr>
            <a:endParaRPr lang="en-GB" sz="1200" dirty="0" smtClean="0">
              <a:latin typeface="Arial" pitchFamily="34" charset="0"/>
              <a:cs typeface="Arial" pitchFamily="34" charset="0"/>
            </a:endParaRPr>
          </a:p>
          <a:p>
            <a:pPr algn="just">
              <a:spcBef>
                <a:spcPts val="0"/>
              </a:spcBef>
            </a:pPr>
            <a:r>
              <a:rPr lang="en-GB" sz="3200" dirty="0" smtClean="0">
                <a:latin typeface="Arial" pitchFamily="34" charset="0"/>
                <a:cs typeface="Arial" pitchFamily="34" charset="0"/>
              </a:rPr>
              <a:t>The answer to </a:t>
            </a:r>
            <a:r>
              <a:rPr lang="en-GB" sz="3200" dirty="0" smtClean="0">
                <a:latin typeface="Arial" pitchFamily="34" charset="0"/>
                <a:cs typeface="Arial" pitchFamily="34" charset="0"/>
              </a:rPr>
              <a:t>the problem starts with what we </a:t>
            </a:r>
            <a:r>
              <a:rPr lang="en-GB" sz="3200" dirty="0" smtClean="0">
                <a:latin typeface="Arial" pitchFamily="34" charset="0"/>
                <a:cs typeface="Arial" pitchFamily="34" charset="0"/>
              </a:rPr>
              <a:t>have!</a:t>
            </a:r>
            <a:endParaRPr lang="en-GB" sz="3200" dirty="0" smtClean="0">
              <a:latin typeface="Arial" pitchFamily="34" charset="0"/>
              <a:cs typeface="Arial" pitchFamily="34" charset="0"/>
            </a:endParaRPr>
          </a:p>
          <a:p>
            <a:pPr lvl="0" algn="l">
              <a:spcBef>
                <a:spcPts val="0"/>
              </a:spcBef>
            </a:pPr>
            <a:endParaRPr lang="en-GB" sz="3200" dirty="0" smtClean="0">
              <a:latin typeface="Arial" pitchFamily="34" charset="0"/>
              <a:cs typeface="Arial" pitchFamily="34" charset="0"/>
            </a:endParaRPr>
          </a:p>
          <a:p>
            <a:pPr lvl="0" algn="l">
              <a:spcBef>
                <a:spcPts val="0"/>
              </a:spcBef>
              <a:buFont typeface="Wingdings" pitchFamily="2" charset="2"/>
              <a:buChar char="v"/>
            </a:pPr>
            <a:endParaRPr lang="en-GB" sz="3200" dirty="0" smtClean="0">
              <a:latin typeface="Arial" pitchFamily="34" charset="0"/>
              <a:cs typeface="Arial" pitchFamily="34" charset="0"/>
            </a:endParaRPr>
          </a:p>
          <a:p>
            <a:pPr lvl="0" algn="l">
              <a:spcBef>
                <a:spcPts val="0"/>
              </a:spcBef>
            </a:pPr>
            <a:endParaRPr lang="en-GB" sz="1600" dirty="0" smtClean="0">
              <a:latin typeface="Arial" pitchFamily="34" charset="0"/>
              <a:cs typeface="Arial" pitchFamily="34" charset="0"/>
            </a:endParaRPr>
          </a:p>
        </p:txBody>
      </p:sp>
      <p:pic>
        <p:nvPicPr>
          <p:cNvPr id="4" name="Picture 3" descr="road.png"/>
          <p:cNvPicPr>
            <a:picLocks noChangeAspect="1"/>
          </p:cNvPicPr>
          <p:nvPr/>
        </p:nvPicPr>
        <p:blipFill>
          <a:blip r:embed="rId2"/>
          <a:stretch>
            <a:fillRect/>
          </a:stretch>
        </p:blipFill>
        <p:spPr>
          <a:xfrm>
            <a:off x="357158" y="428604"/>
            <a:ext cx="2095500" cy="1571636"/>
          </a:xfrm>
          <a:prstGeom prst="rect">
            <a:avLst/>
          </a:prstGeom>
        </p:spPr>
      </p:pic>
      <p:pic>
        <p:nvPicPr>
          <p:cNvPr id="5" name="Picture 4" descr="figundertreea.png"/>
          <p:cNvPicPr>
            <a:picLocks noChangeAspect="1"/>
          </p:cNvPicPr>
          <p:nvPr/>
        </p:nvPicPr>
        <p:blipFill>
          <a:blip r:embed="rId3"/>
          <a:stretch>
            <a:fillRect/>
          </a:stretch>
        </p:blipFill>
        <p:spPr>
          <a:xfrm>
            <a:off x="214282" y="428604"/>
            <a:ext cx="928694" cy="1571636"/>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488" y="428604"/>
            <a:ext cx="6000792" cy="6143668"/>
          </a:xfrm>
        </p:spPr>
        <p:txBody>
          <a:bodyPr>
            <a:noAutofit/>
          </a:bodyPr>
          <a:lstStyle/>
          <a:p>
            <a:pPr algn="l">
              <a:spcBef>
                <a:spcPts val="0"/>
              </a:spcBef>
            </a:pPr>
            <a:r>
              <a:rPr lang="en-GB" sz="2800" dirty="0" smtClean="0">
                <a:latin typeface="Arial" pitchFamily="34" charset="0"/>
                <a:cs typeface="Arial" pitchFamily="34" charset="0"/>
              </a:rPr>
              <a:t>For Reflection and Discussion</a:t>
            </a:r>
          </a:p>
          <a:p>
            <a:pPr algn="l">
              <a:spcBef>
                <a:spcPts val="0"/>
              </a:spcBef>
            </a:pPr>
            <a:endParaRPr lang="en-GB" sz="1600" dirty="0" smtClean="0">
              <a:latin typeface="Arial" pitchFamily="34" charset="0"/>
              <a:cs typeface="Arial" pitchFamily="34" charset="0"/>
            </a:endParaRPr>
          </a:p>
          <a:p>
            <a:pPr lvl="0" algn="l">
              <a:spcBef>
                <a:spcPts val="0"/>
              </a:spcBef>
              <a:buFont typeface="Wingdings" pitchFamily="2" charset="2"/>
              <a:buChar char="v"/>
            </a:pPr>
            <a:r>
              <a:rPr lang="en-GB" sz="2800" dirty="0" smtClean="0">
                <a:latin typeface="Arial" pitchFamily="34" charset="0"/>
                <a:cs typeface="Arial" pitchFamily="34" charset="0"/>
              </a:rPr>
              <a:t>  Share your testimony of</a:t>
            </a:r>
          </a:p>
          <a:p>
            <a:pPr lvl="0" algn="l">
              <a:spcBef>
                <a:spcPts val="0"/>
              </a:spcBef>
            </a:pPr>
            <a:r>
              <a:rPr lang="en-GB" sz="2800" dirty="0" smtClean="0">
                <a:latin typeface="Arial" pitchFamily="34" charset="0"/>
                <a:cs typeface="Arial" pitchFamily="34" charset="0"/>
              </a:rPr>
              <a:t>    coming into a personal relationship</a:t>
            </a:r>
          </a:p>
          <a:p>
            <a:pPr lvl="0" algn="l">
              <a:spcBef>
                <a:spcPts val="0"/>
              </a:spcBef>
            </a:pPr>
            <a:r>
              <a:rPr lang="en-GB" sz="2800" dirty="0" smtClean="0">
                <a:latin typeface="Arial" pitchFamily="34" charset="0"/>
                <a:cs typeface="Arial" pitchFamily="34" charset="0"/>
              </a:rPr>
              <a:t>    with Jesus.</a:t>
            </a:r>
          </a:p>
          <a:p>
            <a:pPr lvl="0" algn="l">
              <a:spcBef>
                <a:spcPts val="0"/>
              </a:spcBef>
            </a:pPr>
            <a:endParaRPr lang="en-GB" sz="1600" dirty="0" smtClean="0">
              <a:latin typeface="Arial" pitchFamily="34" charset="0"/>
              <a:cs typeface="Arial" pitchFamily="34" charset="0"/>
            </a:endParaRPr>
          </a:p>
          <a:p>
            <a:pPr lvl="0" algn="l">
              <a:spcBef>
                <a:spcPts val="0"/>
              </a:spcBef>
              <a:buFont typeface="Wingdings" pitchFamily="2" charset="2"/>
              <a:buChar char="v"/>
            </a:pPr>
            <a:r>
              <a:rPr lang="en-GB" sz="2800" dirty="0" smtClean="0">
                <a:latin typeface="Arial" pitchFamily="34" charset="0"/>
                <a:cs typeface="Arial" pitchFamily="34" charset="0"/>
              </a:rPr>
              <a:t>  What does your commitment to</a:t>
            </a:r>
          </a:p>
          <a:p>
            <a:pPr lvl="0" algn="l">
              <a:spcBef>
                <a:spcPts val="0"/>
              </a:spcBef>
            </a:pPr>
            <a:r>
              <a:rPr lang="en-GB" sz="2800" dirty="0" smtClean="0">
                <a:latin typeface="Arial" pitchFamily="34" charset="0"/>
                <a:cs typeface="Arial" pitchFamily="34" charset="0"/>
              </a:rPr>
              <a:t>    follow Jesus look like today?</a:t>
            </a:r>
          </a:p>
          <a:p>
            <a:pPr lvl="0" algn="l">
              <a:spcBef>
                <a:spcPts val="0"/>
              </a:spcBef>
            </a:pPr>
            <a:r>
              <a:rPr lang="en-GB" sz="2800" dirty="0" smtClean="0">
                <a:latin typeface="Arial" pitchFamily="34" charset="0"/>
                <a:cs typeface="Arial" pitchFamily="34" charset="0"/>
              </a:rPr>
              <a:t>    </a:t>
            </a:r>
            <a:r>
              <a:rPr lang="en-GB" sz="2800" dirty="0" err="1" smtClean="0">
                <a:latin typeface="Arial" pitchFamily="34" charset="0"/>
                <a:cs typeface="Arial" pitchFamily="34" charset="0"/>
              </a:rPr>
              <a:t>Jn</a:t>
            </a:r>
            <a:r>
              <a:rPr lang="en-GB" sz="2800" dirty="0" smtClean="0">
                <a:latin typeface="Arial" pitchFamily="34" charset="0"/>
                <a:cs typeface="Arial" pitchFamily="34" charset="0"/>
              </a:rPr>
              <a:t> 12:24, Rom 12:1, 2 </a:t>
            </a:r>
            <a:r>
              <a:rPr lang="en-GB" sz="2800" dirty="0" err="1" smtClean="0">
                <a:latin typeface="Arial" pitchFamily="34" charset="0"/>
                <a:cs typeface="Arial" pitchFamily="34" charset="0"/>
              </a:rPr>
              <a:t>Cor</a:t>
            </a:r>
            <a:r>
              <a:rPr lang="en-GB" sz="2800" dirty="0" smtClean="0">
                <a:latin typeface="Arial" pitchFamily="34" charset="0"/>
                <a:cs typeface="Arial" pitchFamily="34" charset="0"/>
              </a:rPr>
              <a:t> 4:10-12</a:t>
            </a:r>
          </a:p>
          <a:p>
            <a:pPr algn="l">
              <a:spcBef>
                <a:spcPts val="0"/>
              </a:spcBef>
              <a:buFont typeface="Wingdings" pitchFamily="2" charset="2"/>
              <a:buChar char="v"/>
            </a:pPr>
            <a:endParaRPr lang="en-GB" sz="1600" dirty="0" smtClean="0">
              <a:latin typeface="Arial" pitchFamily="34" charset="0"/>
              <a:cs typeface="Arial" pitchFamily="34" charset="0"/>
            </a:endParaRPr>
          </a:p>
          <a:p>
            <a:pPr algn="l">
              <a:spcBef>
                <a:spcPts val="0"/>
              </a:spcBef>
              <a:buFont typeface="Wingdings" pitchFamily="2" charset="2"/>
              <a:buChar char="v"/>
            </a:pPr>
            <a:r>
              <a:rPr lang="en-GB" sz="2800" dirty="0" smtClean="0">
                <a:latin typeface="Arial" pitchFamily="34" charset="0"/>
                <a:cs typeface="Arial" pitchFamily="34" charset="0"/>
              </a:rPr>
              <a:t>  How does this story challenge</a:t>
            </a:r>
          </a:p>
          <a:p>
            <a:pPr algn="l">
              <a:spcBef>
                <a:spcPts val="0"/>
              </a:spcBef>
            </a:pPr>
            <a:r>
              <a:rPr lang="en-GB" sz="2800" dirty="0" smtClean="0">
                <a:latin typeface="Arial" pitchFamily="34" charset="0"/>
                <a:cs typeface="Arial" pitchFamily="34" charset="0"/>
              </a:rPr>
              <a:t>    your thinking, your mindset?</a:t>
            </a:r>
          </a:p>
          <a:p>
            <a:pPr algn="l">
              <a:spcBef>
                <a:spcPts val="0"/>
              </a:spcBef>
            </a:pPr>
            <a:r>
              <a:rPr lang="en-GB" sz="2800" dirty="0" smtClean="0">
                <a:latin typeface="Arial" pitchFamily="34" charset="0"/>
                <a:cs typeface="Arial" pitchFamily="34" charset="0"/>
              </a:rPr>
              <a:t>    </a:t>
            </a:r>
            <a:r>
              <a:rPr lang="en-GB" sz="2800" dirty="0" err="1" smtClean="0">
                <a:latin typeface="Arial" pitchFamily="34" charset="0"/>
                <a:cs typeface="Arial" pitchFamily="34" charset="0"/>
              </a:rPr>
              <a:t>Prov</a:t>
            </a:r>
            <a:r>
              <a:rPr lang="en-GB" sz="2800" dirty="0" smtClean="0">
                <a:latin typeface="Arial" pitchFamily="34" charset="0"/>
                <a:cs typeface="Arial" pitchFamily="34" charset="0"/>
              </a:rPr>
              <a:t> 23:7. [KJV], Rom 12:2, </a:t>
            </a:r>
          </a:p>
          <a:p>
            <a:pPr algn="l">
              <a:spcBef>
                <a:spcPts val="0"/>
              </a:spcBef>
            </a:pPr>
            <a:r>
              <a:rPr lang="en-GB" sz="2800" dirty="0" smtClean="0">
                <a:latin typeface="Arial" pitchFamily="34" charset="0"/>
                <a:cs typeface="Arial" pitchFamily="34" charset="0"/>
              </a:rPr>
              <a:t>   1 Peter 1:13</a:t>
            </a:r>
          </a:p>
          <a:p>
            <a:pPr lvl="0" algn="l">
              <a:spcBef>
                <a:spcPts val="0"/>
              </a:spcBef>
              <a:buFont typeface="Wingdings" pitchFamily="2" charset="2"/>
              <a:buChar char="v"/>
            </a:pPr>
            <a:endParaRPr lang="en-GB" sz="2800" dirty="0" smtClean="0">
              <a:latin typeface="Arial" pitchFamily="34" charset="0"/>
              <a:cs typeface="Arial" pitchFamily="34" charset="0"/>
            </a:endParaRPr>
          </a:p>
          <a:p>
            <a:pPr lvl="0" algn="l">
              <a:spcBef>
                <a:spcPts val="0"/>
              </a:spcBef>
            </a:pPr>
            <a:endParaRPr lang="en-GB" sz="2800" dirty="0" smtClean="0">
              <a:latin typeface="Arial" pitchFamily="34" charset="0"/>
              <a:cs typeface="Arial" pitchFamily="34" charset="0"/>
            </a:endParaRPr>
          </a:p>
        </p:txBody>
      </p:sp>
      <p:pic>
        <p:nvPicPr>
          <p:cNvPr id="4" name="Picture 3" descr="road.png"/>
          <p:cNvPicPr>
            <a:picLocks noChangeAspect="1"/>
          </p:cNvPicPr>
          <p:nvPr/>
        </p:nvPicPr>
        <p:blipFill>
          <a:blip r:embed="rId2"/>
          <a:stretch>
            <a:fillRect/>
          </a:stretch>
        </p:blipFill>
        <p:spPr>
          <a:xfrm>
            <a:off x="357158" y="428604"/>
            <a:ext cx="2095500" cy="1571636"/>
          </a:xfrm>
          <a:prstGeom prst="rect">
            <a:avLst/>
          </a:prstGeom>
        </p:spPr>
      </p:pic>
      <p:pic>
        <p:nvPicPr>
          <p:cNvPr id="5" name="Picture 4" descr="figundertreea.png"/>
          <p:cNvPicPr>
            <a:picLocks noChangeAspect="1"/>
          </p:cNvPicPr>
          <p:nvPr/>
        </p:nvPicPr>
        <p:blipFill>
          <a:blip r:embed="rId3"/>
          <a:stretch>
            <a:fillRect/>
          </a:stretch>
        </p:blipFill>
        <p:spPr>
          <a:xfrm>
            <a:off x="214282" y="428604"/>
            <a:ext cx="928694" cy="1571636"/>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561</TotalTime>
  <Words>612</Words>
  <Application>Microsoft Office PowerPoint</Application>
  <PresentationFormat>On-screen Show (4:3)</PresentationFormat>
  <Paragraphs>62</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Opulent</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dc:creator>
  <cp:lastModifiedBy>Rob</cp:lastModifiedBy>
  <cp:revision>11</cp:revision>
  <dcterms:created xsi:type="dcterms:W3CDTF">2022-10-10T16:06:09Z</dcterms:created>
  <dcterms:modified xsi:type="dcterms:W3CDTF">2022-10-14T15:00:46Z</dcterms:modified>
</cp:coreProperties>
</file>