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82" r:id="rId3"/>
    <p:sldId id="387" r:id="rId4"/>
    <p:sldId id="389" r:id="rId5"/>
    <p:sldId id="337" r:id="rId6"/>
    <p:sldId id="384" r:id="rId7"/>
    <p:sldId id="391" r:id="rId8"/>
    <p:sldId id="397" r:id="rId9"/>
    <p:sldId id="392" r:id="rId10"/>
    <p:sldId id="393" r:id="rId11"/>
    <p:sldId id="394" r:id="rId12"/>
    <p:sldId id="395" r:id="rId13"/>
    <p:sldId id="388" r:id="rId14"/>
    <p:sldId id="398" r:id="rId15"/>
    <p:sldId id="375" r:id="rId16"/>
    <p:sldId id="378" r:id="rId17"/>
    <p:sldId id="379" r:id="rId18"/>
    <p:sldId id="377" r:id="rId19"/>
    <p:sldId id="380" r:id="rId20"/>
    <p:sldId id="339" r:id="rId21"/>
    <p:sldId id="396" r:id="rId22"/>
    <p:sldId id="3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A68"/>
    <a:srgbClr val="74B7A6"/>
    <a:srgbClr val="6DA1B6"/>
    <a:srgbClr val="F7F14E"/>
    <a:srgbClr val="B6A1D4"/>
    <a:srgbClr val="E0A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Garde" userId="d3ef178a52cc1b81" providerId="LiveId" clId="{81DE62CD-F3EE-440C-A1ED-3A69572A5C16}"/>
    <pc:docChg chg="delSld">
      <pc:chgData name="Terry Garde" userId="d3ef178a52cc1b81" providerId="LiveId" clId="{81DE62CD-F3EE-440C-A1ED-3A69572A5C16}" dt="2023-03-10T17:57:44.838" v="1" actId="2696"/>
      <pc:docMkLst>
        <pc:docMk/>
      </pc:docMkLst>
      <pc:sldChg chg="del">
        <pc:chgData name="Terry Garde" userId="d3ef178a52cc1b81" providerId="LiveId" clId="{81DE62CD-F3EE-440C-A1ED-3A69572A5C16}" dt="2023-03-10T17:57:44.838" v="1" actId="2696"/>
        <pc:sldMkLst>
          <pc:docMk/>
          <pc:sldMk cId="3604716622" sldId="381"/>
        </pc:sldMkLst>
      </pc:sldChg>
      <pc:sldChg chg="del">
        <pc:chgData name="Terry Garde" userId="d3ef178a52cc1b81" providerId="LiveId" clId="{81DE62CD-F3EE-440C-A1ED-3A69572A5C16}" dt="2023-03-10T17:57:44.313" v="0" actId="2696"/>
        <pc:sldMkLst>
          <pc:docMk/>
          <pc:sldMk cId="920121289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AF26-445E-354B-95FF-2EDD7B68020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9AFC-E76C-AB4F-8A98-50C3DFE7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5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4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E9AFC-E76C-AB4F-8A98-50C3DFE70B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3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0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1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19FC4-72C6-40EA-ACE5-2C72C6676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5D1FA-291F-E441-B455-951DC10FE5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0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5D1FA-291F-E441-B455-951DC10FE5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9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5D1FA-291F-E441-B455-951DC10FE5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0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5D1FA-291F-E441-B455-951DC10FE5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1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0F79-7A6D-4542-A872-BAE30BCBF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36653-44E0-144D-99FE-47107F0B7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B11E-5B44-C045-8D47-16E74E82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39606-1CB9-044F-9FF3-C9A608C8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3A65-E163-3A4E-A053-CFC4533B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0377-0EFA-3B43-B2A2-971D0B2B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3A2EB-8F3C-6B45-889D-EA782541C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D4B0-40B8-0746-8303-26E48424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BB66-C98E-A443-A94A-38957BAF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0EF25-DA24-FD47-8067-FA09C441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C1EA6-2752-3D44-AA67-8A037BF3C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C6633-2E04-A947-9F4C-279F2B23D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734DA-226B-D643-A605-75C47196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85FF-9518-5347-AF77-9E13A81C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8336-F8BA-854A-BC3B-A4B2D297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: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25" y="549276"/>
            <a:ext cx="10801350" cy="1223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0" i="0" baseline="0">
                <a:solidFill>
                  <a:srgbClr val="2747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 on two lines lorem ipsum </a:t>
            </a:r>
            <a:r>
              <a:rPr lang="en-US" dirty="0" err="1"/>
              <a:t>sedar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95325" y="2132857"/>
            <a:ext cx="7997824" cy="31936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2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6356350"/>
            <a:ext cx="427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The Facility For Sustainable Mining Communities</a:t>
            </a:r>
            <a:r>
              <a:rPr lang="en-US" dirty="0"/>
              <a:t> </a:t>
            </a:r>
          </a:p>
          <a:p>
            <a:r>
              <a:rPr lang="en-US" dirty="0"/>
              <a:t>Investing In Value Chain Innovation &amp; Sustainable Development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95325" y="1845246"/>
            <a:ext cx="7997824" cy="2876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1" i="0" spc="10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138B75-1177-1D4E-AE99-8279A194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8613" y="6538912"/>
            <a:ext cx="1473201" cy="365125"/>
          </a:xfrm>
          <a:prstGeom prst="rect">
            <a:avLst/>
          </a:prstGeom>
        </p:spPr>
        <p:txBody>
          <a:bodyPr/>
          <a:lstStyle/>
          <a:p>
            <a:fld id="{F3A37C87-73E9-4D44-9481-58D3783904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3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: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613" y="6538912"/>
            <a:ext cx="1473201" cy="365125"/>
          </a:xfrm>
          <a:prstGeom prst="rect">
            <a:avLst/>
          </a:prstGeom>
        </p:spPr>
        <p:txBody>
          <a:bodyPr/>
          <a:lstStyle/>
          <a:p>
            <a:fld id="{F3A37C87-73E9-4D44-9481-58D3783904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6356350"/>
            <a:ext cx="4270375" cy="365125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The Facility For Sustainable Mining Communities</a:t>
            </a:r>
            <a:r>
              <a:rPr lang="en-US" dirty="0"/>
              <a:t> </a:t>
            </a:r>
          </a:p>
          <a:p>
            <a:r>
              <a:rPr lang="en-US" dirty="0"/>
              <a:t>Investing In Value Chain Innovation &amp; Sustainable Development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95325" y="1773238"/>
            <a:ext cx="7997824" cy="36972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220"/>
              </a:lnSpc>
              <a:buClr>
                <a:srgbClr val="D49A0C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2220"/>
              </a:lnSpc>
              <a:buClr>
                <a:srgbClr val="D49A0C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ts val="2220"/>
              </a:lnSpc>
              <a:buClr>
                <a:srgbClr val="D49A0C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ts val="2220"/>
              </a:lnSpc>
              <a:buClr>
                <a:srgbClr val="D49A0C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ts val="2220"/>
              </a:lnSpc>
              <a:buClr>
                <a:srgbClr val="D49A0C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25" y="549276"/>
            <a:ext cx="10801350" cy="1223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0" i="0" baseline="0">
                <a:solidFill>
                  <a:srgbClr val="2747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 on two lines lorem ipsum </a:t>
            </a:r>
            <a:r>
              <a:rPr lang="en-US" dirty="0" err="1"/>
              <a:t>sedar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89CA-B194-2145-8022-74C967B8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75BB-0F83-6242-974C-5F50CB50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9AE79-4099-F44B-B4DA-B2583EC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A349-EF02-7C4A-B85E-47CA3DA3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9B4D-41B4-4E49-B194-9A87F2DA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EB08-BE1A-A74F-BA48-A319D69C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DFFC8-5D19-314B-BE04-77D39203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F0DB-FAF0-604C-AD8E-DD6EDF62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5C575-31A6-E849-A01F-63B4C59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8AA6C-C0E3-6149-B685-0E48AB59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F08C-50CA-134A-8574-5E27F03A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4AB4-C561-BF4A-B46B-6F9B5CA0E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627D0-2112-AD4B-9ADF-FFCA21C02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CCD2C-2EB6-D340-BF03-23C4DA80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0527-486E-EA45-8FCB-15D6B1AD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F58B0-AA81-6A42-B75E-A0D6BCFF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0A84-EB00-CD4A-957B-E33BD5C9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F626-F80F-2047-AA76-13BD70993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B6CC6-E4B2-7341-99B1-F2538F287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5785A-518F-0A41-973B-1C432F1C4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816AA-E67E-5240-936B-9A3035F7B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D7552-1724-DB4B-9CDE-D730C9F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2DD2C-B9CC-3C47-8548-0950F8F1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9B5D8-BB04-6F41-90D1-EB7239F3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7CE5-9966-9B4F-AF19-7A75F22F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58532-4560-EC40-86E1-69E0C02D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27EBA-3E27-9147-80FE-40F565C4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BA305-874B-1A48-A585-5DA58684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37CDE-75C5-4F4A-9922-7067262F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6016A-DEB7-C348-8475-6CEEC5AF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8B1E2-5C84-5A43-AF08-258B8988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7FC9-C626-4943-9C5F-AD95608C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38C9-1FB6-C243-AABF-AF5ECAA9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45261-EA0B-8045-9B1A-1BB8FAE0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823C2-45ED-D048-AD00-4B10CA19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EDC64-BF0E-504F-BE4C-82ED4B5F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B17FF-A5F1-5E4E-91FE-EF5F4409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2B3F-C641-3340-951A-C7FBE24B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907F8-5AD5-FD44-8DD7-4C7DBF6BF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2ED42-15C1-D645-9F0A-6D8AE1CB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DEFFB-D8B5-1047-8A45-CD4E8BB0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A6250-6068-6244-AE9C-E9D4564F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712D7-4D16-544A-83DA-72B5AE6C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F930F-C34D-9849-9E98-706D2C5A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EC1BC-4842-1340-9AFC-990E1036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F620-CC39-D849-A8CD-56EE6B08C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9BA8-9E46-D149-B35E-68313823FA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51050-DFAE-F34A-A1CF-A84E5C1CB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47533-198C-A04F-B134-4E14FF4B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D6B4-1A14-2146-B59F-CA55DA9A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.garde@gmail.com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jpe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4257-7613-7B49-B8C5-A1CFBFFD9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 &amp; Gold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E5C5F-2E51-6F4A-9372-0D8ED3B9F9EF}"/>
              </a:ext>
            </a:extLst>
          </p:cNvPr>
          <p:cNvSpPr/>
          <p:nvPr/>
        </p:nvSpPr>
        <p:spPr>
          <a:xfrm>
            <a:off x="0" y="3356365"/>
            <a:ext cx="12192000" cy="3501635"/>
          </a:xfrm>
          <a:prstGeom prst="rect">
            <a:avLst/>
          </a:prstGeom>
          <a:solidFill>
            <a:srgbClr val="74B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11788-5883-FE4C-8E15-3F2362A7EC2F}"/>
              </a:ext>
            </a:extLst>
          </p:cNvPr>
          <p:cNvSpPr/>
          <p:nvPr/>
        </p:nvSpPr>
        <p:spPr>
          <a:xfrm>
            <a:off x="58917" y="5381064"/>
            <a:ext cx="12192000" cy="43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3600" b="1" spc="100" dirty="0">
                <a:solidFill>
                  <a:schemeClr val="bg1"/>
                </a:solidFill>
              </a:rPr>
              <a:t>Mining God’s Way Programme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EE16B456-C1C2-9141-177F-4F9F20BF5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30"/>
            <a:ext cx="6088192" cy="4566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81300-24C1-AE94-56DC-558A23188F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193" y="-16742"/>
            <a:ext cx="6103808" cy="45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B1D9-6CD1-3882-4142-7402285B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Miners are expected to bring their ore to a central processing plant:</a:t>
            </a:r>
          </a:p>
        </p:txBody>
      </p:sp>
      <p:pic>
        <p:nvPicPr>
          <p:cNvPr id="4" name="Content Placeholder 3" descr="100% Mercury Free Gold Processing Plants — Appropriate Process Technologies  | Small to Medium Scale Mineral Processing Plants">
            <a:extLst>
              <a:ext uri="{FF2B5EF4-FFF2-40B4-BE49-F238E27FC236}">
                <a16:creationId xmlns:a16="http://schemas.microsoft.com/office/drawing/2014/main" id="{5671D39B-E21F-D86C-5F6C-EF555EE38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155" y="1690688"/>
            <a:ext cx="7095715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34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C5B3-9F43-5746-9511-920CFDF5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Sacks are between 20 and 50kgs: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3BC51-3853-27D7-4BA4-32FB304FC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937" y="1426029"/>
            <a:ext cx="6167834" cy="51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E84F-09F8-CC03-A1E6-C1CE35F7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take the equipment to the miners?</a:t>
            </a:r>
          </a:p>
        </p:txBody>
      </p:sp>
      <p:pic>
        <p:nvPicPr>
          <p:cNvPr id="4" name="Content Placeholder 3" descr="Mercury-free mining technology introduced to fight galamsey - The Business  &amp; Financial Times">
            <a:extLst>
              <a:ext uri="{FF2B5EF4-FFF2-40B4-BE49-F238E27FC236}">
                <a16:creationId xmlns:a16="http://schemas.microsoft.com/office/drawing/2014/main" id="{47401B9B-2DDC-C4C0-9F19-E8901054F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085" y="1436914"/>
            <a:ext cx="7726115" cy="5148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7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74C2-C98C-041A-1B2A-8650D53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Equipment to serve the community </a:t>
            </a:r>
          </a:p>
        </p:txBody>
      </p:sp>
      <p:pic>
        <p:nvPicPr>
          <p:cNvPr id="6" name="Content Placeholder 5" descr="A picture containing ground, outdoor, sidewalk, transport&#10;&#10;Description automatically generated">
            <a:extLst>
              <a:ext uri="{FF2B5EF4-FFF2-40B4-BE49-F238E27FC236}">
                <a16:creationId xmlns:a16="http://schemas.microsoft.com/office/drawing/2014/main" id="{3D5BEA14-167E-0E06-86F0-7B8636204B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1398" y="2133600"/>
            <a:ext cx="6657527" cy="43325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85405-CA1E-DF49-7BCE-A7ABD9B23C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Gold Ore Concentrator: </a:t>
            </a:r>
          </a:p>
        </p:txBody>
      </p:sp>
    </p:spTree>
    <p:extLst>
      <p:ext uri="{BB962C8B-B14F-4D97-AF65-F5344CB8AC3E}">
        <p14:creationId xmlns:p14="http://schemas.microsoft.com/office/powerpoint/2010/main" val="324679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6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3CBCEA-6024-7104-C8C0-FF4D3200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dirty="0"/>
              <a:t>2 Stages of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563A4-5772-8C9D-E8EF-B1650361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70114"/>
            <a:ext cx="6140449" cy="62919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Equip recommended local entrepreneurs with appropriate mobile equipment as their business i.e. local ownership for hiring on a pay per use basis (</a:t>
            </a:r>
            <a:r>
              <a:rPr lang="en-GB" dirty="0" err="1">
                <a:solidFill>
                  <a:schemeClr val="tx1">
                    <a:alpha val="80000"/>
                  </a:schemeClr>
                </a:solidFill>
              </a:rPr>
              <a:t>juokali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). Equipment is kept overnight in business centres and its use accounted for.  </a:t>
            </a:r>
          </a:p>
          <a:p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Their operators can begin to buy small amounts of gold daily and return to town for aggregating into larger amounts through remelting and sold.</a:t>
            </a:r>
          </a:p>
          <a:p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Once 500g or more are accumulated on a regular basis, we can export and auction to jewellers overseas for their use. </a:t>
            </a:r>
          </a:p>
        </p:txBody>
      </p:sp>
    </p:spTree>
    <p:extLst>
      <p:ext uri="{BB962C8B-B14F-4D97-AF65-F5344CB8AC3E}">
        <p14:creationId xmlns:p14="http://schemas.microsoft.com/office/powerpoint/2010/main" val="3959294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7E67F0C1-7A76-E64E-BA3F-B38C536CAF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967631" y="2238816"/>
            <a:ext cx="2590800" cy="2628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5" y="549277"/>
            <a:ext cx="9553575" cy="535056"/>
          </a:xfrm>
        </p:spPr>
        <p:txBody>
          <a:bodyPr/>
          <a:lstStyle/>
          <a:p>
            <a:r>
              <a:rPr lang="en-GB" dirty="0">
                <a:solidFill>
                  <a:srgbClr val="2A6A68"/>
                </a:solidFill>
              </a:rPr>
              <a:t>Breaking The Cycle of Poverty </a:t>
            </a:r>
            <a:endParaRPr lang="en-US" dirty="0">
              <a:solidFill>
                <a:srgbClr val="2A6A68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76399" y="2233990"/>
            <a:ext cx="5007399" cy="426294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b="1" i="1" dirty="0">
                <a:solidFill>
                  <a:srgbClr val="74B7A6"/>
                </a:solidFill>
                <a:latin typeface="+mj-lt"/>
              </a:rPr>
              <a:t>Community relationships</a:t>
            </a:r>
            <a:r>
              <a:rPr lang="en-US" b="1" dirty="0">
                <a:solidFill>
                  <a:srgbClr val="74B7A6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2A6A68"/>
                </a:solidFill>
                <a:latin typeface="+mj-lt"/>
              </a:rPr>
              <a:t>provide the platform for mutual social and business support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en-US" b="1" i="1" dirty="0">
              <a:solidFill>
                <a:srgbClr val="2A6A68"/>
              </a:solidFill>
              <a:latin typeface="+mj-lt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en-US" b="1" i="1" dirty="0">
                <a:solidFill>
                  <a:srgbClr val="74B7A6"/>
                </a:solidFill>
                <a:latin typeface="+mj-lt"/>
              </a:rPr>
              <a:t>Community enterprises </a:t>
            </a:r>
            <a:r>
              <a:rPr lang="en-US" b="1" dirty="0">
                <a:solidFill>
                  <a:srgbClr val="2A6A68"/>
                </a:solidFill>
                <a:latin typeface="+mj-lt"/>
              </a:rPr>
              <a:t>enables a community to capture economic benefit of the resource extraction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endParaRPr lang="en-US" b="1" dirty="0">
              <a:solidFill>
                <a:srgbClr val="2A6A68"/>
              </a:solidFill>
              <a:latin typeface="+mj-lt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en-US" b="1" i="1" dirty="0">
                <a:solidFill>
                  <a:srgbClr val="74B7A6"/>
                </a:solidFill>
                <a:latin typeface="+mj-lt"/>
              </a:rPr>
              <a:t>Working practices </a:t>
            </a:r>
            <a:r>
              <a:rPr lang="en-US" b="1" dirty="0">
                <a:solidFill>
                  <a:srgbClr val="2A6A68"/>
                </a:solidFill>
                <a:latin typeface="+mj-lt"/>
              </a:rPr>
              <a:t>safeguard workers, the environment and resource sustainability for ongoing livelihoods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endParaRPr lang="en-US" b="1" i="1" dirty="0">
              <a:solidFill>
                <a:srgbClr val="2A6A68"/>
              </a:solidFill>
              <a:latin typeface="+mj-lt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en-US" b="1" i="1" dirty="0">
                <a:solidFill>
                  <a:srgbClr val="74B7A6"/>
                </a:solidFill>
                <a:latin typeface="+mj-lt"/>
              </a:rPr>
              <a:t>Pastoral support </a:t>
            </a:r>
            <a:r>
              <a:rPr lang="en-US" b="1" dirty="0">
                <a:solidFill>
                  <a:srgbClr val="2A6A68"/>
                </a:solidFill>
                <a:latin typeface="+mj-lt"/>
              </a:rPr>
              <a:t>has the power to transform the social, environmental and economic behavior of a community as it gains God’s perspective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2013" y="6213133"/>
            <a:ext cx="14732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37C87-73E9-4D44-9481-58D378390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E49BB-B2E5-3145-A070-8E3E1B7356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545" y="5223984"/>
            <a:ext cx="1335613" cy="12446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09EB3-9113-3A40-9282-7FFB00B1D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1269" y="3627337"/>
            <a:ext cx="1657793" cy="168495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33831-49B6-144C-ACC3-DB13DEF09A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665" y="1600912"/>
            <a:ext cx="1879600" cy="1905000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7FEA17-8D7D-A940-98E0-1E87C006A47E}"/>
              </a:ext>
            </a:extLst>
          </p:cNvPr>
          <p:cNvSpPr/>
          <p:nvPr/>
        </p:nvSpPr>
        <p:spPr>
          <a:xfrm rot="19248132" flipH="1" flipV="1">
            <a:off x="9735819" y="3655659"/>
            <a:ext cx="1874642" cy="17863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55300"/>
              </a:avLst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2A6A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RELATIONSHIPS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EA1D9-5C44-CB41-9076-717CDFEF4142}"/>
              </a:ext>
            </a:extLst>
          </p:cNvPr>
          <p:cNvSpPr/>
          <p:nvPr/>
        </p:nvSpPr>
        <p:spPr>
          <a:xfrm rot="11034236" flipH="1" flipV="1">
            <a:off x="9112602" y="1619857"/>
            <a:ext cx="2029800" cy="20121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7537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2A6A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ENTERPRISE</a:t>
            </a:r>
            <a:endParaRPr lang="en-US" sz="5400" b="0" cap="none" spc="0" dirty="0">
              <a:ln w="0"/>
              <a:solidFill>
                <a:srgbClr val="2A6A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50FC7D-4F96-C347-8664-CEFF2A27B3DF}"/>
              </a:ext>
            </a:extLst>
          </p:cNvPr>
          <p:cNvSpPr/>
          <p:nvPr/>
        </p:nvSpPr>
        <p:spPr>
          <a:xfrm rot="20937463" flipH="1" flipV="1">
            <a:off x="8423085" y="5126937"/>
            <a:ext cx="1601780" cy="17349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55300"/>
              </a:avLst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2A6A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PASTORAL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67C76-5A89-E64C-8196-CC252328FB99}"/>
              </a:ext>
            </a:extLst>
          </p:cNvPr>
          <p:cNvSpPr/>
          <p:nvPr/>
        </p:nvSpPr>
        <p:spPr>
          <a:xfrm rot="11034236" flipH="1" flipV="1">
            <a:off x="6997285" y="2555251"/>
            <a:ext cx="2576448" cy="20121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7537"/>
              </a:avLst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93AECD-17A7-9B4B-935F-E201C9D48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828" y="4483795"/>
            <a:ext cx="2063368" cy="1922763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C96E02-D32A-544D-8637-AA6D02E91796}"/>
              </a:ext>
            </a:extLst>
          </p:cNvPr>
          <p:cNvSpPr/>
          <p:nvPr/>
        </p:nvSpPr>
        <p:spPr>
          <a:xfrm rot="10800000">
            <a:off x="5986841" y="4591937"/>
            <a:ext cx="1911911" cy="1904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20836786"/>
              </a:avLst>
            </a:prstTxWarp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2A6A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PRACTICES</a:t>
            </a:r>
            <a:endParaRPr lang="en-US" sz="2500" b="0" cap="none" spc="0" dirty="0">
              <a:ln w="0"/>
              <a:solidFill>
                <a:srgbClr val="2A6A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51C28C-896F-AE4C-89A2-90B2D2BEBDFA}"/>
              </a:ext>
            </a:extLst>
          </p:cNvPr>
          <p:cNvSpPr txBox="1"/>
          <p:nvPr/>
        </p:nvSpPr>
        <p:spPr>
          <a:xfrm>
            <a:off x="1219200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91B1AD95-FBA2-FF49-ADA5-EE7B47413E50}"/>
              </a:ext>
            </a:extLst>
          </p:cNvPr>
          <p:cNvSpPr txBox="1">
            <a:spLocks/>
          </p:cNvSpPr>
          <p:nvPr/>
        </p:nvSpPr>
        <p:spPr>
          <a:xfrm>
            <a:off x="772678" y="1660588"/>
            <a:ext cx="5703731" cy="6349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ts val="22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60"/>
              </a:lnSpc>
              <a:spcAft>
                <a:spcPts val="1200"/>
              </a:spcAft>
            </a:pPr>
            <a:r>
              <a:rPr lang="en-GB" b="1" spc="100" dirty="0">
                <a:solidFill>
                  <a:srgbClr val="74B7A6"/>
                </a:solidFill>
                <a:latin typeface="+mj-lt"/>
              </a:rPr>
              <a:t>THE UNDERLYING DRIVERS OF CHANGE ARE</a:t>
            </a:r>
            <a:r>
              <a:rPr lang="en-GB" b="1" spc="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:</a:t>
            </a:r>
            <a:endParaRPr lang="en-GB" dirty="0">
              <a:solidFill>
                <a:srgbClr val="2D729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8D52E8-51F3-4C46-9B60-9DCEF0E9F0A0}"/>
              </a:ext>
            </a:extLst>
          </p:cNvPr>
          <p:cNvSpPr txBox="1"/>
          <p:nvPr/>
        </p:nvSpPr>
        <p:spPr>
          <a:xfrm>
            <a:off x="7743395" y="2603344"/>
            <a:ext cx="102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Economic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D24880-7F1B-944E-83F1-BDD33839CF10}"/>
              </a:ext>
            </a:extLst>
          </p:cNvPr>
          <p:cNvSpPr txBox="1"/>
          <p:nvPr/>
        </p:nvSpPr>
        <p:spPr>
          <a:xfrm>
            <a:off x="8458090" y="3356700"/>
            <a:ext cx="97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Social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0351A3-B114-DF45-9392-8558DE6981DD}"/>
              </a:ext>
            </a:extLst>
          </p:cNvPr>
          <p:cNvSpPr txBox="1"/>
          <p:nvPr/>
        </p:nvSpPr>
        <p:spPr>
          <a:xfrm>
            <a:off x="7727319" y="4146933"/>
            <a:ext cx="97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Spiritual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D2292A-0727-B54E-B2D5-88765A256E53}"/>
              </a:ext>
            </a:extLst>
          </p:cNvPr>
          <p:cNvSpPr txBox="1"/>
          <p:nvPr/>
        </p:nvSpPr>
        <p:spPr>
          <a:xfrm>
            <a:off x="6901384" y="3437814"/>
            <a:ext cx="122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17890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7"/>
            <a:ext cx="8727645" cy="82185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2A6A68"/>
                </a:solidFill>
              </a:rPr>
              <a:t>Community Transforming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FB0DF-4789-2F4F-A74E-8E0236D5EE2D}"/>
              </a:ext>
            </a:extLst>
          </p:cNvPr>
          <p:cNvSpPr txBox="1"/>
          <p:nvPr/>
        </p:nvSpPr>
        <p:spPr>
          <a:xfrm>
            <a:off x="1520825" y="1956327"/>
            <a:ext cx="3332163" cy="17485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100" normalizeH="0" baseline="0" noProof="0" dirty="0">
                <a:ln>
                  <a:noFill/>
                </a:ln>
                <a:solidFill>
                  <a:srgbClr val="74B7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WHOLESOME SOCIAL AMENITIES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A6A68"/>
                </a:solidFill>
                <a:latin typeface="Calibri Light" panose="020F0302020204030204"/>
              </a:rPr>
              <a:t>Social spaces to encourage community cohesion and offer alternatives to bars and brothels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A6A6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 txBox="1">
            <a:spLocks/>
          </p:cNvSpPr>
          <p:nvPr/>
        </p:nvSpPr>
        <p:spPr>
          <a:xfrm>
            <a:off x="817558" y="2128041"/>
            <a:ext cx="3173413" cy="237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2D729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37C87-73E9-4D44-9481-58D378390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E0FBA46-DA06-FC45-BD25-0AF849CD0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439" y="1928122"/>
            <a:ext cx="5121916" cy="3842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C96D8-2BA7-844A-8127-EB6008090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079" y="3799334"/>
            <a:ext cx="2867276" cy="197084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4E4F29-65BA-2247-8ABF-1C6C2BF3DDFA}"/>
              </a:ext>
            </a:extLst>
          </p:cNvPr>
          <p:cNvCxnSpPr>
            <a:cxnSpLocks/>
          </p:cNvCxnSpPr>
          <p:nvPr/>
        </p:nvCxnSpPr>
        <p:spPr>
          <a:xfrm>
            <a:off x="4843932" y="1851223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8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7"/>
            <a:ext cx="8727645" cy="82185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2A6A68"/>
                </a:solidFill>
              </a:rPr>
              <a:t>Community Transforming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4B742C-8106-5945-8250-F9A18F3129DA}"/>
              </a:ext>
            </a:extLst>
          </p:cNvPr>
          <p:cNvSpPr/>
          <p:nvPr/>
        </p:nvSpPr>
        <p:spPr>
          <a:xfrm>
            <a:off x="7005639" y="1924791"/>
            <a:ext cx="3741736" cy="1502289"/>
          </a:xfrm>
          <a:prstGeom prst="rect">
            <a:avLst/>
          </a:prstGeom>
        </p:spPr>
        <p:txBody>
          <a:bodyPr wrap="square" lIns="180000" tIns="180000" rIns="180000" bIns="18000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b="1" spc="100" dirty="0">
                <a:solidFill>
                  <a:srgbClr val="74B7A6"/>
                </a:solidFill>
              </a:rPr>
              <a:t>ENTERPRISE SUPPORT</a:t>
            </a:r>
            <a:endParaRPr kumimoji="0" lang="en-GB" sz="1600" b="1" i="0" u="none" strike="noStrike" kern="1200" cap="none" spc="100" normalizeH="0" baseline="0" noProof="0" dirty="0">
              <a:ln>
                <a:noFill/>
              </a:ln>
              <a:solidFill>
                <a:srgbClr val="74B7A6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A6A68"/>
                </a:solidFill>
                <a:latin typeface="Calibri Light" panose="020F0302020204030204"/>
              </a:rPr>
              <a:t>Accountancy, legal and other technical assistance to strengthen small community enterprises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 txBox="1">
            <a:spLocks/>
          </p:cNvSpPr>
          <p:nvPr/>
        </p:nvSpPr>
        <p:spPr>
          <a:xfrm>
            <a:off x="6327994" y="2143264"/>
            <a:ext cx="3173413" cy="237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2D729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37C87-73E9-4D44-9481-58D378390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0E524-6903-F04D-AE8D-C1B40DC1F86C}"/>
              </a:ext>
            </a:extLst>
          </p:cNvPr>
          <p:cNvCxnSpPr>
            <a:cxnSpLocks/>
          </p:cNvCxnSpPr>
          <p:nvPr/>
        </p:nvCxnSpPr>
        <p:spPr>
          <a:xfrm>
            <a:off x="5958028" y="1851223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E25469-55AA-FB44-8858-9B304D1DD3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8" y="2069696"/>
            <a:ext cx="5257875" cy="35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DB502FB3-0CFB-BB46-BBC2-4EF4746FC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146" y="1938633"/>
            <a:ext cx="5121917" cy="38420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7"/>
            <a:ext cx="8727645" cy="82185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2A6A68"/>
                </a:solidFill>
              </a:rPr>
              <a:t>Community Transforming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37C87-73E9-4D44-9481-58D378390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4E4F29-65BA-2247-8ABF-1C6C2BF3DDFA}"/>
              </a:ext>
            </a:extLst>
          </p:cNvPr>
          <p:cNvCxnSpPr>
            <a:cxnSpLocks/>
          </p:cNvCxnSpPr>
          <p:nvPr/>
        </p:nvCxnSpPr>
        <p:spPr>
          <a:xfrm>
            <a:off x="4843932" y="1851223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64E9BC-9A66-1C42-B031-417783994AB0}"/>
              </a:ext>
            </a:extLst>
          </p:cNvPr>
          <p:cNvSpPr/>
          <p:nvPr/>
        </p:nvSpPr>
        <p:spPr>
          <a:xfrm>
            <a:off x="1520825" y="1975257"/>
            <a:ext cx="3336926" cy="2733395"/>
          </a:xfrm>
          <a:prstGeom prst="rect">
            <a:avLst/>
          </a:prstGeom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100" dirty="0">
                <a:solidFill>
                  <a:srgbClr val="74B7A6"/>
                </a:solidFill>
                <a:latin typeface="Calibri" panose="020F0502020204030204"/>
              </a:rPr>
              <a:t>APPLICATION OF BIBLE TO OPERATIONAL BEST PRACTICE</a:t>
            </a:r>
            <a:endParaRPr kumimoji="0" lang="en-GB" sz="1600" b="1" i="0" u="none" strike="noStrike" kern="1200" cap="none" spc="100" normalizeH="0" baseline="0" noProof="0" dirty="0">
              <a:ln>
                <a:noFill/>
              </a:ln>
              <a:solidFill>
                <a:srgbClr val="74B7A6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A6A68"/>
                </a:solidFill>
                <a:latin typeface="Calibri Light" panose="020F0302020204030204"/>
              </a:rPr>
              <a:t>Training for community miners and farmers in environmentally sensitive, safe and profitable methods of operating using biblical principles as the framework for communicating the purpose of doing so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A6A6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98B3EE4-3D9C-F04F-9686-96E7275095C8}"/>
              </a:ext>
            </a:extLst>
          </p:cNvPr>
          <p:cNvSpPr txBox="1">
            <a:spLocks/>
          </p:cNvSpPr>
          <p:nvPr/>
        </p:nvSpPr>
        <p:spPr>
          <a:xfrm>
            <a:off x="838200" y="2252184"/>
            <a:ext cx="3173413" cy="237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2D729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29254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8454A83-7DCF-D449-B64B-2526381B1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>
            <a:off x="695324" y="2021435"/>
            <a:ext cx="4975827" cy="37357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D05647-6CC4-7E46-A30B-3099849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7"/>
            <a:ext cx="8727645" cy="82185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>
                <a:solidFill>
                  <a:srgbClr val="2A6A68"/>
                </a:solidFill>
              </a:rPr>
              <a:t>Community Transforming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37C87-73E9-4D44-9481-58D378390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0E524-6903-F04D-AE8D-C1B40DC1F86C}"/>
              </a:ext>
            </a:extLst>
          </p:cNvPr>
          <p:cNvCxnSpPr>
            <a:cxnSpLocks/>
          </p:cNvCxnSpPr>
          <p:nvPr/>
        </p:nvCxnSpPr>
        <p:spPr>
          <a:xfrm>
            <a:off x="5958028" y="1851223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138DCCA-1165-3D44-999C-677723F3C977}"/>
              </a:ext>
            </a:extLst>
          </p:cNvPr>
          <p:cNvSpPr/>
          <p:nvPr/>
        </p:nvSpPr>
        <p:spPr>
          <a:xfrm>
            <a:off x="7007207" y="1851271"/>
            <a:ext cx="3336926" cy="1748510"/>
          </a:xfrm>
          <a:prstGeom prst="rect">
            <a:avLst/>
          </a:prstGeom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100" dirty="0">
                <a:solidFill>
                  <a:srgbClr val="74B7A6"/>
                </a:solidFill>
                <a:latin typeface="Calibri" panose="020F0502020204030204"/>
              </a:rPr>
              <a:t>CHURCH IN THE COMMUNITY</a:t>
            </a:r>
            <a:endParaRPr kumimoji="0" lang="en-GB" sz="1600" b="1" i="0" u="none" strike="noStrike" kern="1200" cap="none" spc="100" normalizeH="0" baseline="0" noProof="0" dirty="0">
              <a:ln>
                <a:noFill/>
              </a:ln>
              <a:solidFill>
                <a:srgbClr val="74B7A6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A6A68"/>
                </a:solidFill>
                <a:latin typeface="Calibri Light" panose="020F0302020204030204"/>
              </a:rPr>
              <a:t>Pastoral care delivered in the community, to rural mines and farms and social spaces to improve access and increase engagement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A6A6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C876CF7-30D8-DB4C-B21D-B760F4AD4242}"/>
              </a:ext>
            </a:extLst>
          </p:cNvPr>
          <p:cNvSpPr txBox="1">
            <a:spLocks/>
          </p:cNvSpPr>
          <p:nvPr/>
        </p:nvSpPr>
        <p:spPr>
          <a:xfrm>
            <a:off x="6324582" y="2128198"/>
            <a:ext cx="3173413" cy="237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2D729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3169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86338" y="1209523"/>
            <a:ext cx="6168322" cy="785561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ts val="2260"/>
              </a:lnSpc>
              <a:spcAft>
                <a:spcPts val="1200"/>
              </a:spcAft>
            </a:pPr>
            <a:r>
              <a:rPr lang="en-GB" b="1" spc="100" dirty="0">
                <a:solidFill>
                  <a:srgbClr val="74B7A6"/>
                </a:solidFill>
                <a:latin typeface="+mj-lt"/>
              </a:rPr>
              <a:t>A GOLD MINING AND FARMING COMMUNITY IN WESTERN KENYA</a:t>
            </a:r>
          </a:p>
          <a:p>
            <a:pPr>
              <a:lnSpc>
                <a:spcPts val="2260"/>
              </a:lnSpc>
              <a:spcAft>
                <a:spcPts val="1200"/>
              </a:spcAft>
            </a:pPr>
            <a:endParaRPr lang="en-GB" dirty="0">
              <a:solidFill>
                <a:srgbClr val="74B7A6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6024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Masara</a:t>
            </a:r>
            <a:r>
              <a:rPr lang="en-US" dirty="0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D9E297-07CF-0F48-B0DB-2F60F08173DD}"/>
              </a:ext>
            </a:extLst>
          </p:cNvPr>
          <p:cNvCxnSpPr/>
          <p:nvPr/>
        </p:nvCxnSpPr>
        <p:spPr>
          <a:xfrm>
            <a:off x="6465316" y="1734909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45364-95BF-9C45-B0CF-A09D0C48BC81}"/>
              </a:ext>
            </a:extLst>
          </p:cNvPr>
          <p:cNvSpPr/>
          <p:nvPr/>
        </p:nvSpPr>
        <p:spPr>
          <a:xfrm>
            <a:off x="1176198" y="5615719"/>
            <a:ext cx="167951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80% of mining is illegal or semi-legal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030326-597B-A14F-A283-098E8A5D0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"/>
          <a:stretch/>
        </p:blipFill>
        <p:spPr>
          <a:xfrm>
            <a:off x="1202559" y="1734909"/>
            <a:ext cx="2160345" cy="2160345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91BE7F1-B02A-194F-9248-BA1A31527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919" y="4139530"/>
            <a:ext cx="2162173" cy="2162173"/>
          </a:xfrm>
          <a:prstGeom prst="rect">
            <a:avLst/>
          </a:prstGeom>
        </p:spPr>
      </p:pic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1FFD3021-A40F-3742-9588-30445F989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>
          <a:xfrm>
            <a:off x="3692813" y="4148379"/>
            <a:ext cx="2160345" cy="21603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57B233-72E2-CF46-817A-063AAA7C86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27485" y="1734909"/>
            <a:ext cx="2160344" cy="21603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DC04E6-B14B-D345-950B-A12720091E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01" y="1743560"/>
            <a:ext cx="2160344" cy="21603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90D7BE4-E12E-2A47-B5FA-740013573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069" y="1734909"/>
            <a:ext cx="2210469" cy="22104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BCB3FDB-7181-BB4F-90F4-F866ABAA9BB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342" y="2740250"/>
            <a:ext cx="2183477" cy="24347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6BB969-CDE7-444A-94FE-3365672FB5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660" y="3372907"/>
            <a:ext cx="410012" cy="552262"/>
          </a:xfrm>
          <a:prstGeom prst="rect">
            <a:avLst/>
          </a:prstGeom>
        </p:spPr>
      </p:pic>
      <p:pic>
        <p:nvPicPr>
          <p:cNvPr id="7" name="Picture 6" descr="A picture containing outdoor, tree, ground, parked&#10;&#10;Description automatically generated">
            <a:extLst>
              <a:ext uri="{FF2B5EF4-FFF2-40B4-BE49-F238E27FC236}">
                <a16:creationId xmlns:a16="http://schemas.microsoft.com/office/drawing/2014/main" id="{A752FAF0-C7CB-F33A-1D29-31C265ADC7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003" y="4155400"/>
            <a:ext cx="3828132" cy="21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5" y="2472205"/>
            <a:ext cx="3311946" cy="331194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929720" y="2019777"/>
            <a:ext cx="1319015" cy="1319015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9757" y="4968846"/>
            <a:ext cx="1318940" cy="1318940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18102" y="3487233"/>
            <a:ext cx="1309935" cy="1309935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0417" y="3473210"/>
            <a:ext cx="1309936" cy="1309936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4788" y="3685160"/>
            <a:ext cx="1268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6A6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Breaking the Poverty Cycle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C24764-7EBA-9E48-A139-F26CF1CB167A}"/>
              </a:ext>
            </a:extLst>
          </p:cNvPr>
          <p:cNvSpPr/>
          <p:nvPr/>
        </p:nvSpPr>
        <p:spPr>
          <a:xfrm>
            <a:off x="5497932" y="2520589"/>
            <a:ext cx="6247820" cy="306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pPr marL="342900" marR="0" lvl="0" indent="-342900" defTabSz="914400" rtl="0" eaLnBrk="1" fontAlgn="auto" latinLnBrk="0" hangingPunct="1">
              <a:lnSpc>
                <a:spcPts val="2500"/>
              </a:lnSpc>
              <a:buClrTx/>
              <a:buSzTx/>
              <a:buAutoNum type="arabicPeriod"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4B7A6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Stronger Enterprises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2A6A68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# of enterprises with improved business skills and </a:t>
            </a:r>
            <a:r>
              <a:rPr lang="en-GB" sz="1600" b="1" dirty="0">
                <a:solidFill>
                  <a:srgbClr val="2A6A68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a higher level of formalisation</a:t>
            </a:r>
          </a:p>
          <a:p>
            <a:pPr marL="342900" marR="0" lvl="0" indent="-342900" defTabSz="914400" rtl="0" eaLnBrk="1" fontAlgn="auto" latinLnBrk="0" hangingPunct="1">
              <a:lnSpc>
                <a:spcPts val="2500"/>
              </a:lnSpc>
              <a:buClrTx/>
              <a:buSzTx/>
              <a:buAutoNum type="arabicPeriod"/>
              <a:tabLst/>
              <a:defRPr/>
            </a:pPr>
            <a:endParaRPr kumimoji="0" lang="en-GB" sz="1600" b="1" u="none" strike="noStrike" kern="1200" cap="none" spc="0" normalizeH="0" baseline="0" noProof="0" dirty="0">
              <a:ln>
                <a:noFill/>
              </a:ln>
              <a:solidFill>
                <a:srgbClr val="2A6A68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ts val="2500"/>
              </a:lnSpc>
              <a:buFontTx/>
              <a:buAutoNum type="arabicPeriod"/>
              <a:defRPr/>
            </a:pPr>
            <a:r>
              <a:rPr lang="en-GB" sz="1600" b="1" i="1" dirty="0">
                <a:solidFill>
                  <a:srgbClr val="74B7A6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Access to Social Amenities </a:t>
            </a:r>
            <a:r>
              <a:rPr lang="en-GB" sz="1600" b="1" dirty="0">
                <a:solidFill>
                  <a:srgbClr val="2A6A68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# people accessing wholesome social amenities </a:t>
            </a:r>
          </a:p>
          <a:p>
            <a:pPr marL="342900" indent="-342900">
              <a:lnSpc>
                <a:spcPts val="2500"/>
              </a:lnSpc>
              <a:buFontTx/>
              <a:buAutoNum type="arabicPeriod"/>
              <a:defRPr/>
            </a:pPr>
            <a:endParaRPr lang="en-GB" sz="1600" b="1" dirty="0">
              <a:solidFill>
                <a:srgbClr val="2A6A68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ts val="2500"/>
              </a:lnSpc>
              <a:buFontTx/>
              <a:buAutoNum type="arabicPeriod"/>
              <a:defRPr/>
            </a:pPr>
            <a:r>
              <a:rPr lang="en-GB" sz="1600" b="1" i="1" dirty="0">
                <a:solidFill>
                  <a:srgbClr val="74B7A6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Improved Operational Practices </a:t>
            </a:r>
            <a:r>
              <a:rPr lang="en-GB" sz="1600" b="1" dirty="0">
                <a:solidFill>
                  <a:srgbClr val="2A6A68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# operations (a mine pit or field) using more environmentally sensitive, safer and more profitable methods</a:t>
            </a:r>
          </a:p>
          <a:p>
            <a:pPr marL="342900" indent="-342900">
              <a:lnSpc>
                <a:spcPts val="2500"/>
              </a:lnSpc>
              <a:buFontTx/>
              <a:buAutoNum type="arabicPeriod"/>
              <a:defRPr/>
            </a:pPr>
            <a:endParaRPr lang="en-GB" sz="1600" b="1" dirty="0">
              <a:solidFill>
                <a:srgbClr val="2A6A68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ts val="2500"/>
              </a:lnSpc>
              <a:buFontTx/>
              <a:buAutoNum type="arabicPeriod"/>
              <a:defRPr/>
            </a:pPr>
            <a:r>
              <a:rPr lang="en-GB" sz="1600" b="1" i="1" dirty="0">
                <a:solidFill>
                  <a:srgbClr val="74B7A6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Engagement with Pastoral Services </a:t>
            </a:r>
            <a:r>
              <a:rPr lang="en-GB" sz="1600" b="1" dirty="0">
                <a:solidFill>
                  <a:srgbClr val="2A6A68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# people regularly interacting with pastoral support services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1708762-F1AA-674B-8BDA-53D45DD6BA46}"/>
              </a:ext>
            </a:extLst>
          </p:cNvPr>
          <p:cNvSpPr/>
          <p:nvPr/>
        </p:nvSpPr>
        <p:spPr>
          <a:xfrm>
            <a:off x="3248697" y="5511545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Arial" charset="0"/>
                <a:cs typeface="Arial" charset="0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E9E095-98B2-6B41-828F-C73D2FB0A56F}"/>
              </a:ext>
            </a:extLst>
          </p:cNvPr>
          <p:cNvSpPr/>
          <p:nvPr/>
        </p:nvSpPr>
        <p:spPr>
          <a:xfrm>
            <a:off x="3251103" y="2440768"/>
            <a:ext cx="344900" cy="344377"/>
          </a:xfrm>
          <a:prstGeom prst="ellipse">
            <a:avLst/>
          </a:prstGeom>
          <a:solidFill>
            <a:srgbClr val="2A6A68"/>
          </a:solidFill>
          <a:ln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E1FDDD2-E877-194A-8FE3-EB920D5963E4}"/>
              </a:ext>
            </a:extLst>
          </p:cNvPr>
          <p:cNvSpPr/>
          <p:nvPr/>
        </p:nvSpPr>
        <p:spPr>
          <a:xfrm>
            <a:off x="4609338" y="3970011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Arial" charset="0"/>
                <a:cs typeface="Arial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D08AA49-9570-5D49-AB8F-750EA985B23C}"/>
              </a:ext>
            </a:extLst>
          </p:cNvPr>
          <p:cNvSpPr/>
          <p:nvPr/>
        </p:nvSpPr>
        <p:spPr>
          <a:xfrm>
            <a:off x="224486" y="3955989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4B155CA2-F810-D148-A4D7-53A2ABE3ED58}"/>
              </a:ext>
            </a:extLst>
          </p:cNvPr>
          <p:cNvSpPr txBox="1">
            <a:spLocks/>
          </p:cNvSpPr>
          <p:nvPr/>
        </p:nvSpPr>
        <p:spPr>
          <a:xfrm>
            <a:off x="4609338" y="1519587"/>
            <a:ext cx="6896862" cy="3596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400" b="1" i="0" kern="1200" spc="10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74B7A6"/>
                </a:solidFill>
                <a:latin typeface="+mj-lt"/>
              </a:rPr>
              <a:t>WE WILL USE IMPACT METRICS TO PROVIDE AN INDICATION OF SUCCESS</a:t>
            </a:r>
            <a:endParaRPr lang="en-US" sz="1600" dirty="0">
              <a:solidFill>
                <a:srgbClr val="74B7A6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781E60-7F9A-D54E-8AAA-8EA93E420936}"/>
              </a:ext>
            </a:extLst>
          </p:cNvPr>
          <p:cNvSpPr/>
          <p:nvPr/>
        </p:nvSpPr>
        <p:spPr>
          <a:xfrm>
            <a:off x="5544027" y="2199363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BD7EFB-9E41-7F46-8C21-E60AF74B237C}"/>
              </a:ext>
            </a:extLst>
          </p:cNvPr>
          <p:cNvSpPr/>
          <p:nvPr/>
        </p:nvSpPr>
        <p:spPr>
          <a:xfrm>
            <a:off x="5547266" y="3114191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4C09E3-E8FD-064E-9208-49D2CCCE78C3}"/>
              </a:ext>
            </a:extLst>
          </p:cNvPr>
          <p:cNvSpPr/>
          <p:nvPr/>
        </p:nvSpPr>
        <p:spPr>
          <a:xfrm>
            <a:off x="5539708" y="4056905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753F2A-D1E4-F847-B578-45A40849022B}"/>
              </a:ext>
            </a:extLst>
          </p:cNvPr>
          <p:cNvSpPr/>
          <p:nvPr/>
        </p:nvSpPr>
        <p:spPr>
          <a:xfrm>
            <a:off x="5557755" y="5333986"/>
            <a:ext cx="344900" cy="344377"/>
          </a:xfrm>
          <a:prstGeom prst="ellipse">
            <a:avLst/>
          </a:prstGeom>
          <a:solidFill>
            <a:srgbClr val="2A6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Arial" charset="0"/>
                <a:cs typeface="Arial" charset="0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25E5824-F2CB-4644-AA61-D2322466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7"/>
            <a:ext cx="9553575" cy="535056"/>
          </a:xfrm>
        </p:spPr>
        <p:txBody>
          <a:bodyPr/>
          <a:lstStyle/>
          <a:p>
            <a:r>
              <a:rPr lang="en-GB" dirty="0">
                <a:solidFill>
                  <a:srgbClr val="2A6A68"/>
                </a:solidFill>
              </a:rPr>
              <a:t>Measuring Success</a:t>
            </a:r>
            <a:endParaRPr lang="en-US" dirty="0">
              <a:solidFill>
                <a:srgbClr val="2A6A6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D9150-8E78-1743-8D9A-759FF30C5F2D}"/>
              </a:ext>
            </a:extLst>
          </p:cNvPr>
          <p:cNvSpPr txBox="1"/>
          <p:nvPr/>
        </p:nvSpPr>
        <p:spPr>
          <a:xfrm>
            <a:off x="1920939" y="2370406"/>
            <a:ext cx="134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Economic Resilience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D17454-36C6-7B4B-9111-407BC7A8835A}"/>
              </a:ext>
            </a:extLst>
          </p:cNvPr>
          <p:cNvSpPr txBox="1"/>
          <p:nvPr/>
        </p:nvSpPr>
        <p:spPr>
          <a:xfrm>
            <a:off x="3317708" y="3855957"/>
            <a:ext cx="134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Social Cohesion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9AB12-17EC-744F-A4AE-BB9072C75F97}"/>
              </a:ext>
            </a:extLst>
          </p:cNvPr>
          <p:cNvSpPr txBox="1"/>
          <p:nvPr/>
        </p:nvSpPr>
        <p:spPr>
          <a:xfrm>
            <a:off x="1915432" y="5385975"/>
            <a:ext cx="134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Spiritual Support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D3A21-2E7B-F94A-AE05-9939CDE8454A}"/>
              </a:ext>
            </a:extLst>
          </p:cNvPr>
          <p:cNvSpPr txBox="1"/>
          <p:nvPr/>
        </p:nvSpPr>
        <p:spPr>
          <a:xfrm>
            <a:off x="484744" y="3855957"/>
            <a:ext cx="142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Environmental Safeguard</a:t>
            </a:r>
          </a:p>
        </p:txBody>
      </p:sp>
    </p:spTree>
    <p:extLst>
      <p:ext uri="{BB962C8B-B14F-4D97-AF65-F5344CB8AC3E}">
        <p14:creationId xmlns:p14="http://schemas.microsoft.com/office/powerpoint/2010/main" val="360274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B04CA-26B3-0F1F-40E5-771BB5E9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Where am I at this time?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B52C41A-2162-B8C0-381B-56C89A2D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Trying to go from vision to practice</a:t>
            </a:r>
          </a:p>
          <a:p>
            <a:r>
              <a:rPr lang="en-GB" sz="3200" dirty="0"/>
              <a:t>I have a (very) draft Prospectus</a:t>
            </a:r>
          </a:p>
          <a:p>
            <a:r>
              <a:rPr lang="en-GB" sz="3200" dirty="0"/>
              <a:t>I have the beginnings of cash flow spreadsheets </a:t>
            </a:r>
          </a:p>
          <a:p>
            <a:r>
              <a:rPr lang="en-GB" sz="3200" dirty="0"/>
              <a:t>Seeking good people/ partners with experience </a:t>
            </a:r>
          </a:p>
          <a:p>
            <a:r>
              <a:rPr lang="en-GB" sz="3200" dirty="0"/>
              <a:t>Needing help with preparing pitches</a:t>
            </a:r>
          </a:p>
          <a:p>
            <a:r>
              <a:rPr lang="en-GB" sz="3200" dirty="0"/>
              <a:t>Needing help with a network of possible investors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7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3E5C5F-2E51-6F4A-9372-0D8ED3B9F9EF}"/>
              </a:ext>
            </a:extLst>
          </p:cNvPr>
          <p:cNvSpPr/>
          <p:nvPr/>
        </p:nvSpPr>
        <p:spPr>
          <a:xfrm>
            <a:off x="0" y="3356365"/>
            <a:ext cx="12192000" cy="3501635"/>
          </a:xfrm>
          <a:prstGeom prst="rect">
            <a:avLst/>
          </a:prstGeom>
          <a:solidFill>
            <a:srgbClr val="74B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11788-5883-FE4C-8E15-3F2362A7EC2F}"/>
              </a:ext>
            </a:extLst>
          </p:cNvPr>
          <p:cNvSpPr/>
          <p:nvPr/>
        </p:nvSpPr>
        <p:spPr>
          <a:xfrm>
            <a:off x="3659928" y="3704159"/>
            <a:ext cx="5158615" cy="292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2200" b="1" spc="100" dirty="0">
                <a:solidFill>
                  <a:schemeClr val="bg1"/>
                </a:solidFill>
              </a:rPr>
              <a:t>THANK YOU FOR YOUR TIME &amp; INTEREST. </a:t>
            </a:r>
          </a:p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2200" b="1" spc="100" dirty="0">
                <a:solidFill>
                  <a:schemeClr val="bg1"/>
                </a:solidFill>
              </a:rPr>
              <a:t>Any questions or comments?</a:t>
            </a:r>
          </a:p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2200" b="1" spc="100" dirty="0">
                <a:solidFill>
                  <a:schemeClr val="bg1"/>
                </a:solidFill>
                <a:latin typeface="+mj-lt"/>
              </a:rPr>
              <a:t>CONTACT: </a:t>
            </a:r>
          </a:p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2200" b="1" spc="100" dirty="0">
                <a:solidFill>
                  <a:schemeClr val="bg1"/>
                </a:solidFill>
                <a:latin typeface="+mj-lt"/>
              </a:rPr>
              <a:t>Terry Garde – </a:t>
            </a:r>
            <a:r>
              <a:rPr lang="en-GB" sz="2200" b="1" spc="100" dirty="0">
                <a:solidFill>
                  <a:schemeClr val="bg1"/>
                </a:solidFill>
                <a:latin typeface="+mj-lt"/>
                <a:hlinkClick r:id="rId3"/>
              </a:rPr>
              <a:t>terry.garde@gmail.com</a:t>
            </a:r>
            <a:endParaRPr lang="en-GB" sz="2200" b="1" spc="1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2260"/>
              </a:lnSpc>
              <a:spcAft>
                <a:spcPts val="1200"/>
              </a:spcAft>
            </a:pPr>
            <a:r>
              <a:rPr lang="en-GB" sz="2200" b="1" spc="100" dirty="0">
                <a:solidFill>
                  <a:schemeClr val="bg1"/>
                </a:solidFill>
                <a:latin typeface="+mj-lt"/>
              </a:rPr>
              <a:t>LinkedIn, Facebook</a:t>
            </a:r>
          </a:p>
          <a:p>
            <a:pPr algn="ctr">
              <a:lnSpc>
                <a:spcPts val="2260"/>
              </a:lnSpc>
              <a:spcAft>
                <a:spcPts val="1200"/>
              </a:spcAft>
            </a:pP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picture containing ground, outdoor, tree&#10;&#10;Description automatically generated">
            <a:extLst>
              <a:ext uri="{FF2B5EF4-FFF2-40B4-BE49-F238E27FC236}">
                <a16:creationId xmlns:a16="http://schemas.microsoft.com/office/drawing/2014/main" id="{0F7C7156-B70E-AC7C-4103-D01DF6F30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6653"/>
            <a:ext cx="3522641" cy="46968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379AC8F-FD4E-1D5B-600A-366A85BFA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 descr="A picture containing outdoor, tree, grass, ground&#10;&#10;Description automatically generated">
            <a:extLst>
              <a:ext uri="{FF2B5EF4-FFF2-40B4-BE49-F238E27FC236}">
                <a16:creationId xmlns:a16="http://schemas.microsoft.com/office/drawing/2014/main" id="{A3465D78-C234-CD15-3A91-2E49C1C8D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1"/>
            <a:ext cx="2571750" cy="3429000"/>
          </a:xfrm>
          <a:prstGeom prst="rect">
            <a:avLst/>
          </a:prstGeom>
        </p:spPr>
      </p:pic>
      <p:pic>
        <p:nvPicPr>
          <p:cNvPr id="15" name="Picture 14" descr="A picture containing outdoor, tree, ground, plant&#10;&#10;Description automatically generated">
            <a:extLst>
              <a:ext uri="{FF2B5EF4-FFF2-40B4-BE49-F238E27FC236}">
                <a16:creationId xmlns:a16="http://schemas.microsoft.com/office/drawing/2014/main" id="{83481926-2DA3-1865-D8AF-74275B97B2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500" y="0"/>
            <a:ext cx="2585858" cy="3445655"/>
          </a:xfrm>
          <a:prstGeom prst="rect">
            <a:avLst/>
          </a:prstGeom>
        </p:spPr>
      </p:pic>
      <p:pic>
        <p:nvPicPr>
          <p:cNvPr id="17" name="Picture 16" descr="A group of women fetching water&#10;&#10;Description automatically generated with medium confidence">
            <a:extLst>
              <a:ext uri="{FF2B5EF4-FFF2-40B4-BE49-F238E27FC236}">
                <a16:creationId xmlns:a16="http://schemas.microsoft.com/office/drawing/2014/main" id="{C838B8D5-E9ED-38B8-89FD-F57F5AD3A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358" y="16656"/>
            <a:ext cx="3524253" cy="46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1AE492-6F2A-414D-8CA7-A5016901C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729" y="1741737"/>
            <a:ext cx="2162167" cy="21621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E1FD92-4501-F144-A14D-5CBBFCB719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8"/>
          <a:stretch/>
        </p:blipFill>
        <p:spPr>
          <a:xfrm>
            <a:off x="1176198" y="4048799"/>
            <a:ext cx="2186698" cy="2149854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EC7D22CC-9AF6-7E4F-9DC7-37E5D6B5DB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512" y="1734909"/>
            <a:ext cx="2160344" cy="2160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6024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Masara</a:t>
            </a:r>
            <a:r>
              <a:rPr lang="en-US" dirty="0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D9E297-07CF-0F48-B0DB-2F60F08173DD}"/>
              </a:ext>
            </a:extLst>
          </p:cNvPr>
          <p:cNvCxnSpPr/>
          <p:nvPr/>
        </p:nvCxnSpPr>
        <p:spPr>
          <a:xfrm>
            <a:off x="6465316" y="1734909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A457B233-72E2-CF46-817A-063AAA7C86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97665" y="1734909"/>
            <a:ext cx="2160344" cy="21603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DC04E6-B14B-D345-950B-A12720091E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01" y="1743560"/>
            <a:ext cx="2160344" cy="21603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512ACC7-6D18-914A-ADCC-2F14357942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665" y="4068932"/>
            <a:ext cx="2210469" cy="2210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5562C7-94B3-D14F-838D-14E5C3F1A2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601" y="1758799"/>
            <a:ext cx="2160344" cy="2160344"/>
          </a:xfrm>
          <a:prstGeom prst="rect">
            <a:avLst/>
          </a:prstGeom>
        </p:spPr>
      </p:pic>
      <p:pic>
        <p:nvPicPr>
          <p:cNvPr id="24" name="Content Placeholder 8">
            <a:extLst>
              <a:ext uri="{FF2B5EF4-FFF2-40B4-BE49-F238E27FC236}">
                <a16:creationId xmlns:a16="http://schemas.microsoft.com/office/drawing/2014/main" id="{03009AB4-FC4B-C049-B90C-6CFE5EF29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602" y="1733736"/>
            <a:ext cx="2210470" cy="22104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F30556-7EFD-5841-9CC4-1B3AABC55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"/>
          <a:stretch/>
        </p:blipFill>
        <p:spPr>
          <a:xfrm>
            <a:off x="7111202" y="4022572"/>
            <a:ext cx="2193141" cy="2193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494061-BC7D-EE4C-9F11-50E3F17F2A0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76" y="3991398"/>
            <a:ext cx="1668236" cy="22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1F44-5AFB-FD06-0EAF-4E76863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point of it all: A few grams of gold</a:t>
            </a:r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47C825D-564C-3335-1197-D47854FE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962" y="1690688"/>
            <a:ext cx="3603892" cy="4802187"/>
          </a:xfrm>
        </p:spPr>
      </p:pic>
    </p:spTree>
    <p:extLst>
      <p:ext uri="{BB962C8B-B14F-4D97-AF65-F5344CB8AC3E}">
        <p14:creationId xmlns:p14="http://schemas.microsoft.com/office/powerpoint/2010/main" val="288616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0278" y="1508188"/>
            <a:ext cx="5703731" cy="634915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ts val="2260"/>
              </a:lnSpc>
              <a:spcAft>
                <a:spcPts val="1200"/>
              </a:spcAft>
            </a:pPr>
            <a:r>
              <a:rPr lang="en-GB" b="1" spc="100" dirty="0">
                <a:solidFill>
                  <a:srgbClr val="74B7A6"/>
                </a:solidFill>
                <a:latin typeface="+mj-lt"/>
              </a:rPr>
              <a:t>A CYCLE OF POVERTY TRAPS MANY MININING COMMUNITIES</a:t>
            </a:r>
            <a:endParaRPr lang="en-GB" dirty="0">
              <a:solidFill>
                <a:srgbClr val="74B7A6"/>
              </a:solidFill>
              <a:latin typeface="+mj-lt"/>
            </a:endParaRPr>
          </a:p>
        </p:txBody>
      </p:sp>
      <p:pic>
        <p:nvPicPr>
          <p:cNvPr id="12" name="Picture 6" descr="Peru">
            <a:extLst>
              <a:ext uri="{FF2B5EF4-FFF2-40B4-BE49-F238E27FC236}">
                <a16:creationId xmlns:a16="http://schemas.microsoft.com/office/drawing/2014/main" id="{A47E0D2A-5ED1-754A-A5B6-A613A1F8C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0564" y="2581062"/>
            <a:ext cx="1679510" cy="13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602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Driven Mining</a:t>
            </a:r>
          </a:p>
        </p:txBody>
      </p:sp>
      <p:pic>
        <p:nvPicPr>
          <p:cNvPr id="10" name="Picture 2" descr="http://america.aljazeera.com/content/ajam/multimedia/2015/9/Peru-mining/_jcr_content/mainpar/imageslideshow/slideShowImages/slide1/image.adapt.960.high.perugold5.jpg">
            <a:extLst>
              <a:ext uri="{FF2B5EF4-FFF2-40B4-BE49-F238E27FC236}">
                <a16:creationId xmlns:a16="http://schemas.microsoft.com/office/drawing/2014/main" id="{D7CF8755-FD0A-B740-A92D-09F69C2BC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26"/>
          <a:stretch/>
        </p:blipFill>
        <p:spPr bwMode="auto">
          <a:xfrm>
            <a:off x="8461381" y="2510110"/>
            <a:ext cx="1679510" cy="14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81C964-9BB1-114A-96D1-060D7DC0F6E2}"/>
              </a:ext>
            </a:extLst>
          </p:cNvPr>
          <p:cNvSpPr/>
          <p:nvPr/>
        </p:nvSpPr>
        <p:spPr>
          <a:xfrm>
            <a:off x="6640564" y="1896282"/>
            <a:ext cx="167951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30% of global mercury emissions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pic>
        <p:nvPicPr>
          <p:cNvPr id="21" name="Picture 2" descr="https://pulitzercenter.org/sites/pulitzercenter.org/files/styles/project_hero_768_x_480/public/04-01-13/MineIsBorn_Untold_Stories_Price_Burkina_Faso02_0.jpg?itok=yZDQB-f4">
            <a:extLst>
              <a:ext uri="{FF2B5EF4-FFF2-40B4-BE49-F238E27FC236}">
                <a16:creationId xmlns:a16="http://schemas.microsoft.com/office/drawing/2014/main" id="{D1C76211-EC59-9047-AA39-69D770DAF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3"/>
          <a:stretch/>
        </p:blipFill>
        <p:spPr bwMode="auto">
          <a:xfrm>
            <a:off x="10273718" y="2546129"/>
            <a:ext cx="1680859" cy="13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423F6C-7B32-B047-A9CC-26293A88EB99}"/>
              </a:ext>
            </a:extLst>
          </p:cNvPr>
          <p:cNvSpPr/>
          <p:nvPr/>
        </p:nvSpPr>
        <p:spPr>
          <a:xfrm>
            <a:off x="10215938" y="1896280"/>
            <a:ext cx="1738639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1,000,000 children in hazardous work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E62CAA-79C0-AD49-97E7-6ABB5DD446E4}"/>
              </a:ext>
            </a:extLst>
          </p:cNvPr>
          <p:cNvSpPr/>
          <p:nvPr/>
        </p:nvSpPr>
        <p:spPr>
          <a:xfrm>
            <a:off x="8461381" y="1896281"/>
            <a:ext cx="167951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7% of global deforestation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D9E297-07CF-0F48-B0DB-2F60F08173DD}"/>
              </a:ext>
            </a:extLst>
          </p:cNvPr>
          <p:cNvCxnSpPr/>
          <p:nvPr/>
        </p:nvCxnSpPr>
        <p:spPr>
          <a:xfrm>
            <a:off x="6465316" y="1734909"/>
            <a:ext cx="0" cy="3958666"/>
          </a:xfrm>
          <a:prstGeom prst="line">
            <a:avLst/>
          </a:prstGeom>
          <a:ln>
            <a:solidFill>
              <a:srgbClr val="2A6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00DB8-F2C8-B24A-820F-4ED88D75A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369" y="2472205"/>
            <a:ext cx="3311946" cy="331194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F89E7AE-BE2D-1F46-8C65-EEE5824C01F2}"/>
              </a:ext>
            </a:extLst>
          </p:cNvPr>
          <p:cNvSpPr/>
          <p:nvPr/>
        </p:nvSpPr>
        <p:spPr>
          <a:xfrm>
            <a:off x="2680834" y="2019777"/>
            <a:ext cx="1319015" cy="1319015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5F2A40-3B72-4049-837C-B122630FCF6B}"/>
              </a:ext>
            </a:extLst>
          </p:cNvPr>
          <p:cNvSpPr/>
          <p:nvPr/>
        </p:nvSpPr>
        <p:spPr>
          <a:xfrm>
            <a:off x="2680871" y="4968846"/>
            <a:ext cx="1318940" cy="1318940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8DC9E0-9F92-8E4F-B428-4DFA14385878}"/>
              </a:ext>
            </a:extLst>
          </p:cNvPr>
          <p:cNvSpPr/>
          <p:nvPr/>
        </p:nvSpPr>
        <p:spPr>
          <a:xfrm>
            <a:off x="4069216" y="3487233"/>
            <a:ext cx="1309935" cy="1309935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78E95C-399C-BE4E-8E24-C086BDB66724}"/>
              </a:ext>
            </a:extLst>
          </p:cNvPr>
          <p:cNvSpPr/>
          <p:nvPr/>
        </p:nvSpPr>
        <p:spPr>
          <a:xfrm>
            <a:off x="1301531" y="3473210"/>
            <a:ext cx="1309936" cy="1309936"/>
          </a:xfrm>
          <a:prstGeom prst="ellipse">
            <a:avLst/>
          </a:prstGeom>
          <a:solidFill>
            <a:srgbClr val="74B7A6"/>
          </a:solidFill>
          <a:ln w="38100">
            <a:solidFill>
              <a:srgbClr val="2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62D240-BFDC-6B49-BCA8-1D25734E18D2}"/>
              </a:ext>
            </a:extLst>
          </p:cNvPr>
          <p:cNvSpPr txBox="1"/>
          <p:nvPr/>
        </p:nvSpPr>
        <p:spPr>
          <a:xfrm>
            <a:off x="2706098" y="3776641"/>
            <a:ext cx="126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6A68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Poverty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17B5F-2981-584D-842E-2D1CFB943B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564" y="4054097"/>
            <a:ext cx="1679510" cy="13379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4145364-95BF-9C45-B0CF-A09D0C48BC81}"/>
              </a:ext>
            </a:extLst>
          </p:cNvPr>
          <p:cNvSpPr/>
          <p:nvPr/>
        </p:nvSpPr>
        <p:spPr>
          <a:xfrm>
            <a:off x="6640564" y="5491763"/>
            <a:ext cx="167951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80% of mining is illegal or semi-legal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C2CE67-321F-744A-BDC7-2E2F90DF04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381" y="4054097"/>
            <a:ext cx="1679510" cy="13379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59B60D7-10ED-8A4F-9ABB-9B212ABAF725}"/>
              </a:ext>
            </a:extLst>
          </p:cNvPr>
          <p:cNvSpPr/>
          <p:nvPr/>
        </p:nvSpPr>
        <p:spPr>
          <a:xfrm>
            <a:off x="8461381" y="5491763"/>
            <a:ext cx="349318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600" dirty="0">
                <a:solidFill>
                  <a:srgbClr val="2A6A68"/>
                </a:solidFill>
                <a:latin typeface="Gill Sans Light"/>
                <a:ea typeface="Gill Sans SemiBold" charset="0"/>
                <a:cs typeface="Gill Sans SemiBold" charset="0"/>
              </a:rPr>
              <a:t>High rate of fatality, drug use, domestic abuse, violence and prostitution</a:t>
            </a:r>
            <a:endParaRPr lang="en-US" sz="1600" dirty="0">
              <a:solidFill>
                <a:srgbClr val="2A6A68"/>
              </a:solidFill>
              <a:latin typeface="Gill Sans Light"/>
              <a:ea typeface="Gill Sans SemiBold" charset="0"/>
              <a:cs typeface="Gill Sans Semi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A949D-BBD0-FC47-A292-3BDC8B9F65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381" y="4054098"/>
            <a:ext cx="1679502" cy="133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C9BE5-F8C4-9147-956F-603653CEC7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4"/>
          <a:stretch/>
        </p:blipFill>
        <p:spPr>
          <a:xfrm>
            <a:off x="8461380" y="4051895"/>
            <a:ext cx="3493181" cy="13379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82D834D-8DD6-6242-938B-5D17FB4D0462}"/>
              </a:ext>
            </a:extLst>
          </p:cNvPr>
          <p:cNvSpPr txBox="1"/>
          <p:nvPr/>
        </p:nvSpPr>
        <p:spPr>
          <a:xfrm>
            <a:off x="2667727" y="2510110"/>
            <a:ext cx="134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Economic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38151-C401-5040-81BA-4F6873DDE1C3}"/>
              </a:ext>
            </a:extLst>
          </p:cNvPr>
          <p:cNvSpPr txBox="1"/>
          <p:nvPr/>
        </p:nvSpPr>
        <p:spPr>
          <a:xfrm>
            <a:off x="4061715" y="3972923"/>
            <a:ext cx="134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Social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1E5BED-2811-914B-A944-4122DF84382E}"/>
              </a:ext>
            </a:extLst>
          </p:cNvPr>
          <p:cNvSpPr txBox="1"/>
          <p:nvPr/>
        </p:nvSpPr>
        <p:spPr>
          <a:xfrm>
            <a:off x="2680834" y="5459039"/>
            <a:ext cx="134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Spiritual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C0F0D2-CB73-1C46-A913-13F788F54243}"/>
              </a:ext>
            </a:extLst>
          </p:cNvPr>
          <p:cNvSpPr txBox="1"/>
          <p:nvPr/>
        </p:nvSpPr>
        <p:spPr>
          <a:xfrm>
            <a:off x="1265674" y="3958153"/>
            <a:ext cx="138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151519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0278" y="1508188"/>
            <a:ext cx="6158893" cy="1276905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ts val="2260"/>
              </a:lnSpc>
              <a:spcAft>
                <a:spcPts val="1200"/>
              </a:spcAft>
            </a:pPr>
            <a:r>
              <a:rPr lang="en-GB" b="1" spc="100" dirty="0">
                <a:solidFill>
                  <a:srgbClr val="74B7A6"/>
                </a:solidFill>
                <a:latin typeface="+mj-lt"/>
              </a:rPr>
              <a:t>OPPORTUNITY TO SCALE THE FIGHT AGAINST POVERTY TO REACH SOME OF THE WORLD’S MOST VUNERABLE COMMUNITIES</a:t>
            </a:r>
          </a:p>
          <a:p>
            <a:pPr>
              <a:lnSpc>
                <a:spcPts val="2260"/>
              </a:lnSpc>
              <a:spcAft>
                <a:spcPts val="1200"/>
              </a:spcAft>
            </a:pPr>
            <a:endParaRPr lang="en-GB" dirty="0">
              <a:solidFill>
                <a:srgbClr val="74B7A6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350" cy="6602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the Opportunity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F8887-53B8-8846-925E-B1C85023B9EE}"/>
              </a:ext>
            </a:extLst>
          </p:cNvPr>
          <p:cNvGrpSpPr/>
          <p:nvPr/>
        </p:nvGrpSpPr>
        <p:grpSpPr>
          <a:xfrm>
            <a:off x="3909848" y="2157013"/>
            <a:ext cx="7828894" cy="4101527"/>
            <a:chOff x="3909848" y="2157013"/>
            <a:chExt cx="7828894" cy="41015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4E245A-24DA-9848-B882-3B200B9E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9848" y="2157013"/>
              <a:ext cx="7828894" cy="405057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287E7-4E51-2540-8D4B-DA721C75022F}"/>
                </a:ext>
              </a:extLst>
            </p:cNvPr>
            <p:cNvSpPr/>
            <p:nvPr/>
          </p:nvSpPr>
          <p:spPr>
            <a:xfrm>
              <a:off x="3909848" y="5281444"/>
              <a:ext cx="1418897" cy="977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BF6BF233-3FAE-C048-A19B-2C4DF443326C}"/>
              </a:ext>
            </a:extLst>
          </p:cNvPr>
          <p:cNvSpPr txBox="1">
            <a:spLocks/>
          </p:cNvSpPr>
          <p:nvPr/>
        </p:nvSpPr>
        <p:spPr>
          <a:xfrm>
            <a:off x="620279" y="2619214"/>
            <a:ext cx="4030549" cy="378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6A68"/>
                </a:solidFill>
                <a:latin typeface="+mn-lt"/>
              </a:rPr>
              <a:t>41,500,000 people working in poverty driven mining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6A68"/>
                </a:solidFill>
                <a:latin typeface="+mn-lt"/>
              </a:rPr>
              <a:t>Poverty driven mining is concentrated in developing nations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6A68"/>
                </a:solidFill>
                <a:latin typeface="+mn-lt"/>
              </a:rPr>
              <a:t>Poverty driven mining can be found in: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6A68"/>
                </a:solidFill>
                <a:latin typeface="+mn-lt"/>
              </a:rPr>
              <a:t>10-20% world’s gold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6A68"/>
                </a:solidFill>
                <a:latin typeface="+mn-lt"/>
              </a:rPr>
              <a:t>90% world’s colored gems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6A68"/>
                </a:solidFill>
                <a:latin typeface="+mn-lt"/>
              </a:rPr>
              <a:t>90% of the minerals in your phone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A6A68"/>
              </a:solidFill>
              <a:latin typeface="+mn-lt"/>
            </a:endParaRP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A6A6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61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E6E7-6AA1-7044-2CE1-E9EDF841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It’s about livelihoods…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C347-CE4A-B96F-7CFD-61F2679A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GB" sz="2200" dirty="0"/>
              <a:t>Easily accessible minerals, easily processed, easily sold.</a:t>
            </a:r>
          </a:p>
          <a:p>
            <a:r>
              <a:rPr lang="en-GB" sz="2200" dirty="0"/>
              <a:t>Quicker returns and more reliable than farming.</a:t>
            </a:r>
          </a:p>
          <a:p>
            <a:r>
              <a:rPr lang="en-GB" sz="2200" dirty="0"/>
              <a:t>Minimum tools, self trained. </a:t>
            </a:r>
          </a:p>
          <a:p>
            <a:r>
              <a:rPr lang="en-GB" sz="2200" dirty="0"/>
              <a:t>£10 to £50 per day ( 2 to 10 points i.e. 1/5 to 1 gram of gold).</a:t>
            </a:r>
          </a:p>
          <a:p>
            <a:r>
              <a:rPr lang="en-GB" sz="2200" dirty="0"/>
              <a:t>Puts food on the table, school fees paid, better houses…</a:t>
            </a:r>
          </a:p>
          <a:p>
            <a:r>
              <a:rPr lang="en-GB" sz="2200" dirty="0"/>
              <a:t>Tax free, no profit, no savings, gold there tomorrow.</a:t>
            </a:r>
          </a:p>
          <a:p>
            <a:endParaRPr lang="en-GB" sz="2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ining Tools">
            <a:extLst>
              <a:ext uri="{FF2B5EF4-FFF2-40B4-BE49-F238E27FC236}">
                <a16:creationId xmlns:a16="http://schemas.microsoft.com/office/drawing/2014/main" id="{A4541914-1D53-AF46-6AEE-2285E525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icture containing ground, tool, dirty, broken&#10;&#10;Description automatically generated">
            <a:extLst>
              <a:ext uri="{FF2B5EF4-FFF2-40B4-BE49-F238E27FC236}">
                <a16:creationId xmlns:a16="http://schemas.microsoft.com/office/drawing/2014/main" id="{6926D92C-5E9F-9CFA-27DB-EAF166DFF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BAE6-ED6A-0A10-1492-73D48764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Production first…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CA1DE-2BC8-5553-27D8-1603CD44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6"/>
            <a:ext cx="9724031" cy="4940716"/>
          </a:xfrm>
        </p:spPr>
        <p:txBody>
          <a:bodyPr anchor="ctr">
            <a:noAutofit/>
          </a:bodyPr>
          <a:lstStyle/>
          <a:p>
            <a:r>
              <a:rPr lang="en-GB" dirty="0"/>
              <a:t>Livelihood (the course of our economic life) means money. Minimum outlay means minimum income and minimum ESG. </a:t>
            </a:r>
          </a:p>
          <a:p>
            <a:r>
              <a:rPr lang="en-GB" dirty="0"/>
              <a:t>Improved production means more money, however little.</a:t>
            </a:r>
          </a:p>
          <a:p>
            <a:r>
              <a:rPr lang="en-GB" dirty="0"/>
              <a:t>Production equipment requires capital which is risky.</a:t>
            </a:r>
          </a:p>
          <a:p>
            <a:r>
              <a:rPr lang="en-GB" dirty="0"/>
              <a:t>To go from a few grams a day sold locally, towards an exportable quantity of gold (e.g. 500 grams) requires working capital of say £25000, which is unimaginable. </a:t>
            </a:r>
          </a:p>
          <a:p>
            <a:r>
              <a:rPr lang="en-GB" dirty="0"/>
              <a:t>All this before creation care (stewardship), fair trade, social justice and governance…  </a:t>
            </a:r>
          </a:p>
        </p:txBody>
      </p:sp>
    </p:spTree>
    <p:extLst>
      <p:ext uri="{BB962C8B-B14F-4D97-AF65-F5344CB8AC3E}">
        <p14:creationId xmlns:p14="http://schemas.microsoft.com/office/powerpoint/2010/main" val="20688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839</Words>
  <Application>Microsoft Office PowerPoint</Application>
  <PresentationFormat>Widescreen</PresentationFormat>
  <Paragraphs>134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Gill Sans Light</vt:lpstr>
      <vt:lpstr>Times New Roman</vt:lpstr>
      <vt:lpstr>Office Theme</vt:lpstr>
      <vt:lpstr>Fruit &amp; Gold</vt:lpstr>
      <vt:lpstr>Masara Community</vt:lpstr>
      <vt:lpstr>Masara Community</vt:lpstr>
      <vt:lpstr>The point of it all: A few grams of gold</vt:lpstr>
      <vt:lpstr>Poverty Driven Mining</vt:lpstr>
      <vt:lpstr>Scale of the Opportunity</vt:lpstr>
      <vt:lpstr>It’s about livelihoods… </vt:lpstr>
      <vt:lpstr>PowerPoint Presentation</vt:lpstr>
      <vt:lpstr>Production first…</vt:lpstr>
      <vt:lpstr>Miners are expected to bring their ore to a central processing plant:</vt:lpstr>
      <vt:lpstr>Sacks are between 20 and 50kgs:</vt:lpstr>
      <vt:lpstr>Why not take the equipment to the miners?</vt:lpstr>
      <vt:lpstr>Mobile Equipment to serve the community </vt:lpstr>
      <vt:lpstr>2 Stages of Enterprise</vt:lpstr>
      <vt:lpstr>Breaking The Cycle of Poverty </vt:lpstr>
      <vt:lpstr>Community Transforming Services</vt:lpstr>
      <vt:lpstr>Community Transforming Services</vt:lpstr>
      <vt:lpstr>Community Transforming Services</vt:lpstr>
      <vt:lpstr>Community Transforming Services</vt:lpstr>
      <vt:lpstr>Measuring Success</vt:lpstr>
      <vt:lpstr>Where am I at this time?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&amp; Gold</dc:title>
  <dc:creator>Joshua Read</dc:creator>
  <cp:lastModifiedBy>Jerry Marshall</cp:lastModifiedBy>
  <cp:revision>65</cp:revision>
  <dcterms:created xsi:type="dcterms:W3CDTF">2020-01-09T11:09:45Z</dcterms:created>
  <dcterms:modified xsi:type="dcterms:W3CDTF">2023-03-10T18:58:32Z</dcterms:modified>
</cp:coreProperties>
</file>