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EEEEE"/>
        </a:solidFill>
        <a:effectLst/>
        <a:uFillTx/>
        <a:latin typeface="Helvetica Neue Bold Condensed"/>
        <a:ea typeface="Helvetica Neue Bold Condensed"/>
        <a:cs typeface="Helvetica Neue Bold Condensed"/>
        <a:sym typeface="Helvetica Neue Bold Condense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DDDBCF"/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888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888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DBDBD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F2817"/>
              </a:solidFill>
              <a:prstDash val="solid"/>
              <a:miter lim="400000"/>
            </a:ln>
          </a:bottom>
          <a:insideH>
            <a:ln w="12700" cap="flat">
              <a:solidFill>
                <a:srgbClr val="8F281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8341D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25400" cap="flat">
              <a:solidFill>
                <a:srgbClr val="AC9C88"/>
              </a:solidFill>
              <a:prstDash val="solid"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97231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1401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EEE0"/>
          </a:solidFill>
        </a:fill>
      </a:tcStyle>
    </a:wholeTbl>
    <a:band2H>
      <a:tcTxStyle b="def" i="def"/>
      <a:tcStyle>
        <a:tcBdr/>
        <a:fill>
          <a:solidFill>
            <a:srgbClr val="F0EEE0">
              <a:alpha val="93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C9C88"/>
              </a:solidFill>
              <a:prstDash val="solid"/>
              <a:miter lim="400000"/>
            </a:ln>
          </a:top>
          <a:bottom>
            <a:ln w="12700" cap="flat">
              <a:solidFill>
                <a:srgbClr val="AC9C88"/>
              </a:solidFill>
              <a:prstDash val="solid"/>
              <a:miter lim="400000"/>
            </a:ln>
          </a:bottom>
          <a:insideH>
            <a:ln w="12700" cap="flat">
              <a:solidFill>
                <a:srgbClr val="AC9C8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4C8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2912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4AA2A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58585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>
                  <a:alpha val="38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6B5C3">
              <a:alpha val="14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6B5C3">
                  <a:alpha val="75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9F9F9F"/>
              </a:solidFill>
              <a:prstDash val="solid"/>
              <a:miter lim="400000"/>
            </a:ln>
          </a:left>
          <a:right>
            <a:ln w="12700" cap="flat">
              <a:solidFill>
                <a:srgbClr val="9F9F9F"/>
              </a:solidFill>
              <a:prstDash val="solid"/>
              <a:miter lim="400000"/>
            </a:ln>
          </a:right>
          <a:top>
            <a:ln w="12700" cap="flat">
              <a:solidFill>
                <a:srgbClr val="9F9F9F"/>
              </a:solidFill>
              <a:prstDash val="solid"/>
              <a:miter lim="400000"/>
            </a:ln>
          </a:top>
          <a:bottom>
            <a:ln w="12700" cap="flat">
              <a:solidFill>
                <a:srgbClr val="9F9F9F"/>
              </a:solidFill>
              <a:prstDash val="solid"/>
              <a:miter lim="400000"/>
            </a:ln>
          </a:bottom>
          <a:insideH>
            <a:ln w="12700" cap="flat">
              <a:solidFill>
                <a:srgbClr val="9F9F9F"/>
              </a:solidFill>
              <a:prstDash val="solid"/>
              <a:miter lim="400000"/>
            </a:ln>
          </a:insideH>
          <a:insideV>
            <a:ln w="12700" cap="flat">
              <a:solidFill>
                <a:srgbClr val="9F9F9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38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2D2D2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ABABA"/>
          </a:solidFill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25A5D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B8B8B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979">
              <a:alpha val="25000"/>
            </a:srgbClr>
          </a:solidFill>
        </a:fill>
      </a:tcStyle>
    </a:band2H>
    <a:firstCol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 Bold Condensed"/>
          <a:ea typeface="Helvetica Neue Bold Condensed"/>
          <a:cs typeface="Helvetica Neue Bold Condensed"/>
        </a:font>
        <a:srgbClr val="FFFFFF"/>
      </a:tcTxStyle>
      <a:tcStyle>
        <a:tcBdr>
          <a:lef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>
                  <a:alpha val="4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943100"/>
            <a:ext cx="10464800" cy="2997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218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305296" y="9017050"/>
            <a:ext cx="406909" cy="3809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>
                <a:srgbClr val="A29A85"/>
              </a:buClr>
              <a:buSzTx/>
              <a:buNone/>
              <a:defRPr sz="3600">
                <a:solidFill>
                  <a:srgbClr val="222222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4" name="“Type a quote here.”"/>
          <p:cNvSpPr txBox="1"/>
          <p:nvPr>
            <p:ph type="body" sz="quarter" idx="22"/>
          </p:nvPr>
        </p:nvSpPr>
        <p:spPr>
          <a:xfrm>
            <a:off x="1270000" y="4241799"/>
            <a:ext cx="10464800" cy="736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buSzTx/>
              <a:buNone/>
              <a:defRPr b="1" spc="-126" sz="4200"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157588660_2880x1920.jpeg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Al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4473" y="8193634"/>
            <a:ext cx="3457771" cy="71843"/>
          </a:xfrm>
          <a:prstGeom prst="rect">
            <a:avLst/>
          </a:prstGeom>
        </p:spPr>
      </p:pic>
      <p:sp>
        <p:nvSpPr>
          <p:cNvPr id="22" name="157588660_2880x1920.jpeg"/>
          <p:cNvSpPr/>
          <p:nvPr>
            <p:ph type="pic" idx="21"/>
          </p:nvPr>
        </p:nvSpPr>
        <p:spPr>
          <a:xfrm>
            <a:off x="393693" y="-532431"/>
            <a:ext cx="12217402" cy="81449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635000" y="6845300"/>
            <a:ext cx="11734800" cy="1219200"/>
          </a:xfrm>
          <a:prstGeom prst="rect">
            <a:avLst/>
          </a:prstGeom>
        </p:spPr>
        <p:txBody>
          <a:bodyPr anchor="b"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635000" y="8318500"/>
            <a:ext cx="11734800" cy="87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1270000" y="3505200"/>
            <a:ext cx="10464800" cy="2730500"/>
          </a:xfrm>
          <a:prstGeom prst="rect">
            <a:avLst/>
          </a:prstGeom>
        </p:spPr>
        <p:txBody>
          <a:bodyPr/>
          <a:lstStyle>
            <a:lvl1pPr>
              <a:defRPr spc="-128" sz="64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7288" y="1691229"/>
            <a:ext cx="4512624" cy="71848"/>
          </a:xfrm>
          <a:prstGeom prst="rect">
            <a:avLst/>
          </a:prstGeom>
        </p:spPr>
      </p:pic>
      <p:sp>
        <p:nvSpPr>
          <p:cNvPr id="42" name="Image"/>
          <p:cNvSpPr/>
          <p:nvPr>
            <p:ph type="pic" idx="21"/>
          </p:nvPr>
        </p:nvSpPr>
        <p:spPr>
          <a:xfrm>
            <a:off x="6362700" y="381000"/>
            <a:ext cx="6197600" cy="90987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62000" y="774700"/>
            <a:ext cx="5588000" cy="2691904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sz="quarter" idx="1"/>
          </p:nvPr>
        </p:nvSpPr>
        <p:spPr>
          <a:xfrm>
            <a:off x="762000" y="5372100"/>
            <a:ext cx="5588000" cy="3619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1pPr>
            <a:lvl2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2pPr>
            <a:lvl3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3pPr>
            <a:lvl4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4pPr>
            <a:lvl5pPr marL="0" indent="0" algn="ctr">
              <a:spcBef>
                <a:spcPts val="0"/>
              </a:spcBef>
              <a:buClr>
                <a:srgbClr val="A29A85"/>
              </a:buClr>
              <a:buSz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083" y="2732634"/>
            <a:ext cx="10908152" cy="71905"/>
          </a:xfrm>
          <a:prstGeom prst="rect">
            <a:avLst/>
          </a:prstGeom>
        </p:spPr>
      </p:pic>
      <p:sp>
        <p:nvSpPr>
          <p:cNvPr id="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270000" y="32639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324" y="2110334"/>
            <a:ext cx="10908152" cy="71905"/>
          </a:xfrm>
          <a:prstGeom prst="rect">
            <a:avLst/>
          </a:prstGeom>
        </p:spPr>
      </p:pic>
      <p:sp>
        <p:nvSpPr>
          <p:cNvPr id="75" name="Image"/>
          <p:cNvSpPr/>
          <p:nvPr>
            <p:ph type="pic" sz="half" idx="21"/>
          </p:nvPr>
        </p:nvSpPr>
        <p:spPr>
          <a:xfrm>
            <a:off x="1181100" y="2044700"/>
            <a:ext cx="5499100" cy="807327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7" name="Body Level One…"/>
          <p:cNvSpPr txBox="1"/>
          <p:nvPr>
            <p:ph type="body" sz="half" idx="1"/>
          </p:nvPr>
        </p:nvSpPr>
        <p:spPr>
          <a:xfrm>
            <a:off x="7200900" y="3340100"/>
            <a:ext cx="4826000" cy="538480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3000"/>
              </a:spcBef>
              <a:buBlip>
                <a:blip r:embed="rId3"/>
              </a:buBlip>
              <a:defRPr sz="2600"/>
            </a:lvl1pPr>
            <a:lvl2pPr marL="914400" indent="-457200">
              <a:spcBef>
                <a:spcPts val="3000"/>
              </a:spcBef>
              <a:buBlip>
                <a:blip r:embed="rId3"/>
              </a:buBlip>
              <a:defRPr sz="2600"/>
            </a:lvl2pPr>
            <a:lvl3pPr marL="1371600" indent="-457200">
              <a:spcBef>
                <a:spcPts val="3000"/>
              </a:spcBef>
              <a:buBlip>
                <a:blip r:embed="rId3"/>
              </a:buBlip>
              <a:defRPr sz="2600"/>
            </a:lvl3pPr>
            <a:lvl4pPr marL="1828800" indent="-457200">
              <a:spcBef>
                <a:spcPts val="3000"/>
              </a:spcBef>
              <a:buBlip>
                <a:blip r:embed="rId3"/>
              </a:buBlip>
              <a:defRPr sz="2600"/>
            </a:lvl4pPr>
            <a:lvl5pPr marL="2286000" indent="-457200">
              <a:spcBef>
                <a:spcPts val="3000"/>
              </a:spcBef>
              <a:buBlip>
                <a:blip r:embed="rId3"/>
              </a:buBlip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Image"/>
          <p:cNvSpPr/>
          <p:nvPr>
            <p:ph type="pic" sz="quarter" idx="21"/>
          </p:nvPr>
        </p:nvSpPr>
        <p:spPr>
          <a:xfrm>
            <a:off x="6477000" y="5080000"/>
            <a:ext cx="5773137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sz="quarter" idx="22"/>
          </p:nvPr>
        </p:nvSpPr>
        <p:spPr>
          <a:xfrm>
            <a:off x="6438900" y="749300"/>
            <a:ext cx="5848350" cy="3898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Image"/>
          <p:cNvSpPr/>
          <p:nvPr>
            <p:ph type="pic" idx="23"/>
          </p:nvPr>
        </p:nvSpPr>
        <p:spPr>
          <a:xfrm>
            <a:off x="457200" y="266700"/>
            <a:ext cx="6350000" cy="9322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698500"/>
            <a:ext cx="10464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92596" y="9017000"/>
            <a:ext cx="406909" cy="38089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F1F1F1"/>
                </a:solidFill>
                <a:latin typeface="+mn-lt"/>
                <a:ea typeface="+mn-ea"/>
                <a:cs typeface="+mn-cs"/>
                <a:sym typeface="Superclarendon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44" strike="noStrike" sz="4800" u="none">
          <a:solidFill>
            <a:srgbClr val="EEEEEE"/>
          </a:solidFill>
          <a:uFillTx/>
          <a:latin typeface="+mn-lt"/>
          <a:ea typeface="+mn-ea"/>
          <a:cs typeface="+mn-cs"/>
          <a:sym typeface="Superclarendon Regular"/>
        </a:defRPr>
      </a:lvl9pPr>
    </p:titleStyle>
    <p:bodyStyle>
      <a:lvl1pPr marL="6223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12446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18669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24892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31115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37338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43561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49784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5600700" marR="0" indent="-6223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65000"/>
        <a:buFontTx/>
        <a:buBlip>
          <a:blip r:embed="rId3"/>
        </a:buBlip>
        <a:tabLst/>
        <a:defRPr b="0" baseline="0" cap="none" i="0" spc="0" strike="noStrike" sz="3400" u="none">
          <a:solidFill>
            <a:srgbClr val="EEEEEE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Superclarendon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35, 36, 37,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68" sz="8400"/>
            </a:lvl1pPr>
          </a:lstStyle>
          <a:p>
            <a:pPr/>
            <a:r>
              <a:t>35, 36, 37,</a:t>
            </a:r>
          </a:p>
        </p:txBody>
      </p:sp>
      <p:sp>
        <p:nvSpPr>
          <p:cNvPr id="144" name="Trusting, Knowing, Discerning,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Trusting, Knowing, Discerning, </a:t>
            </a:r>
          </a:p>
          <a:p>
            <a:pPr/>
          </a:p>
          <a:p>
            <a:pPr>
              <a:defRPr sz="4800"/>
            </a:pPr>
            <a:r>
              <a:t>Kingdom Work in the World.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salm 37: Eternal Perspective"/>
          <p:cNvSpPr txBox="1"/>
          <p:nvPr>
            <p:ph type="title"/>
          </p:nvPr>
        </p:nvSpPr>
        <p:spPr>
          <a:xfrm>
            <a:off x="1270000" y="698500"/>
            <a:ext cx="10464800" cy="1095822"/>
          </a:xfrm>
          <a:prstGeom prst="rect">
            <a:avLst/>
          </a:prstGeom>
        </p:spPr>
        <p:txBody>
          <a:bodyPr/>
          <a:lstStyle/>
          <a:p>
            <a:pPr/>
            <a:r>
              <a:t>Psalm 37: Eternal Perspective</a:t>
            </a:r>
          </a:p>
        </p:txBody>
      </p:sp>
      <p:sp>
        <p:nvSpPr>
          <p:cNvPr id="181" name="What would your plans and dreams look like with an eternal perspective?…"/>
          <p:cNvSpPr txBox="1"/>
          <p:nvPr>
            <p:ph type="body" sz="half" idx="1"/>
          </p:nvPr>
        </p:nvSpPr>
        <p:spPr>
          <a:xfrm>
            <a:off x="7200900" y="2498251"/>
            <a:ext cx="4826000" cy="622664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What would your plans and dreams look like with an eternal perspective? </a:t>
            </a:r>
          </a:p>
          <a:p>
            <a:pPr>
              <a:buBlip>
                <a:blip r:embed="rId2"/>
              </a:buBlip>
            </a:pPr>
            <a:r>
              <a:t>What does it look like to trust God for your vindication, how do you know when you are working towards your own?</a:t>
            </a:r>
          </a:p>
          <a:p>
            <a:pPr>
              <a:buBlip>
                <a:blip r:embed="rId2"/>
              </a:buBlip>
            </a:pPr>
            <a:r>
              <a:t>What are the desires of your heart? Have you talked to anyone about them? Have you spoken to Him about them? 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950" y="4128186"/>
            <a:ext cx="4826000" cy="3808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salm 37: Personal Perspective"/>
          <p:cNvSpPr txBox="1"/>
          <p:nvPr>
            <p:ph type="title"/>
          </p:nvPr>
        </p:nvSpPr>
        <p:spPr>
          <a:xfrm>
            <a:off x="1270000" y="698500"/>
            <a:ext cx="10464800" cy="1095822"/>
          </a:xfrm>
          <a:prstGeom prst="rect">
            <a:avLst/>
          </a:prstGeom>
        </p:spPr>
        <p:txBody>
          <a:bodyPr/>
          <a:lstStyle>
            <a:lvl1pPr defTabSz="572516">
              <a:defRPr spc="-141" sz="4704"/>
            </a:lvl1pPr>
          </a:lstStyle>
          <a:p>
            <a:pPr/>
            <a:r>
              <a:t>Psalm 37: Personal Perspective</a:t>
            </a:r>
          </a:p>
        </p:txBody>
      </p:sp>
      <p:sp>
        <p:nvSpPr>
          <p:cNvPr id="185" name="Are you righteous or wicked? Or does the line run through rather than around you?…"/>
          <p:cNvSpPr txBox="1"/>
          <p:nvPr>
            <p:ph type="body" sz="half" idx="1"/>
          </p:nvPr>
        </p:nvSpPr>
        <p:spPr>
          <a:xfrm>
            <a:off x="7200900" y="2498251"/>
            <a:ext cx="4826000" cy="6226649"/>
          </a:xfrm>
          <a:prstGeom prst="rect">
            <a:avLst/>
          </a:prstGeom>
        </p:spPr>
        <p:txBody>
          <a:bodyPr/>
          <a:lstStyle/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Are you righteous or wicked? Or does the line run through rather than around you? 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Is there something that needs confession? A specific thing you need to work out? (if it is already confessed/dealt with it doesn’t need it again.) 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Where is there envy or bitterness towards difficult colleagues, family, competitors which could take root? 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950" y="4128186"/>
            <a:ext cx="4826000" cy="3808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salm 37: “Real World” Perspective"/>
          <p:cNvSpPr txBox="1"/>
          <p:nvPr>
            <p:ph type="title"/>
          </p:nvPr>
        </p:nvSpPr>
        <p:spPr>
          <a:xfrm>
            <a:off x="1270000" y="698500"/>
            <a:ext cx="10464800" cy="1095822"/>
          </a:xfrm>
          <a:prstGeom prst="rect">
            <a:avLst/>
          </a:prstGeom>
        </p:spPr>
        <p:txBody>
          <a:bodyPr/>
          <a:lstStyle>
            <a:lvl1pPr defTabSz="508254">
              <a:defRPr spc="-125" sz="4176"/>
            </a:lvl1pPr>
          </a:lstStyle>
          <a:p>
            <a:pPr/>
            <a:r>
              <a:t>Psalm 37: “Real World” Perspective</a:t>
            </a:r>
          </a:p>
        </p:txBody>
      </p:sp>
      <p:sp>
        <p:nvSpPr>
          <p:cNvPr id="189" name="Do the wicked receive justice? When? How?…"/>
          <p:cNvSpPr txBox="1"/>
          <p:nvPr>
            <p:ph type="body" sz="half" idx="1"/>
          </p:nvPr>
        </p:nvSpPr>
        <p:spPr>
          <a:xfrm>
            <a:off x="7200900" y="2498251"/>
            <a:ext cx="4826000" cy="6226649"/>
          </a:xfrm>
          <a:prstGeom prst="rect">
            <a:avLst/>
          </a:prstGeom>
        </p:spPr>
        <p:txBody>
          <a:bodyPr/>
          <a:lstStyle/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Do the wicked receive justice? When? How?  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It seems that community is a key part of overcoming suffering and injustice. Are we building the kind of communities which do this?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How well do you empathise with the unscrupulous? When do you feel their pain?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Do the righteous build for another a generation and the wicked think only for themselves? How can you build for a future generation?</a:t>
            </a:r>
          </a:p>
        </p:txBody>
      </p:sp>
      <p:pic>
        <p:nvPicPr>
          <p:cNvPr id="1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950" y="4128186"/>
            <a:ext cx="4826000" cy="3808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John 15:1-25"/>
          <p:cNvSpPr txBox="1"/>
          <p:nvPr>
            <p:ph type="ctrTitle"/>
          </p:nvPr>
        </p:nvSpPr>
        <p:spPr>
          <a:xfrm>
            <a:off x="1270000" y="1828800"/>
            <a:ext cx="10464800" cy="2997200"/>
          </a:xfrm>
          <a:prstGeom prst="rect">
            <a:avLst/>
          </a:prstGeom>
        </p:spPr>
        <p:txBody>
          <a:bodyPr/>
          <a:lstStyle>
            <a:lvl1pPr>
              <a:defRPr spc="-168" sz="8400"/>
            </a:lvl1pPr>
          </a:lstStyle>
          <a:p>
            <a:pPr/>
            <a:r>
              <a:t>John 15:1-25</a:t>
            </a:r>
          </a:p>
        </p:txBody>
      </p:sp>
      <p:sp>
        <p:nvSpPr>
          <p:cNvPr id="193" name="Abiding in him,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Abiding in him, </a:t>
            </a:r>
          </a:p>
          <a:p>
            <a:pPr>
              <a:defRPr sz="6000"/>
            </a:pPr>
            <a:r>
              <a:t>Trust, know and discern with Him.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Yuriy Seleznev_Trust_Shutterstock.jpg" descr="Yuriy Seleznev_Trust_Shutterstock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50" y="3346450"/>
            <a:ext cx="5524501" cy="5372100"/>
          </a:xfrm>
          <a:prstGeom prst="rect">
            <a:avLst/>
          </a:prstGeom>
        </p:spPr>
      </p:pic>
      <p:sp>
        <p:nvSpPr>
          <p:cNvPr id="147" name="Proverbs 3:5"/>
          <p:cNvSpPr txBox="1"/>
          <p:nvPr>
            <p:ph type="title"/>
          </p:nvPr>
        </p:nvSpPr>
        <p:spPr>
          <a:xfrm>
            <a:off x="1409700" y="698500"/>
            <a:ext cx="10464800" cy="1905000"/>
          </a:xfrm>
          <a:prstGeom prst="rect">
            <a:avLst/>
          </a:prstGeom>
        </p:spPr>
        <p:txBody>
          <a:bodyPr/>
          <a:lstStyle/>
          <a:p>
            <a:pPr/>
            <a:r>
              <a:t>Proverbs 3:5</a:t>
            </a:r>
          </a:p>
        </p:txBody>
      </p:sp>
      <p:sp>
        <p:nvSpPr>
          <p:cNvPr id="148" name="Trust in the Lord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Trust in the Lord </a:t>
            </a:r>
          </a:p>
          <a:p>
            <a:pPr marL="0" indent="0">
              <a:buSzTx/>
              <a:buNone/>
              <a:defRPr sz="3600"/>
            </a:pPr>
            <a:r>
              <a:t>with all your heart</a:t>
            </a:r>
          </a:p>
          <a:p>
            <a:pPr marL="0" indent="0">
              <a:buSzTx/>
              <a:buNone/>
              <a:defRPr sz="3600"/>
            </a:pPr>
            <a:r>
              <a:t>and lean not </a:t>
            </a:r>
          </a:p>
          <a:p>
            <a:pPr marL="0" indent="0">
              <a:buSzTx/>
              <a:buNone/>
              <a:defRPr sz="3600"/>
            </a:pPr>
            <a:r>
              <a:t>on your own understanding.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Yuriy Seleznev_Trust_Shutterstock.jpg" descr="Yuriy Seleznev_Trust_Shutterstock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49349" y="3346450"/>
            <a:ext cx="5524501" cy="5372100"/>
          </a:xfrm>
          <a:prstGeom prst="rect">
            <a:avLst/>
          </a:prstGeom>
        </p:spPr>
      </p:pic>
      <p:sp>
        <p:nvSpPr>
          <p:cNvPr id="151" name="Proverbs 3: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Proverbs 3:5</a:t>
            </a:r>
          </a:p>
        </p:txBody>
      </p:sp>
      <p:sp>
        <p:nvSpPr>
          <p:cNvPr id="152" name="Do you lead with your heart or your understanding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Do you lead with your heart or your understanding?</a:t>
            </a:r>
          </a:p>
          <a:p>
            <a:pPr marL="0" indent="0">
              <a:buSzTx/>
              <a:buNone/>
              <a:defRPr sz="3600"/>
            </a:pPr>
            <a:r>
              <a:t>1. In your relationship with God?</a:t>
            </a:r>
          </a:p>
          <a:p>
            <a:pPr marL="0" indent="0">
              <a:buSzTx/>
              <a:buNone/>
              <a:defRPr sz="3600"/>
            </a:pPr>
            <a:r>
              <a:t>2. In your relationships?</a:t>
            </a:r>
          </a:p>
          <a:p>
            <a:pPr marL="0" indent="0">
              <a:buSzTx/>
              <a:buNone/>
              <a:defRPr sz="3600"/>
            </a:pPr>
            <a:r>
              <a:t>3. In your work?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Yuriy Seleznev_Trust_Shutterstock.jpg" descr="Yuriy Seleznev_Trust_Shutterstock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84250" y="2576781"/>
            <a:ext cx="2770585" cy="2695179"/>
          </a:xfrm>
          <a:prstGeom prst="rect">
            <a:avLst/>
          </a:prstGeom>
        </p:spPr>
      </p:pic>
      <p:sp>
        <p:nvSpPr>
          <p:cNvPr id="155" name="Proverbs 3: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Proverbs 3:5</a:t>
            </a:r>
          </a:p>
        </p:txBody>
      </p:sp>
      <p:sp>
        <p:nvSpPr>
          <p:cNvPr id="156" name="What do you lean on?…"/>
          <p:cNvSpPr txBox="1"/>
          <p:nvPr>
            <p:ph type="body" sz="half" idx="1"/>
          </p:nvPr>
        </p:nvSpPr>
        <p:spPr>
          <a:xfrm>
            <a:off x="4340869" y="2617291"/>
            <a:ext cx="7686031" cy="610760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What do you lean on? </a:t>
            </a:r>
          </a:p>
          <a:p>
            <a:pPr marL="0" indent="0">
              <a:buSzTx/>
              <a:buNone/>
              <a:defRPr sz="3600"/>
            </a:pPr>
            <a:r>
              <a:t>Who and what do you rely on to support your weight?</a:t>
            </a:r>
          </a:p>
          <a:p>
            <a:pPr marL="0" indent="0">
              <a:buSzTx/>
              <a:buNone/>
              <a:defRPr sz="3600"/>
            </a:pPr>
            <a:r>
              <a:t>When things are hard what do you do? What skills do you fall back on?         What do you use to make you feel better?</a:t>
            </a:r>
          </a:p>
        </p:txBody>
      </p:sp>
      <p:sp>
        <p:nvSpPr>
          <p:cNvPr id="157" name="When did you live in a place of deep trust with the Lord?…"/>
          <p:cNvSpPr txBox="1"/>
          <p:nvPr/>
        </p:nvSpPr>
        <p:spPr>
          <a:xfrm>
            <a:off x="1010754" y="5301589"/>
            <a:ext cx="2717576" cy="3747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/>
            </a:pPr>
            <a:r>
              <a:t>When did you live in a place of deep trust with the Lord? </a:t>
            </a:r>
          </a:p>
          <a:p>
            <a:pPr>
              <a:defRPr sz="1200"/>
            </a:pPr>
          </a:p>
          <a:p>
            <a:pPr>
              <a:defRPr sz="3200"/>
            </a:pPr>
            <a:r>
              <a:t>Remind yourself, tell stories…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Yuriy Seleznev_Trust_Shutterstock.jpg" descr="Yuriy Seleznev_Trust_Shutterstock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84249" y="2576781"/>
            <a:ext cx="2770586" cy="2695179"/>
          </a:xfrm>
          <a:prstGeom prst="rect">
            <a:avLst/>
          </a:prstGeom>
        </p:spPr>
      </p:pic>
      <p:sp>
        <p:nvSpPr>
          <p:cNvPr id="160" name="Proverbs 3: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Proverbs 3:5</a:t>
            </a:r>
          </a:p>
        </p:txBody>
      </p:sp>
      <p:sp>
        <p:nvSpPr>
          <p:cNvPr id="161" name="YOU DON’T HAVE TO LEAVE YOUR UNDERSTANDING BEHIND IN CHURCH OR THE KINGDOM!…"/>
          <p:cNvSpPr txBox="1"/>
          <p:nvPr>
            <p:ph type="body" sz="half" idx="1"/>
          </p:nvPr>
        </p:nvSpPr>
        <p:spPr>
          <a:xfrm>
            <a:off x="4340869" y="2617291"/>
            <a:ext cx="7686031" cy="610760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/>
            </a:pPr>
            <a:r>
              <a:t>YOU DON’T HAVE TO LEAVE YOUR UNDERSTANDING BEHIND IN CHURCH OR THE KINGDOM!</a:t>
            </a:r>
          </a:p>
          <a:p>
            <a:pPr marL="0" indent="0">
              <a:buSzTx/>
              <a:buNone/>
              <a:defRPr sz="3600"/>
            </a:pPr>
            <a:r>
              <a:t>How and when have you brought your skills/knowledge/gifts to bear on kingdom/spiritual areas and how could you do this more?</a:t>
            </a:r>
          </a:p>
        </p:txBody>
      </p:sp>
      <p:sp>
        <p:nvSpPr>
          <p:cNvPr id="162" name="What trust adventures is the Lord leading you into?…"/>
          <p:cNvSpPr txBox="1"/>
          <p:nvPr/>
        </p:nvSpPr>
        <p:spPr>
          <a:xfrm>
            <a:off x="1038546" y="4635550"/>
            <a:ext cx="2661992" cy="419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What trust adventures is the Lord leading you into? </a:t>
            </a:r>
          </a:p>
          <a:p>
            <a:pPr>
              <a:defRPr sz="1200"/>
            </a:pPr>
          </a:p>
          <a:p>
            <a:pPr>
              <a:defRPr sz="3600"/>
            </a:pPr>
            <a:r>
              <a:t>“What’s next Lord..?”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Unknown.jpeg" descr="Unknown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65" name="Proverbs 3:6"/>
          <p:cNvSpPr txBox="1"/>
          <p:nvPr>
            <p:ph type="title"/>
          </p:nvPr>
        </p:nvSpPr>
        <p:spPr>
          <a:xfrm>
            <a:off x="762000" y="774700"/>
            <a:ext cx="5588000" cy="2732783"/>
          </a:xfrm>
          <a:prstGeom prst="rect">
            <a:avLst/>
          </a:prstGeom>
        </p:spPr>
        <p:txBody>
          <a:bodyPr/>
          <a:lstStyle/>
          <a:p>
            <a:pPr/>
            <a:r>
              <a:t>Proverbs 3:6</a:t>
            </a:r>
          </a:p>
        </p:txBody>
      </p:sp>
      <p:sp>
        <p:nvSpPr>
          <p:cNvPr id="166" name="In all your ways acknowledge Him,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In all your ways acknowledge Him,</a:t>
            </a:r>
          </a:p>
          <a:p>
            <a:pPr>
              <a:defRPr sz="4800"/>
            </a:pPr>
            <a:r>
              <a:t>And he will make straight your paths.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Unknown.jpeg" descr="Unknown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69" name="Proverbs 3:6"/>
          <p:cNvSpPr txBox="1"/>
          <p:nvPr>
            <p:ph type="title"/>
          </p:nvPr>
        </p:nvSpPr>
        <p:spPr>
          <a:xfrm>
            <a:off x="762000" y="774700"/>
            <a:ext cx="5588000" cy="2732783"/>
          </a:xfrm>
          <a:prstGeom prst="rect">
            <a:avLst/>
          </a:prstGeom>
        </p:spPr>
        <p:txBody>
          <a:bodyPr/>
          <a:lstStyle/>
          <a:p>
            <a:pPr/>
            <a:r>
              <a:t>Proverbs 3:6</a:t>
            </a:r>
          </a:p>
        </p:txBody>
      </p:sp>
      <p:sp>
        <p:nvSpPr>
          <p:cNvPr id="170" name="Who truly knows you?…"/>
          <p:cNvSpPr txBox="1"/>
          <p:nvPr>
            <p:ph type="body" sz="quarter" idx="1"/>
          </p:nvPr>
        </p:nvSpPr>
        <p:spPr>
          <a:xfrm>
            <a:off x="762000" y="4551263"/>
            <a:ext cx="5588000" cy="4440337"/>
          </a:xfrm>
          <a:prstGeom prst="rect">
            <a:avLst/>
          </a:prstGeom>
        </p:spPr>
        <p:txBody>
          <a:bodyPr/>
          <a:lstStyle/>
          <a:p>
            <a:pPr defTabSz="554990">
              <a:defRPr sz="4560"/>
            </a:pPr>
            <a:r>
              <a:t>Who truly knows you?</a:t>
            </a:r>
          </a:p>
          <a:p>
            <a:pPr defTabSz="554990">
              <a:defRPr sz="4560"/>
            </a:pPr>
          </a:p>
          <a:p>
            <a:pPr defTabSz="554990">
              <a:defRPr sz="4560"/>
            </a:pPr>
            <a:r>
              <a:t>In what situations are you most likely to forget that he knows you and you know him?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Unknown.jpeg" descr="Unknown.jpe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75450" y="730250"/>
            <a:ext cx="5397500" cy="8293100"/>
          </a:xfrm>
          <a:prstGeom prst="rect">
            <a:avLst/>
          </a:prstGeom>
        </p:spPr>
      </p:pic>
      <p:sp>
        <p:nvSpPr>
          <p:cNvPr id="173" name="Proverbs 3:6"/>
          <p:cNvSpPr txBox="1"/>
          <p:nvPr>
            <p:ph type="title"/>
          </p:nvPr>
        </p:nvSpPr>
        <p:spPr>
          <a:xfrm>
            <a:off x="762000" y="774700"/>
            <a:ext cx="5588000" cy="915393"/>
          </a:xfrm>
          <a:prstGeom prst="rect">
            <a:avLst/>
          </a:prstGeom>
        </p:spPr>
        <p:txBody>
          <a:bodyPr/>
          <a:lstStyle/>
          <a:p>
            <a:pPr/>
            <a:r>
              <a:t>Proverbs 3:6</a:t>
            </a:r>
          </a:p>
        </p:txBody>
      </p:sp>
      <p:sp>
        <p:nvSpPr>
          <p:cNvPr id="174" name="What does a straight path mean to you?…"/>
          <p:cNvSpPr txBox="1"/>
          <p:nvPr>
            <p:ph type="body" sz="half" idx="1"/>
          </p:nvPr>
        </p:nvSpPr>
        <p:spPr>
          <a:xfrm>
            <a:off x="762000" y="2066329"/>
            <a:ext cx="5588000" cy="6925271"/>
          </a:xfrm>
          <a:prstGeom prst="rect">
            <a:avLst/>
          </a:prstGeom>
        </p:spPr>
        <p:txBody>
          <a:bodyPr/>
          <a:lstStyle/>
          <a:p>
            <a:pPr defTabSz="519937">
              <a:defRPr sz="4272"/>
            </a:pPr>
            <a:r>
              <a:t>What does a straight path mean to you?</a:t>
            </a:r>
          </a:p>
          <a:p>
            <a:pPr defTabSz="519937">
              <a:defRPr sz="4272"/>
            </a:pPr>
          </a:p>
          <a:p>
            <a:pPr defTabSz="519937">
              <a:defRPr sz="4272"/>
            </a:pPr>
            <a:r>
              <a:t>What systems, reminders and mechanisms do you have to keep you on the straight path?   </a:t>
            </a:r>
          </a:p>
          <a:p>
            <a:pPr defTabSz="519937">
              <a:defRPr sz="4272"/>
            </a:pPr>
          </a:p>
          <a:p>
            <a:pPr defTabSz="519937">
              <a:defRPr sz="4272"/>
            </a:pPr>
            <a:r>
              <a:t>Is a straight path always a successful path?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salm 37"/>
          <p:cNvSpPr txBox="1"/>
          <p:nvPr>
            <p:ph type="title"/>
          </p:nvPr>
        </p:nvSpPr>
        <p:spPr>
          <a:xfrm>
            <a:off x="1270000" y="698500"/>
            <a:ext cx="10464800" cy="1095822"/>
          </a:xfrm>
          <a:prstGeom prst="rect">
            <a:avLst/>
          </a:prstGeom>
        </p:spPr>
        <p:txBody>
          <a:bodyPr/>
          <a:lstStyle/>
          <a:p>
            <a:pPr/>
            <a:r>
              <a:t>Psalm 37</a:t>
            </a:r>
          </a:p>
        </p:txBody>
      </p:sp>
      <p:sp>
        <p:nvSpPr>
          <p:cNvPr id="177" name="Trust in the Lord, and do good; so you will live in the land, and enjoy security.…"/>
          <p:cNvSpPr txBox="1"/>
          <p:nvPr>
            <p:ph type="body" sz="half" idx="1"/>
          </p:nvPr>
        </p:nvSpPr>
        <p:spPr>
          <a:xfrm>
            <a:off x="7200900" y="2498251"/>
            <a:ext cx="4826000" cy="6226649"/>
          </a:xfrm>
          <a:prstGeom prst="rect">
            <a:avLst/>
          </a:prstGeom>
        </p:spPr>
        <p:txBody>
          <a:bodyPr/>
          <a:lstStyle/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Trust in the Lord, and do good; so you will live in the land, and enjoy security.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Take delight in the Lord, and he will give you the desires of your heart.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Commit your way to the Lord; trust in him and he will act.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He will make your vindication shine like the light, and the justice of your cause like the noonday.</a:t>
            </a:r>
          </a:p>
          <a:p>
            <a:pPr marL="434340" indent="-434340" defTabSz="554990">
              <a:spcBef>
                <a:spcPts val="2800"/>
              </a:spcBef>
              <a:buBlip>
                <a:blip r:embed="rId2"/>
              </a:buBlip>
              <a:defRPr sz="2470"/>
            </a:pPr>
            <a:r>
              <a:t>Be still before the Lord…</a:t>
            </a:r>
          </a:p>
        </p:txBody>
      </p:sp>
      <p:pic>
        <p:nvPicPr>
          <p:cNvPr id="1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3950" y="4128186"/>
            <a:ext cx="4826000" cy="38086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6.png"/></Relationships>

</file>

<file path=ppt/theme/theme1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EEEEEE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6">
  <a:themeElements>
    <a:clrScheme name="New_Template6">
      <a:dk1>
        <a:srgbClr val="000000"/>
      </a:dk1>
      <a:lt1>
        <a:srgbClr val="FFFFFF"/>
      </a:lt1>
      <a:dk2>
        <a:srgbClr val="3E4044"/>
      </a:dk2>
      <a:lt2>
        <a:srgbClr val="DCDDE0"/>
      </a:lt2>
      <a:accent1>
        <a:srgbClr val="0AB8BF"/>
      </a:accent1>
      <a:accent2>
        <a:srgbClr val="82B21C"/>
      </a:accent2>
      <a:accent3>
        <a:srgbClr val="E6A629"/>
      </a:accent3>
      <a:accent4>
        <a:srgbClr val="E86F1B"/>
      </a:accent4>
      <a:accent5>
        <a:srgbClr val="C4411D"/>
      </a:accent5>
      <a:accent6>
        <a:srgbClr val="795B8C"/>
      </a:accent6>
      <a:hlink>
        <a:srgbClr val="0000FF"/>
      </a:hlink>
      <a:folHlink>
        <a:srgbClr val="FF00FF"/>
      </a:folHlink>
    </a:clrScheme>
    <a:fontScheme name="New_Template6">
      <a:majorFont>
        <a:latin typeface="Superclarendon Regular"/>
        <a:ea typeface="Superclarendon Regular"/>
        <a:cs typeface="Superclarendon Regular"/>
      </a:majorFont>
      <a:minorFont>
        <a:latin typeface="Superclarendon Regular"/>
        <a:ea typeface="Superclarendon Regular"/>
        <a:cs typeface="Superclarendon Regular"/>
      </a:minorFont>
    </a:fontScheme>
    <a:fmtScheme name="New_Templat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EEEEEE"/>
            </a:solidFill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EEEEE"/>
            </a:solidFill>
            <a:effectLst/>
            <a:uFillTx/>
            <a:latin typeface="Helvetica Neue Bold Condensed"/>
            <a:ea typeface="Helvetica Neue Bold Condensed"/>
            <a:cs typeface="Helvetica Neue Bold Condensed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