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5" r:id="rId5"/>
  </p:sldMasterIdLst>
  <p:notesMasterIdLst>
    <p:notesMasterId r:id="rId18"/>
  </p:notesMasterIdLst>
  <p:sldIdLst>
    <p:sldId id="259" r:id="rId6"/>
    <p:sldId id="256" r:id="rId7"/>
    <p:sldId id="438" r:id="rId8"/>
    <p:sldId id="465" r:id="rId9"/>
    <p:sldId id="260" r:id="rId10"/>
    <p:sldId id="263" r:id="rId11"/>
    <p:sldId id="467" r:id="rId12"/>
    <p:sldId id="266" r:id="rId13"/>
    <p:sldId id="265" r:id="rId14"/>
    <p:sldId id="264" r:id="rId15"/>
    <p:sldId id="464" r:id="rId16"/>
    <p:sldId id="4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76357CF-CE94-4C22-A1E8-DD8719EE0CB1}">
          <p14:sldIdLst>
            <p14:sldId id="259"/>
            <p14:sldId id="256"/>
            <p14:sldId id="438"/>
            <p14:sldId id="465"/>
            <p14:sldId id="260"/>
            <p14:sldId id="263"/>
            <p14:sldId id="467"/>
            <p14:sldId id="266"/>
            <p14:sldId id="265"/>
            <p14:sldId id="264"/>
            <p14:sldId id="464"/>
            <p14:sldId id="466"/>
          </p14:sldIdLst>
        </p14:section>
        <p14:section name="Map" id="{3F8BC6B1-CBC1-4273-BEC7-09537FB50E9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1017"/>
    <a:srgbClr val="000000"/>
    <a:srgbClr val="11D5B4"/>
    <a:srgbClr val="E9EBEE"/>
    <a:srgbClr val="ED343A"/>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CA0C8-BC6B-9CA3-53C0-A114D82188E8}" v="5" dt="2026-09-18T12:45:47.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6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82ED2-8A51-429C-BFB5-75EFBD10902C}"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BFF22-5B93-427D-A58F-B5A80664154F}" type="slidenum">
              <a:rPr lang="en-GB" smtClean="0"/>
              <a:t>‹#›</a:t>
            </a:fld>
            <a:endParaRPr lang="en-GB"/>
          </a:p>
        </p:txBody>
      </p:sp>
    </p:spTree>
    <p:extLst>
      <p:ext uri="{BB962C8B-B14F-4D97-AF65-F5344CB8AC3E}">
        <p14:creationId xmlns:p14="http://schemas.microsoft.com/office/powerpoint/2010/main" val="73847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 Problem</a:t>
            </a:r>
            <a:r>
              <a:rPr lang="en-US"/>
              <a:t> The climate crisis is no longer a distant threat; it is disrupting lives and livelihoods today. Communities that contributed the least to global emissions are paying the highest price. To adapt, they need practical, locally-driven solutions; from climate-smart agriculture and clean energy to flood </a:t>
            </a:r>
            <a:r>
              <a:rPr lang="en-US" err="1"/>
              <a:t>defences</a:t>
            </a:r>
            <a:r>
              <a:rPr lang="en-US"/>
              <a:t> and drought-resistant crops. But there is a huge funding gap. Small and medium-sized enterprises (SMEs) that can deliver these solutions often fall into the “missing middle” of finance as they are too big for microloans, too small or risky for commercial banks. Without affordable capital, these businesses cannot scale, and communities remain exposed to the next climate shock. </a:t>
            </a:r>
          </a:p>
          <a:p>
            <a:endParaRPr lang="en-US"/>
          </a:p>
          <a:p>
            <a:r>
              <a:rPr lang="en-US" b="1"/>
              <a:t>The Solution </a:t>
            </a:r>
            <a:r>
              <a:rPr lang="en-US"/>
              <a:t>The Resilient Futures Fund (CARFF) is Christian Aid’s innovative answer to this challenge. Instead of traditional one-off grants, CARFF will provide affordable loans and technical support to climate-focused enterprises in sub-Saharan Africa. These loans are repayable, and as they are repaid, the capital is reinvested into new projects, creating a revolving pool of funds that delivers impact again and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a:solidFill>
                  <a:schemeClr val="tx1"/>
                </a:solidFill>
                <a:effectLst/>
                <a:latin typeface="+mn-lt"/>
                <a:ea typeface="+mn-ea"/>
                <a:cs typeface="+mn-cs"/>
              </a:rPr>
              <a:t>Our ambition is to target up to £20million by 2030 through public and private investments, and grants.</a:t>
            </a:r>
            <a:endParaRPr lang="en-GB" sz="1200" kern="1200">
              <a:solidFill>
                <a:schemeClr val="tx1"/>
              </a:solidFill>
              <a:effectLst/>
              <a:latin typeface="+mn-lt"/>
              <a:ea typeface="+mn-ea"/>
              <a:cs typeface="+mn-cs"/>
            </a:endParaRPr>
          </a:p>
          <a:p>
            <a:endParaRPr lang="en-US"/>
          </a:p>
          <a:p>
            <a:endParaRPr lang="en-US">
              <a:latin typeface="Calibri"/>
              <a:ea typeface="Calibri"/>
              <a:cs typeface="Calibri"/>
            </a:endParaRPr>
          </a:p>
          <a:p>
            <a:endParaRPr lang="en-GB"/>
          </a:p>
        </p:txBody>
      </p:sp>
      <p:sp>
        <p:nvSpPr>
          <p:cNvPr id="4" name="Slide Number Placeholder 3"/>
          <p:cNvSpPr>
            <a:spLocks noGrp="1"/>
          </p:cNvSpPr>
          <p:nvPr>
            <p:ph type="sldNum" sz="quarter" idx="5"/>
          </p:nvPr>
        </p:nvSpPr>
        <p:spPr/>
        <p:txBody>
          <a:bodyPr/>
          <a:lstStyle/>
          <a:p>
            <a:fld id="{82CBFF22-5B93-427D-A58F-B5A80664154F}" type="slidenum">
              <a:rPr lang="en-GB" smtClean="0"/>
              <a:t>1</a:t>
            </a:fld>
            <a:endParaRPr lang="en-GB"/>
          </a:p>
        </p:txBody>
      </p:sp>
    </p:spTree>
    <p:extLst>
      <p:ext uri="{BB962C8B-B14F-4D97-AF65-F5344CB8AC3E}">
        <p14:creationId xmlns:p14="http://schemas.microsoft.com/office/powerpoint/2010/main" val="1692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How does the Resilient Futures Fund work?</a:t>
            </a:r>
            <a:endParaRPr lang="en-GB"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Donations are matched by Christian Aid and deployed into climate-resilient enterprises. As loans are repaid, capital returns to the fund and is reinvested again. This creates a permanent pool of catalytic capital supporting communities for years to come.</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CARFF is (at this stage) a Philanthropically funded impact-first climate investment fund. Operating in phases, our ambition is to become a fully regulated investment fund raising both philanthropy and returnable capital.</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By providing affordable loans and accompanying support to enterprises, The Resilient Futures Fund will support climate focused enterprises scale up, create jobs and build community resilience to climate shocks; boosting and stabilising the wider economy, and delivering climate focused goods and services.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2CBFF22-5B93-427D-A58F-B5A80664154F}" type="slidenum">
              <a:rPr lang="en-GB" smtClean="0"/>
              <a:t>2</a:t>
            </a:fld>
            <a:endParaRPr lang="en-GB"/>
          </a:p>
        </p:txBody>
      </p:sp>
    </p:spTree>
    <p:extLst>
      <p:ext uri="{BB962C8B-B14F-4D97-AF65-F5344CB8AC3E}">
        <p14:creationId xmlns:p14="http://schemas.microsoft.com/office/powerpoint/2010/main" val="2059374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starting with a </a:t>
            </a:r>
            <a:r>
              <a:rPr lang="en-US" b="1"/>
              <a:t>phased approach</a:t>
            </a:r>
            <a:r>
              <a:rPr lang="en-US"/>
              <a:t>.</a:t>
            </a:r>
          </a:p>
          <a:p>
            <a:r>
              <a:rPr lang="en-US" b="1"/>
              <a:t>Phase 1:</a:t>
            </a:r>
            <a:r>
              <a:rPr lang="en-US"/>
              <a:t> is about proof of concept, demonstrating that the Fund can combine the heart of philanthropy with the discipline of investment to deliver measurable results. We will track both financial and social returns, reporting transparently on jobs created, women empowered, emissions reduced, and communities protected. </a:t>
            </a:r>
          </a:p>
          <a:p>
            <a:r>
              <a:rPr lang="en-US" b="1"/>
              <a:t>Phase 2</a:t>
            </a:r>
            <a:r>
              <a:rPr lang="en-US"/>
              <a:t>: based on the success of the pilot, we will expand the Fund’s size and reach, raising additional philanthropic capital and potentially preparing for regulated investment. </a:t>
            </a:r>
          </a:p>
          <a:p>
            <a:r>
              <a:rPr lang="en-US" b="1"/>
              <a:t>Phase 3:</a:t>
            </a:r>
            <a:r>
              <a:rPr lang="en-US"/>
              <a:t> our ambition is to grow the Fund into a £20+ million blended finance vehicle, attracting institutional and concessionary investment alongside philanthropy. This will enable us to back hundreds of enterprises, strengthen thousands of livelihoods, and create systemic change in climate resilience. </a:t>
            </a:r>
          </a:p>
          <a:p>
            <a:endParaRPr lang="en-US"/>
          </a:p>
          <a:p>
            <a:r>
              <a:rPr lang="en-US"/>
              <a:t>This approach spreads risk, taps into professional expertise, and ensures immediate deployment into high-impact projects. Every £1 donated is matched by Christian Aid’s commitment, invested, and recycled, multiplying its value over time.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2CBFF22-5B93-427D-A58F-B5A80664154F}" type="slidenum">
              <a:rPr lang="en-GB" smtClean="0"/>
              <a:t>3</a:t>
            </a:fld>
            <a:endParaRPr lang="en-GB"/>
          </a:p>
        </p:txBody>
      </p:sp>
    </p:spTree>
    <p:extLst>
      <p:ext uri="{BB962C8B-B14F-4D97-AF65-F5344CB8AC3E}">
        <p14:creationId xmlns:p14="http://schemas.microsoft.com/office/powerpoint/2010/main" val="2992487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F7E91-AE58-2AD7-4F41-130A02220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A7633-89FE-AA39-8966-B770CB022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EAB4F-AB4A-A0DD-C0F9-32B9F9462DF5}"/>
              </a:ext>
            </a:extLst>
          </p:cNvPr>
          <p:cNvSpPr>
            <a:spLocks noGrp="1"/>
          </p:cNvSpPr>
          <p:nvPr>
            <p:ph type="body" idx="1"/>
          </p:nvPr>
        </p:nvSpPr>
        <p:spPr/>
        <p:txBody>
          <a:bodyPr/>
          <a:lstStyle/>
          <a:p>
            <a:r>
              <a:rPr lang="en-GB" sz="1200" kern="1200">
                <a:solidFill>
                  <a:schemeClr val="tx1"/>
                </a:solidFill>
                <a:effectLst/>
                <a:latin typeface="+mn-lt"/>
                <a:ea typeface="+mn-ea"/>
                <a:cs typeface="+mn-cs"/>
              </a:rPr>
              <a:t>Lots of figures, pulling out £500k to £1.53m</a:t>
            </a:r>
          </a:p>
        </p:txBody>
      </p:sp>
      <p:sp>
        <p:nvSpPr>
          <p:cNvPr id="4" name="Slide Number Placeholder 3">
            <a:extLst>
              <a:ext uri="{FF2B5EF4-FFF2-40B4-BE49-F238E27FC236}">
                <a16:creationId xmlns:a16="http://schemas.microsoft.com/office/drawing/2014/main" id="{7087A3F1-4895-A53D-737A-76856BF1A65A}"/>
              </a:ext>
            </a:extLst>
          </p:cNvPr>
          <p:cNvSpPr>
            <a:spLocks noGrp="1"/>
          </p:cNvSpPr>
          <p:nvPr>
            <p:ph type="sldNum" sz="quarter" idx="5"/>
          </p:nvPr>
        </p:nvSpPr>
        <p:spPr/>
        <p:txBody>
          <a:bodyPr/>
          <a:lstStyle/>
          <a:p>
            <a:fld id="{82CBFF22-5B93-427D-A58F-B5A80664154F}" type="slidenum">
              <a:rPr lang="en-GB" smtClean="0"/>
              <a:t>4</a:t>
            </a:fld>
            <a:endParaRPr lang="en-GB"/>
          </a:p>
        </p:txBody>
      </p:sp>
    </p:spTree>
    <p:extLst>
      <p:ext uri="{BB962C8B-B14F-4D97-AF65-F5344CB8AC3E}">
        <p14:creationId xmlns:p14="http://schemas.microsoft.com/office/powerpoint/2010/main" val="1113804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Resilient Futures Fund is partnering with two proven fund managers, each with a complementary focus, to build a diversified, resilient portfolio of projects: </a:t>
            </a:r>
          </a:p>
          <a:p>
            <a:r>
              <a:rPr lang="en-GB"/>
              <a:t> </a:t>
            </a:r>
          </a:p>
          <a:p>
            <a:r>
              <a:rPr lang="en-GB"/>
              <a:t>Blue Orchard - A pioneering global impact investor with over 20 years of experience. </a:t>
            </a:r>
            <a:r>
              <a:rPr lang="en-GB" err="1"/>
              <a:t>BlueOrchard</a:t>
            </a:r>
            <a:r>
              <a:rPr lang="en-GB"/>
              <a:t> specialises in climate resilience finance meeting the highest level of sustainability regulation. </a:t>
            </a:r>
          </a:p>
          <a:p>
            <a:r>
              <a:rPr lang="en-GB"/>
              <a:t> </a:t>
            </a:r>
          </a:p>
          <a:p>
            <a:r>
              <a:rPr lang="en-GB" err="1"/>
              <a:t>Talanton</a:t>
            </a:r>
            <a:r>
              <a:rPr lang="en-GB"/>
              <a:t> invests in growth-stage, values-driven businesses that uplift communities and especially women.  </a:t>
            </a:r>
          </a:p>
          <a:p>
            <a:r>
              <a:rPr lang="en-GB"/>
              <a:t> </a:t>
            </a:r>
          </a:p>
          <a:p>
            <a:r>
              <a:rPr lang="en-GB"/>
              <a:t>Whilst over 90% of the funds will be deployed in partnership with our fund managers, The Resilient Futures Fund investment committee may make some additional small investments directly into enterprises which are tried and tested local enterprises established by, or known to Christian Aid, with capacity for growth. </a:t>
            </a:r>
          </a:p>
          <a:p>
            <a:endParaRPr lang="en-GB"/>
          </a:p>
        </p:txBody>
      </p:sp>
      <p:sp>
        <p:nvSpPr>
          <p:cNvPr id="4" name="Slide Number Placeholder 3"/>
          <p:cNvSpPr>
            <a:spLocks noGrp="1"/>
          </p:cNvSpPr>
          <p:nvPr>
            <p:ph type="sldNum" sz="quarter" idx="5"/>
          </p:nvPr>
        </p:nvSpPr>
        <p:spPr/>
        <p:txBody>
          <a:bodyPr/>
          <a:lstStyle/>
          <a:p>
            <a:fld id="{82CBFF22-5B93-427D-A58F-B5A80664154F}" type="slidenum">
              <a:rPr lang="en-GB" smtClean="0"/>
              <a:t>10</a:t>
            </a:fld>
            <a:endParaRPr lang="en-GB"/>
          </a:p>
        </p:txBody>
      </p:sp>
    </p:spTree>
    <p:extLst>
      <p:ext uri="{BB962C8B-B14F-4D97-AF65-F5344CB8AC3E}">
        <p14:creationId xmlns:p14="http://schemas.microsoft.com/office/powerpoint/2010/main" val="3146258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9BC6D-7D05-B2F5-BB10-891149AAC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76667-2501-1987-2867-C6D1D703DA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169B3-90D4-0A32-06A3-E562DA62A1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err="1">
                <a:solidFill>
                  <a:schemeClr val="tx1"/>
                </a:solidFill>
                <a:effectLst/>
                <a:latin typeface="+mn-lt"/>
                <a:ea typeface="+mn-ea"/>
                <a:cs typeface="+mn-cs"/>
              </a:rPr>
              <a:t>Adlight</a:t>
            </a:r>
            <a:r>
              <a:rPr lang="en-GB" sz="1200" kern="1200">
                <a:solidFill>
                  <a:schemeClr val="tx1"/>
                </a:solidFill>
                <a:effectLst/>
                <a:latin typeface="+mn-lt"/>
                <a:ea typeface="+mn-ea"/>
                <a:cs typeface="+mn-cs"/>
              </a:rPr>
              <a:t> works for BURN, an enterprise in Kenya supported by our fund manager Talanton. BURN is now the only vertically integrated modern cookstove company in sub-Saharan Africa. The solar-powered facility currently employs over 2,500 people, half of whom are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Among her proudest moments is one she remembers with a smile, being </a:t>
            </a:r>
            <a:r>
              <a:rPr lang="en-US" sz="1200" kern="1200" err="1">
                <a:solidFill>
                  <a:schemeClr val="tx1"/>
                </a:solidFill>
                <a:effectLst/>
                <a:latin typeface="+mn-lt"/>
                <a:ea typeface="+mn-ea"/>
                <a:cs typeface="+mn-cs"/>
              </a:rPr>
              <a:t>recognised</a:t>
            </a:r>
            <a:r>
              <a:rPr lang="en-US" sz="1200" kern="1200">
                <a:solidFill>
                  <a:schemeClr val="tx1"/>
                </a:solidFill>
                <a:effectLst/>
                <a:latin typeface="+mn-lt"/>
                <a:ea typeface="+mn-ea"/>
                <a:cs typeface="+mn-cs"/>
              </a:rPr>
              <a:t> as “Employee of the Month”. With stable income came stability at home. </a:t>
            </a:r>
            <a:r>
              <a:rPr lang="en-US" sz="1200" kern="1200" err="1">
                <a:solidFill>
                  <a:schemeClr val="tx1"/>
                </a:solidFill>
                <a:effectLst/>
                <a:latin typeface="+mn-lt"/>
                <a:ea typeface="+mn-ea"/>
                <a:cs typeface="+mn-cs"/>
              </a:rPr>
              <a:t>Adlight</a:t>
            </a:r>
            <a:r>
              <a:rPr lang="en-US" sz="1200" kern="1200">
                <a:solidFill>
                  <a:schemeClr val="tx1"/>
                </a:solidFill>
                <a:effectLst/>
                <a:latin typeface="+mn-lt"/>
                <a:ea typeface="+mn-ea"/>
                <a:cs typeface="+mn-cs"/>
              </a:rPr>
              <a:t> is now able to pay school fees for her 16-year-old niece, who she helped raise. She saves consistently every month with dreams in mind to build her mother a proper home and to start a small cosmetics business.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C0CA549-14E2-21EB-6762-8E92EAEE1688}"/>
              </a:ext>
            </a:extLst>
          </p:cNvPr>
          <p:cNvSpPr>
            <a:spLocks noGrp="1"/>
          </p:cNvSpPr>
          <p:nvPr>
            <p:ph type="sldNum" sz="quarter" idx="5"/>
          </p:nvPr>
        </p:nvSpPr>
        <p:spPr/>
        <p:txBody>
          <a:bodyPr/>
          <a:lstStyle/>
          <a:p>
            <a:fld id="{82CBFF22-5B93-427D-A58F-B5A80664154F}" type="slidenum">
              <a:rPr lang="en-GB" smtClean="0"/>
              <a:t>11</a:t>
            </a:fld>
            <a:endParaRPr lang="en-GB"/>
          </a:p>
        </p:txBody>
      </p:sp>
    </p:spTree>
    <p:extLst>
      <p:ext uri="{BB962C8B-B14F-4D97-AF65-F5344CB8AC3E}">
        <p14:creationId xmlns:p14="http://schemas.microsoft.com/office/powerpoint/2010/main" val="1736704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C05E0-5182-9EC6-9C02-DB22B7079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DF7B8-36E8-D64C-D5EA-6D03EC091A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BC3C8-0CE9-7101-BA76-AD2D695CA8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err="1">
                <a:solidFill>
                  <a:schemeClr val="tx1"/>
                </a:solidFill>
                <a:effectLst/>
                <a:latin typeface="+mn-lt"/>
                <a:ea typeface="+mn-ea"/>
                <a:cs typeface="+mn-cs"/>
              </a:rPr>
              <a:t>Adlight</a:t>
            </a:r>
            <a:r>
              <a:rPr lang="en-GB" sz="1200" kern="1200">
                <a:solidFill>
                  <a:schemeClr val="tx1"/>
                </a:solidFill>
                <a:effectLst/>
                <a:latin typeface="+mn-lt"/>
                <a:ea typeface="+mn-ea"/>
                <a:cs typeface="+mn-cs"/>
              </a:rPr>
              <a:t> works for BURN, an enterprise in Kenya supported by our fund manager Talanton. BURN is now the only vertically integrated modern cookstove company in sub-Saharan Africa. The solar-powered facility currently employs over 2,500 people, half of whom are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Among her proudest moments is one she remembers with a smile, being </a:t>
            </a:r>
            <a:r>
              <a:rPr lang="en-US" sz="1200" kern="1200" err="1">
                <a:solidFill>
                  <a:schemeClr val="tx1"/>
                </a:solidFill>
                <a:effectLst/>
                <a:latin typeface="+mn-lt"/>
                <a:ea typeface="+mn-ea"/>
                <a:cs typeface="+mn-cs"/>
              </a:rPr>
              <a:t>recognised</a:t>
            </a:r>
            <a:r>
              <a:rPr lang="en-US" sz="1200" kern="1200">
                <a:solidFill>
                  <a:schemeClr val="tx1"/>
                </a:solidFill>
                <a:effectLst/>
                <a:latin typeface="+mn-lt"/>
                <a:ea typeface="+mn-ea"/>
                <a:cs typeface="+mn-cs"/>
              </a:rPr>
              <a:t> as “Employee of the Month”. With stable income came stability at home. </a:t>
            </a:r>
            <a:r>
              <a:rPr lang="en-US" sz="1200" kern="1200" err="1">
                <a:solidFill>
                  <a:schemeClr val="tx1"/>
                </a:solidFill>
                <a:effectLst/>
                <a:latin typeface="+mn-lt"/>
                <a:ea typeface="+mn-ea"/>
                <a:cs typeface="+mn-cs"/>
              </a:rPr>
              <a:t>Adlight</a:t>
            </a:r>
            <a:r>
              <a:rPr lang="en-US" sz="1200" kern="1200">
                <a:solidFill>
                  <a:schemeClr val="tx1"/>
                </a:solidFill>
                <a:effectLst/>
                <a:latin typeface="+mn-lt"/>
                <a:ea typeface="+mn-ea"/>
                <a:cs typeface="+mn-cs"/>
              </a:rPr>
              <a:t> is now able to pay school fees for her 16-year-old niece, who she helped raise. She saves consistently every month with dreams in mind to build her mother a proper home and to start a small cosmetics business.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12F3553-3152-D4EB-CA9F-51A2B8E13BB2}"/>
              </a:ext>
            </a:extLst>
          </p:cNvPr>
          <p:cNvSpPr>
            <a:spLocks noGrp="1"/>
          </p:cNvSpPr>
          <p:nvPr>
            <p:ph type="sldNum" sz="quarter" idx="5"/>
          </p:nvPr>
        </p:nvSpPr>
        <p:spPr/>
        <p:txBody>
          <a:bodyPr/>
          <a:lstStyle/>
          <a:p>
            <a:fld id="{82CBFF22-5B93-427D-A58F-B5A80664154F}" type="slidenum">
              <a:rPr lang="en-GB" smtClean="0"/>
              <a:t>12</a:t>
            </a:fld>
            <a:endParaRPr lang="en-GB"/>
          </a:p>
        </p:txBody>
      </p:sp>
    </p:spTree>
    <p:extLst>
      <p:ext uri="{BB962C8B-B14F-4D97-AF65-F5344CB8AC3E}">
        <p14:creationId xmlns:p14="http://schemas.microsoft.com/office/powerpoint/2010/main" val="1934732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78D6B-D6CB-0442-759C-47862A4DF6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C1E66F-0570-A1B1-9ED0-150C7F93A8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5AE4D7-FD11-BE03-87BD-150CF624D472}"/>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36566CCE-4E7E-E9E6-3D40-D1E2F51587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157F9B-0E22-8668-DE52-B37ACFD2123D}"/>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74583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B172-6773-FE91-7CAB-80C7BA934F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946B94-628A-3B29-666A-521735D9D4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9E3E72-6AD7-243E-BEBA-6BD14302C746}"/>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6C6CE308-F743-8FC4-8EED-C14806B2D2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9EBFAD-517B-D7AE-3BB8-1BE676DBD74E}"/>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375846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92B7-138E-3CE2-F4B4-6E21CA4E65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9F76E67-75EA-613E-F9B2-ED5D8F6F27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3ED7ED-B6F3-9072-413B-59189F725A43}"/>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59071203-EA99-2DA2-654D-37F2FAD521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CB9026-3FB9-A1CE-C8BF-BD83C368600B}"/>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3631630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56987-194E-43F4-9F07-5617EF0333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ECA803-6861-6C9A-D86C-13227A606C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355B28-4A2A-EE46-C236-77922E595F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F5FCA47-7557-99CF-0BCD-B390980E178A}"/>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6" name="Footer Placeholder 5">
            <a:extLst>
              <a:ext uri="{FF2B5EF4-FFF2-40B4-BE49-F238E27FC236}">
                <a16:creationId xmlns:a16="http://schemas.microsoft.com/office/drawing/2014/main" id="{4E59DA60-EECC-7227-9D23-CCA50AF6F2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06A568-8219-10CF-2F27-EFE5A18DEC77}"/>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92052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8544-BED6-A632-3E0E-A754750DA8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6297B0-4EF4-73C9-C15D-26B9E2787F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4519AB-3697-7373-E831-6D4B87D73D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EC6543-B4A9-9BED-BFE1-5B88F69D4E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2A2ACA-1081-814C-F584-AB05EB21D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DFE39E-5AA2-D552-E006-3BD1E017B212}"/>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8" name="Footer Placeholder 7">
            <a:extLst>
              <a:ext uri="{FF2B5EF4-FFF2-40B4-BE49-F238E27FC236}">
                <a16:creationId xmlns:a16="http://schemas.microsoft.com/office/drawing/2014/main" id="{2C461FA2-6901-68AD-AB91-8FF492A79E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09BFF6-738E-3CFF-F4B1-DD14CB987469}"/>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1517330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4B96-4B87-28E0-1C9B-6F9D665C2F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E4EC79-1FFF-6C80-F383-1043429B425C}"/>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4" name="Footer Placeholder 3">
            <a:extLst>
              <a:ext uri="{FF2B5EF4-FFF2-40B4-BE49-F238E27FC236}">
                <a16:creationId xmlns:a16="http://schemas.microsoft.com/office/drawing/2014/main" id="{300614C5-5232-4C27-5DB0-C9D45B083D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CE394A2-8843-3385-84E2-E5170ED6A87B}"/>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1201938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813DF7-C6F0-EFF2-A5E7-B2701E029319}"/>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3" name="Footer Placeholder 2">
            <a:extLst>
              <a:ext uri="{FF2B5EF4-FFF2-40B4-BE49-F238E27FC236}">
                <a16:creationId xmlns:a16="http://schemas.microsoft.com/office/drawing/2014/main" id="{FDEA8407-10AA-8134-FAF6-350019427F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E9CDA48-F17B-EB24-48C0-F98C97E893C8}"/>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832378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090B-CFD9-5BD5-EA33-AF2B318B93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790F68-3CDA-F55D-1488-98511062FE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822F28-FD13-5C44-E26E-22B9A44DC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6DFBA-EB7E-91DD-920C-DB9746883497}"/>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6" name="Footer Placeholder 5">
            <a:extLst>
              <a:ext uri="{FF2B5EF4-FFF2-40B4-BE49-F238E27FC236}">
                <a16:creationId xmlns:a16="http://schemas.microsoft.com/office/drawing/2014/main" id="{C7D98707-767A-405F-4C5A-26B76AA5A7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658F9A-7AF4-0542-436D-D12542D91039}"/>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1033624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3327-6156-5179-E336-4CAFAAA2FE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D5A3A9-8C5C-E65F-DA9A-4C5C7B8E03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5C5B10-9D54-435D-9CB6-875B59A0FA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676CBD-88FD-D33E-6E84-8C37D630314E}"/>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6" name="Footer Placeholder 5">
            <a:extLst>
              <a:ext uri="{FF2B5EF4-FFF2-40B4-BE49-F238E27FC236}">
                <a16:creationId xmlns:a16="http://schemas.microsoft.com/office/drawing/2014/main" id="{C707B165-5EB4-A289-99A9-1BA60049D6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6A1045-5483-3641-061F-1D6F1AB30A25}"/>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1068298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2BC9F-656F-296C-4876-F313D65261B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C1EA33-57DC-A0B5-994E-EA51282676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BC97E9-969A-1C51-63B0-9CD2A1D3EDE8}"/>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9C765861-614F-4AF5-B4DA-62B404DFD1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1B45E2-03F3-E51B-7C35-F903F67EAFF6}"/>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2937035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A2A002-B02C-9C1C-5B86-565FBD2F14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C88069-9E89-0A69-FA49-C63BDC830E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8FD2B7-7A9A-30CA-E064-309A54D82C16}"/>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05DE551A-4E4E-9442-D5D1-29BFCF6C5F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D643B7-F538-DEB9-A8BC-4997404061A9}"/>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2384422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057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2" y="0"/>
            <a:ext cx="12191998" cy="6858000"/>
          </a:xfrm>
          <a:solidFill>
            <a:schemeClr val="accent2"/>
          </a:solidFill>
        </p:spPr>
        <p:txBody>
          <a:bodyPr rtlCol="0"/>
          <a:lstStyle>
            <a:lvl1pPr marL="0" indent="0">
              <a:buNone/>
              <a:defRPr/>
            </a:lvl1pPr>
          </a:lstStyle>
          <a:p>
            <a:pPr rtl="0"/>
            <a:endParaRPr lang="en-GB" noProof="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n-US" noProof="0"/>
              <a:t>Click to edit Master title style</a:t>
            </a:r>
            <a:endParaRPr lang="en-GB" noProof="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grpSp>
        <p:nvGrpSpPr>
          <p:cNvPr id="3" name="Group 2">
            <a:extLst>
              <a:ext uri="{FF2B5EF4-FFF2-40B4-BE49-F238E27FC236}">
                <a16:creationId xmlns:a16="http://schemas.microsoft.com/office/drawing/2014/main" id="{45C13820-DF5F-F658-1313-5557AC9E63A9}"/>
              </a:ext>
            </a:extLst>
          </p:cNvPr>
          <p:cNvGrpSpPr>
            <a:grpSpLocks/>
          </p:cNvGrpSpPr>
          <p:nvPr userDrawn="1"/>
        </p:nvGrpSpPr>
        <p:grpSpPr bwMode="auto">
          <a:xfrm>
            <a:off x="-3248" y="758752"/>
            <a:ext cx="6099248" cy="6099248"/>
            <a:chOff x="0" y="12289"/>
            <a:chExt cx="3550" cy="3551"/>
          </a:xfrm>
          <a:solidFill>
            <a:schemeClr val="tx1"/>
          </a:solidFill>
        </p:grpSpPr>
        <p:sp>
          <p:nvSpPr>
            <p:cNvPr id="4" name="Freeform 9">
              <a:extLst>
                <a:ext uri="{FF2B5EF4-FFF2-40B4-BE49-F238E27FC236}">
                  <a16:creationId xmlns:a16="http://schemas.microsoft.com/office/drawing/2014/main" id="{2F396AD2-7E00-8AE9-8806-F84D85A4EA9E}"/>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5" name="Freeform 10">
              <a:extLst>
                <a:ext uri="{FF2B5EF4-FFF2-40B4-BE49-F238E27FC236}">
                  <a16:creationId xmlns:a16="http://schemas.microsoft.com/office/drawing/2014/main" id="{52E99A61-2772-7885-375A-35381B9DFBC5}"/>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6" name="Freeform 11">
              <a:extLst>
                <a:ext uri="{FF2B5EF4-FFF2-40B4-BE49-F238E27FC236}">
                  <a16:creationId xmlns:a16="http://schemas.microsoft.com/office/drawing/2014/main" id="{8E2178AE-3C3E-6944-9AAD-A323EB1A7E4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cxnSp>
        <p:nvCxnSpPr>
          <p:cNvPr id="7" name="Straight Connector 6">
            <a:extLst>
              <a:ext uri="{FF2B5EF4-FFF2-40B4-BE49-F238E27FC236}">
                <a16:creationId xmlns:a16="http://schemas.microsoft.com/office/drawing/2014/main" id="{6B88FF0B-28C8-5441-C7F2-4D60039E1325}"/>
              </a:ext>
            </a:extLst>
          </p:cNvPr>
          <p:cNvCxnSpPr>
            <a:cxnSpLocks/>
          </p:cNvCxnSpPr>
          <p:nvPr userDrawn="1"/>
        </p:nvCxnSpPr>
        <p:spPr>
          <a:xfrm>
            <a:off x="7154721" y="399788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51957560"/>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n-US" noProof="0"/>
              <a:t>Click to edit Master title style</a:t>
            </a:r>
            <a:endParaRPr lang="en-GB" noProof="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1094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n-US" noProof="0"/>
              <a:t>Click to edit Master title style</a:t>
            </a:r>
            <a:endParaRPr lang="en-GB" noProof="0"/>
          </a:p>
        </p:txBody>
      </p: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62655503-4608-4F79-A5D4-B2F67958F263}"/>
              </a:ext>
            </a:extLst>
          </p:cNvPr>
          <p:cNvSpPr>
            <a:spLocks noGrp="1"/>
          </p:cNvSpPr>
          <p:nvPr>
            <p:ph type="dt" sz="half" idx="25"/>
          </p:nvPr>
        </p:nvSpPr>
        <p:spPr/>
        <p:txBody>
          <a:bodyPr rtlCol="0"/>
          <a:lstStyle/>
          <a:p>
            <a:pPr rtl="0"/>
            <a:fld id="{C02CDA83-4160-4EEB-AD7D-1C57C21837F3}"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9DAFA395-FE4C-4A99-A74E-57757D8473E1}"/>
              </a:ext>
            </a:extLst>
          </p:cNvPr>
          <p:cNvSpPr>
            <a:spLocks noGrp="1"/>
          </p:cNvSpPr>
          <p:nvPr>
            <p:ph type="ftr" sz="quarter" idx="26"/>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4097055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a:p>
        </p:txBody>
      </p: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CA64E0B3-57C5-4DAF-8531-F39610E77C09}"/>
              </a:ext>
            </a:extLst>
          </p:cNvPr>
          <p:cNvSpPr>
            <a:spLocks noGrp="1"/>
          </p:cNvSpPr>
          <p:nvPr>
            <p:ph type="dt" sz="half" idx="14"/>
          </p:nvPr>
        </p:nvSpPr>
        <p:spPr/>
        <p:txBody>
          <a:bodyPr rtlCol="0"/>
          <a:lstStyle/>
          <a:p>
            <a:pPr rtl="0"/>
            <a:fld id="{94200668-9301-4F8B-89F3-A4E2AEA80049}"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B7E0EC46-C626-4D58-AB64-0B3B850D1482}"/>
              </a:ext>
            </a:extLst>
          </p:cNvPr>
          <p:cNvSpPr>
            <a:spLocks noGrp="1"/>
          </p:cNvSpPr>
          <p:nvPr>
            <p:ph type="ftr" sz="quarter" idx="15"/>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3419524281"/>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n-US" noProof="0"/>
              <a:t>Click icon to add chart</a:t>
            </a:r>
            <a:endParaRPr lang="en-GB" noProof="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rtlCol="0"/>
          <a:lstStyle/>
          <a:p>
            <a:pPr rtl="0"/>
            <a:fld id="{029ECAD1-3047-43DC-81B7-231597E81F19}"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rtlCol="0"/>
          <a:lstStyle/>
          <a:p>
            <a:pPr rtl="0"/>
            <a:fld id="{294A09A9-5501-47C1-A89A-A340965A2BE2}" type="slidenum">
              <a:rPr lang="en-GB" noProof="0" smtClean="0"/>
              <a:pPr rtl="0"/>
              <a:t>‹#›</a:t>
            </a:fld>
            <a:endParaRPr lang="en-GB" noProof="0">
              <a:latin typeface="+mn-lt"/>
            </a:endParaRPr>
          </a:p>
        </p:txBody>
      </p:sp>
    </p:spTree>
    <p:extLst>
      <p:ext uri="{BB962C8B-B14F-4D97-AF65-F5344CB8AC3E}">
        <p14:creationId xmlns:p14="http://schemas.microsoft.com/office/powerpoint/2010/main" val="415857769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n-US" noProof="0"/>
              <a:t>Click icon to add table</a:t>
            </a:r>
            <a:endParaRPr lang="en-GB" noProof="0"/>
          </a:p>
        </p:txBody>
      </p:sp>
      <p:sp>
        <p:nvSpPr>
          <p:cNvPr id="2" name="Date Placeholder 1">
            <a:extLst>
              <a:ext uri="{FF2B5EF4-FFF2-40B4-BE49-F238E27FC236}">
                <a16:creationId xmlns:a16="http://schemas.microsoft.com/office/drawing/2014/main" id="{9B2411D2-78FE-46C1-9EA9-C6A882903B53}"/>
              </a:ext>
            </a:extLst>
          </p:cNvPr>
          <p:cNvSpPr>
            <a:spLocks noGrp="1"/>
          </p:cNvSpPr>
          <p:nvPr>
            <p:ph type="dt" sz="half" idx="11"/>
          </p:nvPr>
        </p:nvSpPr>
        <p:spPr/>
        <p:txBody>
          <a:bodyPr rtlCol="0"/>
          <a:lstStyle/>
          <a:p>
            <a:pPr rtl="0"/>
            <a:fld id="{1E6A16EE-7FBD-4E62-A186-69A1E1C8758D}"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C04DAF8F-82DB-4DBE-9041-71217A4516CB}"/>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rtlCol="0"/>
          <a:lstStyle/>
          <a:p>
            <a:pPr rtl="0"/>
            <a:fld id="{294A09A9-5501-47C1-A89A-A340965A2BE2}" type="slidenum">
              <a:rPr lang="en-GB" noProof="0" smtClean="0"/>
              <a:pPr rtl="0"/>
              <a:t>‹#›</a:t>
            </a:fld>
            <a:endParaRPr lang="en-GB" noProof="0">
              <a:latin typeface="+mn-lt"/>
            </a:endParaRPr>
          </a:p>
        </p:txBody>
      </p:sp>
    </p:spTree>
    <p:extLst>
      <p:ext uri="{BB962C8B-B14F-4D97-AF65-F5344CB8AC3E}">
        <p14:creationId xmlns:p14="http://schemas.microsoft.com/office/powerpoint/2010/main" val="15856945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n-US" noProof="0"/>
              <a:t>Click to edit Master title style</a:t>
            </a:r>
            <a:endParaRPr lang="en-GB" noProof="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Tree>
    <p:extLst>
      <p:ext uri="{BB962C8B-B14F-4D97-AF65-F5344CB8AC3E}">
        <p14:creationId xmlns:p14="http://schemas.microsoft.com/office/powerpoint/2010/main" val="3420432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n-US" noProof="0"/>
              <a:t>Click icon to add picture</a:t>
            </a:r>
            <a:endParaRPr lang="en-GB" noProof="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n-US" noProof="0"/>
              <a:t>Click icon to add picture</a:t>
            </a:r>
            <a:endParaRPr lang="en-GB" noProof="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n-US" noProof="0"/>
              <a:t>Click icon to add picture</a:t>
            </a:r>
            <a:endParaRPr lang="en-GB" noProof="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n-US" noProof="0"/>
              <a:t>Click icon to add picture</a:t>
            </a:r>
            <a:endParaRPr lang="en-GB" noProof="0"/>
          </a:p>
        </p:txBody>
      </p:sp>
      <p:sp>
        <p:nvSpPr>
          <p:cNvPr id="2" name="Date Placeholder 1">
            <a:extLst>
              <a:ext uri="{FF2B5EF4-FFF2-40B4-BE49-F238E27FC236}">
                <a16:creationId xmlns:a16="http://schemas.microsoft.com/office/drawing/2014/main" id="{8ED89364-B1CB-4E72-A6BB-95A34B50661C}"/>
              </a:ext>
            </a:extLst>
          </p:cNvPr>
          <p:cNvSpPr>
            <a:spLocks noGrp="1"/>
          </p:cNvSpPr>
          <p:nvPr>
            <p:ph type="dt" sz="half" idx="32"/>
          </p:nvPr>
        </p:nvSpPr>
        <p:spPr/>
        <p:txBody>
          <a:bodyPr rtlCol="0"/>
          <a:lstStyle/>
          <a:p>
            <a:pPr rtl="0"/>
            <a:fld id="{D21FA074-9295-430E-9633-F682F8C96958}"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8E09328F-B310-4BF3-883E-BA9A39676AF2}"/>
              </a:ext>
            </a:extLst>
          </p:cNvPr>
          <p:cNvSpPr>
            <a:spLocks noGrp="1"/>
          </p:cNvSpPr>
          <p:nvPr>
            <p:ph type="ftr" sz="quarter" idx="33"/>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30018460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Date Placeholder 1">
            <a:extLst>
              <a:ext uri="{FF2B5EF4-FFF2-40B4-BE49-F238E27FC236}">
                <a16:creationId xmlns:a16="http://schemas.microsoft.com/office/drawing/2014/main" id="{21DC2552-C347-4C3D-8C92-4A6981227C0E}"/>
              </a:ext>
            </a:extLst>
          </p:cNvPr>
          <p:cNvSpPr>
            <a:spLocks noGrp="1"/>
          </p:cNvSpPr>
          <p:nvPr>
            <p:ph type="dt" sz="half" idx="36"/>
          </p:nvPr>
        </p:nvSpPr>
        <p:spPr/>
        <p:txBody>
          <a:bodyPr rtlCol="0"/>
          <a:lstStyle/>
          <a:p>
            <a:pPr rtl="0"/>
            <a:fld id="{D33AD83D-9671-4762-AF03-9C719A9CD695}"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A5B7C35C-F3E4-4522-8711-16E4F9052C2C}"/>
              </a:ext>
            </a:extLst>
          </p:cNvPr>
          <p:cNvSpPr>
            <a:spLocks noGrp="1"/>
          </p:cNvSpPr>
          <p:nvPr>
            <p:ph type="ftr" sz="quarter" idx="37"/>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rtlCol="0"/>
          <a:lstStyle/>
          <a:p>
            <a:pPr rtl="0"/>
            <a:fld id="{294A09A9-5501-47C1-A89A-A340965A2BE2}" type="slidenum">
              <a:rPr lang="en-GB" noProof="0" smtClean="0"/>
              <a:pPr rtl="0"/>
              <a:t>‹#›</a:t>
            </a:fld>
            <a:endParaRPr lang="en-GB" noProof="0">
              <a:latin typeface="+mn-lt"/>
            </a:endParaRPr>
          </a:p>
        </p:txBody>
      </p:sp>
    </p:spTree>
    <p:extLst>
      <p:ext uri="{BB962C8B-B14F-4D97-AF65-F5344CB8AC3E}">
        <p14:creationId xmlns:p14="http://schemas.microsoft.com/office/powerpoint/2010/main" val="31004133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p:txBody>
          <a:bodyPr rtlCol="0"/>
          <a:lstStyle/>
          <a:p>
            <a:pPr rtl="0"/>
            <a:fld id="{F88F5F63-8808-4375-85CE-D0FAFA3BBE65}"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28006415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rtlCol="0"/>
          <a:lstStyle/>
          <a:p>
            <a:pPr rtl="0"/>
            <a:fld id="{6D17C7AE-DC41-4D6E-8CE7-A0296D62536F}" type="datetime3">
              <a:rPr lang="en-GB" noProof="0" smtClean="0">
                <a:latin typeface="+mn-lt"/>
              </a:rPr>
              <a:t>18 September, 2026</a:t>
            </a:fld>
            <a:endParaRPr lang="en-GB" noProof="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19238058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p:txBody>
          <a:bodyPr rtlCol="0"/>
          <a:lstStyle/>
          <a:p>
            <a:pPr rtl="0"/>
            <a:fld id="{0971D3F5-C297-4F98-9679-48877DEF0EC7}" type="datetime3">
              <a:rPr lang="en-GB" noProof="0" smtClean="0">
                <a:latin typeface="+mn-lt"/>
              </a:rPr>
              <a:t>18 September, 2026</a:t>
            </a:fld>
            <a:endParaRPr lang="en-GB" noProof="0">
              <a:latin typeface="+mn-lt"/>
            </a:endParaRP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p:txBody>
          <a:bodyPr rtlCol="0"/>
          <a:lstStyle/>
          <a:p>
            <a:pPr rtl="0"/>
            <a:r>
              <a:rPr lang="en-GB" noProof="0"/>
              <a:t>Annual Review</a:t>
            </a:r>
            <a:endParaRPr lang="en-GB" b="0" noProof="0"/>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rtlCol="0"/>
          <a:lstStyle/>
          <a:p>
            <a:pPr rtl="0"/>
            <a:fld id="{294A09A9-5501-47C1-A89A-A340965A2BE2}" type="slidenum">
              <a:rPr lang="en-GB" noProof="0" smtClean="0"/>
              <a:pPr rtl="0"/>
              <a:t>‹#›</a:t>
            </a:fld>
            <a:endParaRPr lang="en-GB" noProof="0"/>
          </a:p>
        </p:txBody>
      </p:sp>
    </p:spTree>
    <p:extLst>
      <p:ext uri="{BB962C8B-B14F-4D97-AF65-F5344CB8AC3E}">
        <p14:creationId xmlns:p14="http://schemas.microsoft.com/office/powerpoint/2010/main" val="17416849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n-US" noProof="0"/>
              <a:t>Click icon to add picture</a:t>
            </a:r>
            <a:endParaRPr lang="en-GB" noProof="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a:p>
          </p:txBody>
        </p:sp>
      </p:grpSp>
    </p:spTree>
    <p:extLst>
      <p:ext uri="{BB962C8B-B14F-4D97-AF65-F5344CB8AC3E}">
        <p14:creationId xmlns:p14="http://schemas.microsoft.com/office/powerpoint/2010/main" val="4215061676"/>
      </p:ext>
    </p:extLst>
  </p:cSld>
  <p:clrMapOvr>
    <a:masterClrMapping/>
  </p:clrMapOvr>
  <p:extLst>
    <p:ext uri="{DCECCB84-F9BA-43D5-87BE-67443E8EF086}">
      <p15:sldGuideLst xmlns:p15="http://schemas.microsoft.com/office/powerpoint/2012/main">
        <p15:guide id="1" pos="6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4E23B-27F8-B1E9-237D-CD0938032E9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AA76D2-71E3-18CB-CF8C-2C011F25A8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4AD516-5ED0-B18E-E9CF-093FA3AD0B2B}"/>
              </a:ext>
            </a:extLst>
          </p:cNvPr>
          <p:cNvSpPr>
            <a:spLocks noGrp="1"/>
          </p:cNvSpPr>
          <p:nvPr>
            <p:ph type="dt" sz="half" idx="10"/>
          </p:nvPr>
        </p:nvSpPr>
        <p:spPr/>
        <p:txBody>
          <a:bodyPr/>
          <a:lstStyle/>
          <a:p>
            <a:fld id="{A7F0B345-3F55-40BE-8240-151494402496}" type="datetimeFigureOut">
              <a:rPr lang="en-GB" smtClean="0"/>
              <a:t>18/09/2026</a:t>
            </a:fld>
            <a:endParaRPr lang="en-GB"/>
          </a:p>
        </p:txBody>
      </p:sp>
      <p:sp>
        <p:nvSpPr>
          <p:cNvPr id="5" name="Footer Placeholder 4">
            <a:extLst>
              <a:ext uri="{FF2B5EF4-FFF2-40B4-BE49-F238E27FC236}">
                <a16:creationId xmlns:a16="http://schemas.microsoft.com/office/drawing/2014/main" id="{4F85E3A6-4373-99EB-0218-2C1139CCED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332D4D-9779-5431-7C4B-8D4C4AA044B6}"/>
              </a:ext>
            </a:extLst>
          </p:cNvPr>
          <p:cNvSpPr>
            <a:spLocks noGrp="1"/>
          </p:cNvSpPr>
          <p:nvPr>
            <p:ph type="sldNum" sz="quarter" idx="12"/>
          </p:nvPr>
        </p:nvSpPr>
        <p:spPr/>
        <p:txBody>
          <a:bodyPr/>
          <a:lstStyle/>
          <a:p>
            <a:fld id="{FB4D9F19-65AA-44A5-B227-7FA13FA20F24}" type="slidenum">
              <a:rPr lang="en-GB" smtClean="0"/>
              <a:t>‹#›</a:t>
            </a:fld>
            <a:endParaRPr lang="en-GB"/>
          </a:p>
        </p:txBody>
      </p:sp>
    </p:spTree>
    <p:extLst>
      <p:ext uri="{BB962C8B-B14F-4D97-AF65-F5344CB8AC3E}">
        <p14:creationId xmlns:p14="http://schemas.microsoft.com/office/powerpoint/2010/main" val="164779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78D6B-D6CB-0442-759C-47862A4DF6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C1E66F-0570-A1B1-9ED0-150C7F93A8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5AE4D7-FD11-BE03-87BD-150CF624D472}"/>
              </a:ext>
            </a:extLst>
          </p:cNvPr>
          <p:cNvSpPr>
            <a:spLocks noGrp="1"/>
          </p:cNvSpPr>
          <p:nvPr>
            <p:ph type="dt" sz="half" idx="10"/>
          </p:nvPr>
        </p:nvSpPr>
        <p:spPr/>
        <p:txBody>
          <a:body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36566CCE-4E7E-E9E6-3D40-D1E2F51587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157F9B-0E22-8668-DE52-B37ACFD2123D}"/>
              </a:ext>
            </a:extLst>
          </p:cNvPr>
          <p:cNvSpPr>
            <a:spLocks noGrp="1"/>
          </p:cNvSpPr>
          <p:nvPr>
            <p:ph type="sldNum" sz="quarter" idx="12"/>
          </p:nvPr>
        </p:nvSpPr>
        <p:spPr/>
        <p:txBody>
          <a:bodyPr/>
          <a:lstStyle/>
          <a:p>
            <a:fld id="{81E89D9B-03D1-4FD4-86B6-908B49AE120A}" type="slidenum">
              <a:rPr lang="en-GB" smtClean="0"/>
              <a:t>‹#›</a:t>
            </a:fld>
            <a:endParaRPr lang="en-GB"/>
          </a:p>
        </p:txBody>
      </p:sp>
    </p:spTree>
    <p:extLst>
      <p:ext uri="{BB962C8B-B14F-4D97-AF65-F5344CB8AC3E}">
        <p14:creationId xmlns:p14="http://schemas.microsoft.com/office/powerpoint/2010/main" val="420216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016918-6C01-4361-2604-4EEDD609A5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616DA0-3C00-E5A2-F06B-C8663320A9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97F483-25AC-5D47-8DEA-CAE6B9E179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2801C4-5FD2-4E77-BFE3-F77369E88F3F}" type="datetimeFigureOut">
              <a:rPr lang="en-GB" smtClean="0"/>
              <a:t>18/09/2026</a:t>
            </a:fld>
            <a:endParaRPr lang="en-GB"/>
          </a:p>
        </p:txBody>
      </p:sp>
      <p:sp>
        <p:nvSpPr>
          <p:cNvPr id="5" name="Footer Placeholder 4">
            <a:extLst>
              <a:ext uri="{FF2B5EF4-FFF2-40B4-BE49-F238E27FC236}">
                <a16:creationId xmlns:a16="http://schemas.microsoft.com/office/drawing/2014/main" id="{6A25D5DC-4AEB-41D3-0C2A-163C4C9866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3E819C6-7A6D-B9F9-71E5-FFCFAD679E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E89D9B-03D1-4FD4-86B6-908B49AE120A}" type="slidenum">
              <a:rPr lang="en-GB" smtClean="0"/>
              <a:t>‹#›</a:t>
            </a:fld>
            <a:endParaRPr lang="en-GB"/>
          </a:p>
        </p:txBody>
      </p:sp>
    </p:spTree>
    <p:extLst>
      <p:ext uri="{BB962C8B-B14F-4D97-AF65-F5344CB8AC3E}">
        <p14:creationId xmlns:p14="http://schemas.microsoft.com/office/powerpoint/2010/main" val="2265339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8AC5E797-DDC7-4716-ABC9-2C172A510C23}" type="datetime3">
              <a:rPr lang="en-GB" noProof="0" smtClean="0">
                <a:latin typeface="+mn-lt"/>
              </a:rPr>
              <a:t>18 September, 2026</a:t>
            </a:fld>
            <a:endParaRPr lang="en-GB" noProof="0">
              <a:latin typeface="+mn-lt"/>
            </a:endParaRP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en-GB" noProof="0"/>
              <a:t>Annual Review</a:t>
            </a:r>
            <a:endParaRPr lang="en-GB" b="0" noProof="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n-GB" noProof="0" smtClean="0"/>
              <a:pPr rtl="0"/>
              <a:t>‹#›</a:t>
            </a:fld>
            <a:endParaRPr lang="en-GB" noProof="0">
              <a:latin typeface="+mn-lt"/>
            </a:endParaRPr>
          </a:p>
        </p:txBody>
      </p:sp>
    </p:spTree>
    <p:extLst>
      <p:ext uri="{BB962C8B-B14F-4D97-AF65-F5344CB8AC3E}">
        <p14:creationId xmlns:p14="http://schemas.microsoft.com/office/powerpoint/2010/main" val="422687424"/>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in a turban smiling&#10;&#10;Description automatically generated">
            <a:extLst>
              <a:ext uri="{FF2B5EF4-FFF2-40B4-BE49-F238E27FC236}">
                <a16:creationId xmlns:a16="http://schemas.microsoft.com/office/drawing/2014/main" id="{163AC52C-843A-C005-8B38-16528E077F1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
            <a:ext cx="12192000" cy="7800016"/>
          </a:xfrm>
          <a:prstGeom prst="rect">
            <a:avLst/>
          </a:prstGeom>
        </p:spPr>
      </p:pic>
      <p:pic>
        <p:nvPicPr>
          <p:cNvPr id="13" name="Picture 12">
            <a:extLst>
              <a:ext uri="{FF2B5EF4-FFF2-40B4-BE49-F238E27FC236}">
                <a16:creationId xmlns:a16="http://schemas.microsoft.com/office/drawing/2014/main" id="{20A386D8-D1DC-772D-F371-42206E54E5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6177" y="4665307"/>
            <a:ext cx="11404961" cy="1978090"/>
          </a:xfrm>
          <a:prstGeom prst="rect">
            <a:avLst/>
          </a:prstGeom>
        </p:spPr>
      </p:pic>
    </p:spTree>
    <p:extLst>
      <p:ext uri="{BB962C8B-B14F-4D97-AF65-F5344CB8AC3E}">
        <p14:creationId xmlns:p14="http://schemas.microsoft.com/office/powerpoint/2010/main" val="3640486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8C3B-57F6-F553-BDDF-506E2906F01A}"/>
              </a:ext>
            </a:extLst>
          </p:cNvPr>
          <p:cNvSpPr>
            <a:spLocks noGrp="1"/>
          </p:cNvSpPr>
          <p:nvPr>
            <p:ph type="ctrTitle"/>
          </p:nvPr>
        </p:nvSpPr>
        <p:spPr>
          <a:xfrm>
            <a:off x="765238" y="262122"/>
            <a:ext cx="10668000" cy="1449040"/>
          </a:xfrm>
        </p:spPr>
        <p:txBody>
          <a:bodyPr>
            <a:normAutofit fontScale="90000"/>
          </a:bodyPr>
          <a:lstStyle/>
          <a:p>
            <a:r>
              <a:rPr lang="en-GB" sz="5300" b="1"/>
              <a:t>How does the</a:t>
            </a:r>
            <a:br>
              <a:rPr lang="en-GB" sz="5300" b="1"/>
            </a:br>
            <a:r>
              <a:rPr lang="en-GB" sz="5300" b="1"/>
              <a:t>Resilient Futures Fund work?</a:t>
            </a:r>
          </a:p>
        </p:txBody>
      </p:sp>
      <p:pic>
        <p:nvPicPr>
          <p:cNvPr id="9" name="Picture 8" descr="A diagram of a plant growing from a seed&#10;&#10;AI-generated content may be incorrect.">
            <a:extLst>
              <a:ext uri="{FF2B5EF4-FFF2-40B4-BE49-F238E27FC236}">
                <a16:creationId xmlns:a16="http://schemas.microsoft.com/office/drawing/2014/main" id="{AAD9DDAD-7C9B-3E28-BBDC-11E465E78FFE}"/>
              </a:ext>
            </a:extLst>
          </p:cNvPr>
          <p:cNvPicPr>
            <a:picLocks noChangeAspect="1"/>
          </p:cNvPicPr>
          <p:nvPr/>
        </p:nvPicPr>
        <p:blipFill>
          <a:blip r:embed="rId3" cstate="email">
            <a:extLst>
              <a:ext uri="{28A0092B-C50C-407E-A947-70E740481C1C}">
                <a14:useLocalDpi xmlns:a14="http://schemas.microsoft.com/office/drawing/2010/main"/>
              </a:ext>
            </a:extLst>
          </a:blip>
          <a:srcRect r="-110" b="-206"/>
          <a:stretch>
            <a:fillRect/>
          </a:stretch>
        </p:blipFill>
        <p:spPr>
          <a:xfrm>
            <a:off x="1852845" y="1714035"/>
            <a:ext cx="8477022" cy="4517090"/>
          </a:xfrm>
          <a:prstGeom prst="rect">
            <a:avLst/>
          </a:prstGeom>
        </p:spPr>
      </p:pic>
      <p:pic>
        <p:nvPicPr>
          <p:cNvPr id="6" name="Picture 5">
            <a:extLst>
              <a:ext uri="{FF2B5EF4-FFF2-40B4-BE49-F238E27FC236}">
                <a16:creationId xmlns:a16="http://schemas.microsoft.com/office/drawing/2014/main" id="{A45863F3-42D6-14DA-68C1-74BD0E4C06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349794" cy="1456182"/>
          </a:xfrm>
          <a:prstGeom prst="rect">
            <a:avLst/>
          </a:prstGeom>
        </p:spPr>
      </p:pic>
    </p:spTree>
    <p:extLst>
      <p:ext uri="{BB962C8B-B14F-4D97-AF65-F5344CB8AC3E}">
        <p14:creationId xmlns:p14="http://schemas.microsoft.com/office/powerpoint/2010/main" val="527215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8A630F-7F92-7BE4-35A5-58A3B5784F7A}"/>
              </a:ext>
            </a:extLst>
          </p:cNvPr>
          <p:cNvPicPr>
            <a:picLocks noChangeAspect="1"/>
          </p:cNvPicPr>
          <p:nvPr/>
        </p:nvPicPr>
        <p:blipFill>
          <a:blip r:embed="rId3"/>
          <a:stretch>
            <a:fillRect/>
          </a:stretch>
        </p:blipFill>
        <p:spPr>
          <a:xfrm>
            <a:off x="376238" y="328613"/>
            <a:ext cx="11439525" cy="6200775"/>
          </a:xfrm>
          <a:prstGeom prst="rect">
            <a:avLst/>
          </a:prstGeom>
        </p:spPr>
      </p:pic>
    </p:spTree>
    <p:extLst>
      <p:ext uri="{BB962C8B-B14F-4D97-AF65-F5344CB8AC3E}">
        <p14:creationId xmlns:p14="http://schemas.microsoft.com/office/powerpoint/2010/main" val="1701801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34067-AB67-3318-25AE-2DEBAF1CF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8340A-5619-6E6C-BBB2-6F8F381CEA73}"/>
              </a:ext>
            </a:extLst>
          </p:cNvPr>
          <p:cNvSpPr>
            <a:spLocks noGrp="1"/>
          </p:cNvSpPr>
          <p:nvPr>
            <p:ph type="ctrTitle"/>
          </p:nvPr>
        </p:nvSpPr>
        <p:spPr>
          <a:xfrm>
            <a:off x="765238" y="262122"/>
            <a:ext cx="10668000" cy="957078"/>
          </a:xfrm>
        </p:spPr>
        <p:txBody>
          <a:bodyPr>
            <a:normAutofit/>
          </a:bodyPr>
          <a:lstStyle/>
          <a:p>
            <a:r>
              <a:rPr lang="en-GB" sz="5300" b="1"/>
              <a:t>Phase 1 Funding</a:t>
            </a:r>
          </a:p>
        </p:txBody>
      </p:sp>
      <p:pic>
        <p:nvPicPr>
          <p:cNvPr id="6" name="Picture 5">
            <a:extLst>
              <a:ext uri="{FF2B5EF4-FFF2-40B4-BE49-F238E27FC236}">
                <a16:creationId xmlns:a16="http://schemas.microsoft.com/office/drawing/2014/main" id="{D452FE64-C209-90BD-B17F-14B22491BA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349794" cy="1456182"/>
          </a:xfrm>
          <a:prstGeom prst="rect">
            <a:avLst/>
          </a:prstGeom>
        </p:spPr>
      </p:pic>
      <p:pic>
        <p:nvPicPr>
          <p:cNvPr id="8" name="Picture 7">
            <a:extLst>
              <a:ext uri="{FF2B5EF4-FFF2-40B4-BE49-F238E27FC236}">
                <a16:creationId xmlns:a16="http://schemas.microsoft.com/office/drawing/2014/main" id="{CA2DE4CE-716B-938F-C972-7F280AA4A7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02865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411480" y="310896"/>
            <a:ext cx="11384280" cy="0"/>
          </a:xfrm>
          <a:prstGeom prst="line">
            <a:avLst/>
          </a:prstGeom>
          <a:noFill/>
          <a:ln w="7620">
            <a:solidFill>
              <a:srgbClr val="575756">
                <a:alpha val="80000"/>
              </a:srgbClr>
            </a:solidFill>
            <a:prstDash val="solid"/>
          </a:ln>
        </p:spPr>
        <p:txBody>
          <a:bodyPr/>
          <a:lstStyle/>
          <a:p>
            <a:endParaRPr lang="en-GB"/>
          </a:p>
        </p:txBody>
      </p:sp>
      <p:sp>
        <p:nvSpPr>
          <p:cNvPr id="3" name="Text 1"/>
          <p:cNvSpPr/>
          <p:nvPr/>
        </p:nvSpPr>
        <p:spPr>
          <a:xfrm>
            <a:off x="438912" y="109728"/>
            <a:ext cx="5303520" cy="201168"/>
          </a:xfrm>
          <a:prstGeom prst="rect">
            <a:avLst/>
          </a:prstGeom>
          <a:noFill/>
          <a:ln/>
        </p:spPr>
        <p:txBody>
          <a:bodyPr wrap="square" lIns="0" tIns="0" rIns="0" bIns="0" rtlCol="0" anchor="ctr"/>
          <a:lstStyle/>
          <a:p>
            <a:pPr marL="0" indent="0">
              <a:buNone/>
            </a:pPr>
            <a:r>
              <a:rPr lang="en-US" sz="780" b="1">
                <a:solidFill>
                  <a:srgbClr val="575756"/>
                </a:solidFill>
                <a:latin typeface="Futura" pitchFamily="34" charset="0"/>
                <a:ea typeface="Futura" pitchFamily="34" charset="-122"/>
                <a:cs typeface="Futura" pitchFamily="34" charset="-120"/>
              </a:rPr>
              <a:t>Ethical investment pillars</a:t>
            </a:r>
            <a:endParaRPr lang="en-US" sz="780"/>
          </a:p>
        </p:txBody>
      </p:sp>
      <p:sp>
        <p:nvSpPr>
          <p:cNvPr id="4" name="Text 2"/>
          <p:cNvSpPr/>
          <p:nvPr/>
        </p:nvSpPr>
        <p:spPr>
          <a:xfrm>
            <a:off x="8869680" y="109728"/>
            <a:ext cx="2880360" cy="201168"/>
          </a:xfrm>
          <a:prstGeom prst="rect">
            <a:avLst/>
          </a:prstGeom>
          <a:noFill/>
          <a:ln/>
        </p:spPr>
        <p:txBody>
          <a:bodyPr wrap="square" lIns="0" tIns="0" rIns="0" bIns="0" rtlCol="0" anchor="ctr"/>
          <a:lstStyle/>
          <a:p>
            <a:pPr marL="0" indent="0" algn="r">
              <a:buNone/>
            </a:pPr>
            <a:r>
              <a:rPr lang="en-US" sz="780">
                <a:solidFill>
                  <a:srgbClr val="575756"/>
                </a:solidFill>
                <a:latin typeface="Futura" pitchFamily="34" charset="0"/>
                <a:ea typeface="Futura" pitchFamily="34" charset="-122"/>
                <a:cs typeface="Futura" pitchFamily="34" charset="-120"/>
              </a:rPr>
              <a:t>Christian Aid Resilient Futures Fund</a:t>
            </a:r>
            <a:endParaRPr lang="en-US" sz="780"/>
          </a:p>
        </p:txBody>
      </p:sp>
      <p:sp>
        <p:nvSpPr>
          <p:cNvPr id="5" name="Shape 3"/>
          <p:cNvSpPr/>
          <p:nvPr/>
        </p:nvSpPr>
        <p:spPr>
          <a:xfrm>
            <a:off x="411480" y="6446520"/>
            <a:ext cx="11384280" cy="0"/>
          </a:xfrm>
          <a:prstGeom prst="line">
            <a:avLst/>
          </a:prstGeom>
          <a:noFill/>
          <a:ln w="4445">
            <a:solidFill>
              <a:srgbClr val="575756">
                <a:alpha val="45000"/>
              </a:srgbClr>
            </a:solidFill>
            <a:prstDash val="solid"/>
          </a:ln>
        </p:spPr>
        <p:txBody>
          <a:bodyPr/>
          <a:lstStyle/>
          <a:p>
            <a:endParaRPr lang="en-GB"/>
          </a:p>
        </p:txBody>
      </p:sp>
      <p:sp>
        <p:nvSpPr>
          <p:cNvPr id="6" name="Text 4"/>
          <p:cNvSpPr/>
          <p:nvPr/>
        </p:nvSpPr>
        <p:spPr>
          <a:xfrm>
            <a:off x="438912" y="6519672"/>
            <a:ext cx="50292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05</a:t>
            </a:r>
            <a:endParaRPr lang="en-US" sz="750"/>
          </a:p>
        </p:txBody>
      </p:sp>
      <p:sp>
        <p:nvSpPr>
          <p:cNvPr id="7" name="Text 5"/>
          <p:cNvSpPr/>
          <p:nvPr/>
        </p:nvSpPr>
        <p:spPr>
          <a:xfrm>
            <a:off x="1005840" y="6519672"/>
            <a:ext cx="457200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Ethical, Impact and Investment Framework</a:t>
            </a:r>
            <a:endParaRPr lang="en-US" sz="750"/>
          </a:p>
        </p:txBody>
      </p:sp>
      <p:sp>
        <p:nvSpPr>
          <p:cNvPr id="8" name="Text 6"/>
          <p:cNvSpPr/>
          <p:nvPr/>
        </p:nvSpPr>
        <p:spPr>
          <a:xfrm>
            <a:off x="566928" y="658368"/>
            <a:ext cx="10881360" cy="502920"/>
          </a:xfrm>
          <a:prstGeom prst="rect">
            <a:avLst/>
          </a:prstGeom>
          <a:noFill/>
          <a:ln/>
        </p:spPr>
        <p:txBody>
          <a:bodyPr wrap="square" lIns="0" tIns="0" rIns="0" bIns="0" rtlCol="0" anchor="ctr"/>
          <a:lstStyle/>
          <a:p>
            <a:pPr marL="0" indent="0">
              <a:buNone/>
            </a:pPr>
            <a:r>
              <a:rPr lang="en-US" sz="3200" b="1">
                <a:solidFill>
                  <a:srgbClr val="EA1017"/>
                </a:solidFill>
                <a:latin typeface="Mokoko" pitchFamily="34" charset="0"/>
                <a:ea typeface="Mokoko" pitchFamily="34" charset="-122"/>
                <a:cs typeface="Mokoko" pitchFamily="34" charset="-120"/>
              </a:rPr>
              <a:t>Seven pillars of ethical investment</a:t>
            </a:r>
            <a:endParaRPr lang="en-US" sz="3200"/>
          </a:p>
        </p:txBody>
      </p:sp>
      <p:sp>
        <p:nvSpPr>
          <p:cNvPr id="9" name="Text 7"/>
          <p:cNvSpPr/>
          <p:nvPr/>
        </p:nvSpPr>
        <p:spPr>
          <a:xfrm>
            <a:off x="603504" y="1261872"/>
            <a:ext cx="10149840" cy="576072"/>
          </a:xfrm>
          <a:prstGeom prst="rect">
            <a:avLst/>
          </a:prstGeom>
          <a:noFill/>
          <a:ln/>
        </p:spPr>
        <p:txBody>
          <a:bodyPr wrap="square" lIns="254" tIns="254" rIns="254" bIns="254" rtlCol="0" anchor="ctr">
            <a:normAutofit/>
          </a:bodyPr>
          <a:lstStyle/>
          <a:p>
            <a:pPr marL="0" indent="0">
              <a:buNone/>
            </a:pPr>
            <a:r>
              <a:rPr lang="en-US" sz="1460">
                <a:solidFill>
                  <a:srgbClr val="575756"/>
                </a:solidFill>
                <a:latin typeface="Futura" pitchFamily="34" charset="0"/>
                <a:ea typeface="Futura" pitchFamily="34" charset="-122"/>
                <a:cs typeface="Futura" pitchFamily="34" charset="-120"/>
              </a:rPr>
              <a:t>Ethics is central to our investment approach. It is part of the underlying logic and mission: who benefits, who bears risk, how power is exercised, and whether capital serves justice.</a:t>
            </a:r>
            <a:endParaRPr lang="en-US" sz="1460"/>
          </a:p>
        </p:txBody>
      </p:sp>
      <p:pic>
        <p:nvPicPr>
          <p:cNvPr id="10" name="Image 0" descr="/mnt/data/carff_visual_assets/01_pillars_of_ethical_investment_full.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6433" y="1920240"/>
            <a:ext cx="10734375" cy="3886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11480" y="310896"/>
            <a:ext cx="11384280" cy="0"/>
          </a:xfrm>
          <a:prstGeom prst="line">
            <a:avLst/>
          </a:prstGeom>
          <a:noFill/>
          <a:ln w="7620">
            <a:solidFill>
              <a:srgbClr val="575756">
                <a:alpha val="80000"/>
              </a:srgbClr>
            </a:solidFill>
            <a:prstDash val="solid"/>
          </a:ln>
        </p:spPr>
        <p:txBody>
          <a:bodyPr/>
          <a:lstStyle/>
          <a:p>
            <a:endParaRPr lang="en-GB"/>
          </a:p>
        </p:txBody>
      </p:sp>
      <p:sp>
        <p:nvSpPr>
          <p:cNvPr id="3" name="Text 1"/>
          <p:cNvSpPr/>
          <p:nvPr/>
        </p:nvSpPr>
        <p:spPr>
          <a:xfrm>
            <a:off x="438912" y="109728"/>
            <a:ext cx="5303520" cy="201168"/>
          </a:xfrm>
          <a:prstGeom prst="rect">
            <a:avLst/>
          </a:prstGeom>
          <a:noFill/>
          <a:ln/>
        </p:spPr>
        <p:txBody>
          <a:bodyPr wrap="square" lIns="0" tIns="0" rIns="0" bIns="0" rtlCol="0" anchor="ctr"/>
          <a:lstStyle/>
          <a:p>
            <a:pPr marL="0" indent="0">
              <a:buNone/>
            </a:pPr>
            <a:r>
              <a:rPr lang="en-US" sz="780" b="1">
                <a:solidFill>
                  <a:srgbClr val="575756"/>
                </a:solidFill>
                <a:latin typeface="Futura" pitchFamily="34" charset="0"/>
                <a:ea typeface="Futura" pitchFamily="34" charset="-122"/>
                <a:cs typeface="Futura" pitchFamily="34" charset="-120"/>
              </a:rPr>
              <a:t>Impact measurement</a:t>
            </a:r>
            <a:endParaRPr lang="en-US" sz="780"/>
          </a:p>
        </p:txBody>
      </p:sp>
      <p:sp>
        <p:nvSpPr>
          <p:cNvPr id="4" name="Text 2"/>
          <p:cNvSpPr/>
          <p:nvPr/>
        </p:nvSpPr>
        <p:spPr>
          <a:xfrm>
            <a:off x="8869680" y="109728"/>
            <a:ext cx="2880360" cy="201168"/>
          </a:xfrm>
          <a:prstGeom prst="rect">
            <a:avLst/>
          </a:prstGeom>
          <a:noFill/>
          <a:ln/>
        </p:spPr>
        <p:txBody>
          <a:bodyPr wrap="square" lIns="0" tIns="0" rIns="0" bIns="0" rtlCol="0" anchor="ctr"/>
          <a:lstStyle/>
          <a:p>
            <a:pPr marL="0" indent="0" algn="r">
              <a:buNone/>
            </a:pPr>
            <a:r>
              <a:rPr lang="en-US" sz="780">
                <a:solidFill>
                  <a:srgbClr val="575756"/>
                </a:solidFill>
                <a:latin typeface="Futura" pitchFamily="34" charset="0"/>
                <a:ea typeface="Futura" pitchFamily="34" charset="-122"/>
                <a:cs typeface="Futura" pitchFamily="34" charset="-120"/>
              </a:rPr>
              <a:t>Christian Aid Resilient Futures Fund</a:t>
            </a:r>
            <a:endParaRPr lang="en-US" sz="780"/>
          </a:p>
        </p:txBody>
      </p:sp>
      <p:sp>
        <p:nvSpPr>
          <p:cNvPr id="5" name="Shape 3"/>
          <p:cNvSpPr/>
          <p:nvPr/>
        </p:nvSpPr>
        <p:spPr>
          <a:xfrm>
            <a:off x="411480" y="6446520"/>
            <a:ext cx="11384280" cy="0"/>
          </a:xfrm>
          <a:prstGeom prst="line">
            <a:avLst/>
          </a:prstGeom>
          <a:noFill/>
          <a:ln w="4445">
            <a:solidFill>
              <a:srgbClr val="575756">
                <a:alpha val="45000"/>
              </a:srgbClr>
            </a:solidFill>
            <a:prstDash val="solid"/>
          </a:ln>
        </p:spPr>
        <p:txBody>
          <a:bodyPr/>
          <a:lstStyle/>
          <a:p>
            <a:endParaRPr lang="en-GB"/>
          </a:p>
        </p:txBody>
      </p:sp>
      <p:sp>
        <p:nvSpPr>
          <p:cNvPr id="6" name="Text 4"/>
          <p:cNvSpPr/>
          <p:nvPr/>
        </p:nvSpPr>
        <p:spPr>
          <a:xfrm>
            <a:off x="438912" y="6519672"/>
            <a:ext cx="50292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08</a:t>
            </a:r>
            <a:endParaRPr lang="en-US" sz="750"/>
          </a:p>
        </p:txBody>
      </p:sp>
      <p:sp>
        <p:nvSpPr>
          <p:cNvPr id="7" name="Text 5"/>
          <p:cNvSpPr/>
          <p:nvPr/>
        </p:nvSpPr>
        <p:spPr>
          <a:xfrm>
            <a:off x="1005840" y="6519672"/>
            <a:ext cx="457200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Ethical, Impact and Investment Framework</a:t>
            </a:r>
            <a:endParaRPr lang="en-US" sz="750"/>
          </a:p>
        </p:txBody>
      </p:sp>
      <p:sp>
        <p:nvSpPr>
          <p:cNvPr id="8" name="Text 6"/>
          <p:cNvSpPr/>
          <p:nvPr/>
        </p:nvSpPr>
        <p:spPr>
          <a:xfrm>
            <a:off x="566928" y="658368"/>
            <a:ext cx="10881360" cy="502920"/>
          </a:xfrm>
          <a:prstGeom prst="rect">
            <a:avLst/>
          </a:prstGeom>
          <a:noFill/>
          <a:ln/>
        </p:spPr>
        <p:txBody>
          <a:bodyPr wrap="square" lIns="0" tIns="0" rIns="0" bIns="0" rtlCol="0" anchor="ctr"/>
          <a:lstStyle/>
          <a:p>
            <a:pPr marL="0" indent="0">
              <a:buNone/>
            </a:pPr>
            <a:r>
              <a:rPr lang="en-US" sz="3600" b="1">
                <a:solidFill>
                  <a:srgbClr val="EA1017"/>
                </a:solidFill>
                <a:latin typeface="Mokoko" pitchFamily="34" charset="0"/>
                <a:ea typeface="Mokoko" pitchFamily="34" charset="-122"/>
                <a:cs typeface="Mokoko" pitchFamily="34" charset="-120"/>
              </a:rPr>
              <a:t>How we measure impact</a:t>
            </a:r>
            <a:endParaRPr lang="en-US" sz="3600"/>
          </a:p>
        </p:txBody>
      </p:sp>
      <p:sp>
        <p:nvSpPr>
          <p:cNvPr id="9" name="Text 7"/>
          <p:cNvSpPr/>
          <p:nvPr/>
        </p:nvSpPr>
        <p:spPr>
          <a:xfrm>
            <a:off x="603504" y="1298448"/>
            <a:ext cx="9966960" cy="502920"/>
          </a:xfrm>
          <a:prstGeom prst="rect">
            <a:avLst/>
          </a:prstGeom>
          <a:noFill/>
          <a:ln/>
        </p:spPr>
        <p:txBody>
          <a:bodyPr wrap="square" lIns="254" tIns="254" rIns="254" bIns="254" rtlCol="0" anchor="ctr">
            <a:normAutofit/>
          </a:bodyPr>
          <a:lstStyle/>
          <a:p>
            <a:pPr marL="0" indent="0">
              <a:buNone/>
            </a:pPr>
            <a:r>
              <a:rPr lang="en-US" sz="1480">
                <a:solidFill>
                  <a:srgbClr val="575756"/>
                </a:solidFill>
                <a:latin typeface="Futura" pitchFamily="34" charset="0"/>
                <a:ea typeface="Futura" pitchFamily="34" charset="-122"/>
                <a:cs typeface="Futura" pitchFamily="34" charset="-120"/>
              </a:rPr>
              <a:t>CARFF measures impact as material change in social, economic or environmental conditions, not as activity delivered or capital deployed.</a:t>
            </a:r>
            <a:endParaRPr lang="en-US" sz="1480"/>
          </a:p>
        </p:txBody>
      </p:sp>
      <p:pic>
        <p:nvPicPr>
          <p:cNvPr id="10" name="Image 0" descr="/mnt/data/carff_visual_assets/03_impact_principles_full.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6982" y="2011680"/>
            <a:ext cx="10898412" cy="3822192"/>
          </a:xfrm>
          <a:prstGeom prst="rect">
            <a:avLst/>
          </a:prstGeom>
        </p:spPr>
      </p:pic>
      <p:sp>
        <p:nvSpPr>
          <p:cNvPr id="11" name="Text 8"/>
          <p:cNvSpPr/>
          <p:nvPr/>
        </p:nvSpPr>
        <p:spPr>
          <a:xfrm>
            <a:off x="603504" y="5989320"/>
            <a:ext cx="10058400" cy="320040"/>
          </a:xfrm>
          <a:prstGeom prst="rect">
            <a:avLst/>
          </a:prstGeom>
          <a:noFill/>
          <a:ln/>
        </p:spPr>
        <p:txBody>
          <a:bodyPr wrap="square" lIns="508" tIns="508" rIns="508" bIns="508" rtlCol="0" anchor="t">
            <a:normAutofit/>
          </a:bodyPr>
          <a:lstStyle/>
          <a:p>
            <a:pPr marL="0" indent="0">
              <a:buNone/>
            </a:pPr>
            <a:r>
              <a:rPr lang="en-US" sz="1300" b="1">
                <a:solidFill>
                  <a:srgbClr val="FF0000"/>
                </a:solidFill>
                <a:latin typeface="+mj-lt"/>
                <a:ea typeface="Futura" pitchFamily="34" charset="-122"/>
                <a:cs typeface="Futura" pitchFamily="34" charset="-120"/>
              </a:rPr>
              <a:t>The discipline is simple: </a:t>
            </a:r>
            <a:r>
              <a:rPr lang="en-US" sz="1300" b="1">
                <a:solidFill>
                  <a:srgbClr val="252525"/>
                </a:solidFill>
                <a:latin typeface="Futura" pitchFamily="34" charset="0"/>
                <a:ea typeface="Futura" pitchFamily="34" charset="-122"/>
                <a:cs typeface="Futura" pitchFamily="34" charset="-120"/>
              </a:rPr>
              <a:t>outcomes, stakeholders, scale and depth, contribution, impact risk, evidence and transparency.</a:t>
            </a:r>
            <a:endParaRPr lang="en-US" sz="13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411480" y="310896"/>
            <a:ext cx="11384280" cy="0"/>
          </a:xfrm>
          <a:prstGeom prst="line">
            <a:avLst/>
          </a:prstGeom>
          <a:noFill/>
          <a:ln w="7620">
            <a:solidFill>
              <a:srgbClr val="575756">
                <a:alpha val="80000"/>
              </a:srgbClr>
            </a:solidFill>
            <a:prstDash val="solid"/>
          </a:ln>
        </p:spPr>
        <p:txBody>
          <a:bodyPr/>
          <a:lstStyle/>
          <a:p>
            <a:endParaRPr lang="en-GB"/>
          </a:p>
        </p:txBody>
      </p:sp>
      <p:sp>
        <p:nvSpPr>
          <p:cNvPr id="3" name="Text 1"/>
          <p:cNvSpPr/>
          <p:nvPr/>
        </p:nvSpPr>
        <p:spPr>
          <a:xfrm>
            <a:off x="438912" y="109728"/>
            <a:ext cx="5303520" cy="201168"/>
          </a:xfrm>
          <a:prstGeom prst="rect">
            <a:avLst/>
          </a:prstGeom>
          <a:noFill/>
          <a:ln/>
        </p:spPr>
        <p:txBody>
          <a:bodyPr wrap="square" lIns="0" tIns="0" rIns="0" bIns="0" rtlCol="0" anchor="ctr"/>
          <a:lstStyle/>
          <a:p>
            <a:pPr marL="0" indent="0">
              <a:buNone/>
            </a:pPr>
            <a:r>
              <a:rPr lang="en-US" sz="780" b="1">
                <a:solidFill>
                  <a:srgbClr val="575756"/>
                </a:solidFill>
                <a:latin typeface="Futura" pitchFamily="34" charset="0"/>
                <a:ea typeface="Futura" pitchFamily="34" charset="-122"/>
                <a:cs typeface="Futura" pitchFamily="34" charset="-120"/>
              </a:rPr>
              <a:t>Measurement discipline</a:t>
            </a:r>
            <a:endParaRPr lang="en-US" sz="780"/>
          </a:p>
        </p:txBody>
      </p:sp>
      <p:sp>
        <p:nvSpPr>
          <p:cNvPr id="4" name="Text 2"/>
          <p:cNvSpPr/>
          <p:nvPr/>
        </p:nvSpPr>
        <p:spPr>
          <a:xfrm>
            <a:off x="8869680" y="109728"/>
            <a:ext cx="2880360" cy="201168"/>
          </a:xfrm>
          <a:prstGeom prst="rect">
            <a:avLst/>
          </a:prstGeom>
          <a:noFill/>
          <a:ln/>
        </p:spPr>
        <p:txBody>
          <a:bodyPr wrap="square" lIns="0" tIns="0" rIns="0" bIns="0" rtlCol="0" anchor="ctr"/>
          <a:lstStyle/>
          <a:p>
            <a:pPr marL="0" indent="0" algn="r">
              <a:buNone/>
            </a:pPr>
            <a:r>
              <a:rPr lang="en-US" sz="780">
                <a:solidFill>
                  <a:srgbClr val="575756"/>
                </a:solidFill>
                <a:latin typeface="Futura" pitchFamily="34" charset="0"/>
                <a:ea typeface="Futura" pitchFamily="34" charset="-122"/>
                <a:cs typeface="Futura" pitchFamily="34" charset="-120"/>
              </a:rPr>
              <a:t>Christian Aid Resilient Futures Fund</a:t>
            </a:r>
            <a:endParaRPr lang="en-US" sz="780"/>
          </a:p>
        </p:txBody>
      </p:sp>
      <p:sp>
        <p:nvSpPr>
          <p:cNvPr id="5" name="Shape 3"/>
          <p:cNvSpPr/>
          <p:nvPr/>
        </p:nvSpPr>
        <p:spPr>
          <a:xfrm>
            <a:off x="411480" y="6446520"/>
            <a:ext cx="11384280" cy="0"/>
          </a:xfrm>
          <a:prstGeom prst="line">
            <a:avLst/>
          </a:prstGeom>
          <a:noFill/>
          <a:ln w="4445">
            <a:solidFill>
              <a:srgbClr val="575756">
                <a:alpha val="45000"/>
              </a:srgbClr>
            </a:solidFill>
            <a:prstDash val="solid"/>
          </a:ln>
        </p:spPr>
        <p:txBody>
          <a:bodyPr/>
          <a:lstStyle/>
          <a:p>
            <a:endParaRPr lang="en-GB"/>
          </a:p>
        </p:txBody>
      </p:sp>
      <p:sp>
        <p:nvSpPr>
          <p:cNvPr id="6" name="Text 4"/>
          <p:cNvSpPr/>
          <p:nvPr/>
        </p:nvSpPr>
        <p:spPr>
          <a:xfrm>
            <a:off x="438912" y="6519672"/>
            <a:ext cx="50292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09</a:t>
            </a:r>
            <a:endParaRPr lang="en-US" sz="750"/>
          </a:p>
        </p:txBody>
      </p:sp>
      <p:sp>
        <p:nvSpPr>
          <p:cNvPr id="7" name="Text 5"/>
          <p:cNvSpPr/>
          <p:nvPr/>
        </p:nvSpPr>
        <p:spPr>
          <a:xfrm>
            <a:off x="1005840" y="6519672"/>
            <a:ext cx="457200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Ethical, Impact and Investment Framework</a:t>
            </a:r>
            <a:endParaRPr lang="en-US" sz="750"/>
          </a:p>
        </p:txBody>
      </p:sp>
      <p:sp>
        <p:nvSpPr>
          <p:cNvPr id="8" name="Text 6"/>
          <p:cNvSpPr/>
          <p:nvPr/>
        </p:nvSpPr>
        <p:spPr>
          <a:xfrm>
            <a:off x="566928" y="658368"/>
            <a:ext cx="10881360" cy="502920"/>
          </a:xfrm>
          <a:prstGeom prst="rect">
            <a:avLst/>
          </a:prstGeom>
          <a:noFill/>
          <a:ln/>
        </p:spPr>
        <p:txBody>
          <a:bodyPr wrap="square" lIns="0" tIns="0" rIns="0" bIns="0" rtlCol="0" anchor="ctr"/>
          <a:lstStyle/>
          <a:p>
            <a:pPr marL="0" indent="0">
              <a:buNone/>
            </a:pPr>
            <a:r>
              <a:rPr lang="en-US" sz="3200" b="1">
                <a:solidFill>
                  <a:srgbClr val="EA1017"/>
                </a:solidFill>
                <a:latin typeface="Mokoko" pitchFamily="34" charset="0"/>
                <a:ea typeface="Mokoko" pitchFamily="34" charset="-122"/>
                <a:cs typeface="Mokoko" pitchFamily="34" charset="-120"/>
              </a:rPr>
              <a:t>Impact reporting without overclaiming</a:t>
            </a:r>
            <a:endParaRPr lang="en-US" sz="3200"/>
          </a:p>
        </p:txBody>
      </p:sp>
      <p:sp>
        <p:nvSpPr>
          <p:cNvPr id="9" name="Text 7"/>
          <p:cNvSpPr/>
          <p:nvPr/>
        </p:nvSpPr>
        <p:spPr>
          <a:xfrm>
            <a:off x="603504" y="1261872"/>
            <a:ext cx="9875520" cy="457200"/>
          </a:xfrm>
          <a:prstGeom prst="rect">
            <a:avLst/>
          </a:prstGeom>
          <a:noFill/>
          <a:ln/>
        </p:spPr>
        <p:txBody>
          <a:bodyPr wrap="square" lIns="254" tIns="254" rIns="254" bIns="254" rtlCol="0" anchor="ctr">
            <a:normAutofit/>
          </a:bodyPr>
          <a:lstStyle/>
          <a:p>
            <a:pPr marL="0" indent="0">
              <a:buNone/>
            </a:pPr>
            <a:r>
              <a:rPr lang="en-US" sz="1460">
                <a:solidFill>
                  <a:srgbClr val="575756"/>
                </a:solidFill>
                <a:latin typeface="Futura" pitchFamily="34" charset="0"/>
                <a:ea typeface="Futura" pitchFamily="34" charset="-122"/>
                <a:cs typeface="Futura" pitchFamily="34" charset="-120"/>
              </a:rPr>
              <a:t>Every material investment should pass through the same measurement spine, with assumptions and uncertainty made visible.</a:t>
            </a:r>
            <a:endParaRPr lang="en-US" sz="1460"/>
          </a:p>
        </p:txBody>
      </p:sp>
      <p:pic>
        <p:nvPicPr>
          <p:cNvPr id="10" name="Image 0" descr="/mnt/data/carff_visual_assets/impact_01_outcomes_not_output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865" y="1920239"/>
            <a:ext cx="581259" cy="990294"/>
          </a:xfrm>
          <a:prstGeom prst="rect">
            <a:avLst/>
          </a:prstGeom>
        </p:spPr>
      </p:pic>
      <p:sp>
        <p:nvSpPr>
          <p:cNvPr id="11" name="Text 8"/>
          <p:cNvSpPr/>
          <p:nvPr/>
        </p:nvSpPr>
        <p:spPr>
          <a:xfrm>
            <a:off x="1188720" y="193852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1. Define the outcome</a:t>
            </a:r>
            <a:endParaRPr lang="en-US" sz="1260"/>
          </a:p>
        </p:txBody>
      </p:sp>
      <p:sp>
        <p:nvSpPr>
          <p:cNvPr id="12" name="Text 9"/>
          <p:cNvSpPr/>
          <p:nvPr/>
        </p:nvSpPr>
        <p:spPr>
          <a:xfrm>
            <a:off x="1188720" y="222199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State the material change expected, not the activity delivered.</a:t>
            </a:r>
            <a:endParaRPr lang="en-US" sz="1090"/>
          </a:p>
        </p:txBody>
      </p:sp>
      <p:pic>
        <p:nvPicPr>
          <p:cNvPr id="13" name="Image 1" descr="/mnt/data/carff_visual_assets/impact_02_stakeholders_at_the_centr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823" y="3262200"/>
            <a:ext cx="581259" cy="921997"/>
          </a:xfrm>
          <a:prstGeom prst="rect">
            <a:avLst/>
          </a:prstGeom>
        </p:spPr>
      </p:pic>
      <p:sp>
        <p:nvSpPr>
          <p:cNvPr id="14" name="Text 10"/>
          <p:cNvSpPr/>
          <p:nvPr/>
        </p:nvSpPr>
        <p:spPr>
          <a:xfrm>
            <a:off x="1188720" y="326440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2. Identify who benefits</a:t>
            </a:r>
            <a:endParaRPr lang="en-US" sz="1260"/>
          </a:p>
        </p:txBody>
      </p:sp>
      <p:sp>
        <p:nvSpPr>
          <p:cNvPr id="15" name="Text 11"/>
          <p:cNvSpPr/>
          <p:nvPr/>
        </p:nvSpPr>
        <p:spPr>
          <a:xfrm>
            <a:off x="1188720" y="354787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Segment by role, income, gender, age and climate exposure where relevant.</a:t>
            </a:r>
            <a:endParaRPr lang="en-US" sz="1090"/>
          </a:p>
        </p:txBody>
      </p:sp>
      <p:pic>
        <p:nvPicPr>
          <p:cNvPr id="16" name="Image 2" descr="/mnt/data/carff_visual_assets/impact_03_scale_depth_duration.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95698" y="4612411"/>
            <a:ext cx="510142" cy="929045"/>
          </a:xfrm>
          <a:prstGeom prst="rect">
            <a:avLst/>
          </a:prstGeom>
        </p:spPr>
      </p:pic>
      <p:sp>
        <p:nvSpPr>
          <p:cNvPr id="17" name="Text 12"/>
          <p:cNvSpPr/>
          <p:nvPr/>
        </p:nvSpPr>
        <p:spPr>
          <a:xfrm>
            <a:off x="1188720" y="459028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3. Assess how much</a:t>
            </a:r>
            <a:endParaRPr lang="en-US" sz="1260"/>
          </a:p>
        </p:txBody>
      </p:sp>
      <p:sp>
        <p:nvSpPr>
          <p:cNvPr id="18" name="Text 13"/>
          <p:cNvSpPr/>
          <p:nvPr/>
        </p:nvSpPr>
        <p:spPr>
          <a:xfrm>
            <a:off x="1188720" y="487375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Measure scale, depth and expected duration of change.</a:t>
            </a:r>
            <a:endParaRPr lang="en-US" sz="1090"/>
          </a:p>
        </p:txBody>
      </p:sp>
      <p:pic>
        <p:nvPicPr>
          <p:cNvPr id="19" name="Image 3" descr="/mnt/data/carff_visual_assets/impact_04_contribution_additionality.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6194677" y="1933947"/>
            <a:ext cx="533980" cy="1018289"/>
          </a:xfrm>
          <a:prstGeom prst="rect">
            <a:avLst/>
          </a:prstGeom>
        </p:spPr>
      </p:pic>
      <p:sp>
        <p:nvSpPr>
          <p:cNvPr id="20" name="Text 14"/>
          <p:cNvSpPr/>
          <p:nvPr/>
        </p:nvSpPr>
        <p:spPr>
          <a:xfrm>
            <a:off x="6821424" y="193852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4. Test contribution</a:t>
            </a:r>
            <a:endParaRPr lang="en-US" sz="1260"/>
          </a:p>
        </p:txBody>
      </p:sp>
      <p:sp>
        <p:nvSpPr>
          <p:cNvPr id="21" name="Text 15"/>
          <p:cNvSpPr/>
          <p:nvPr/>
        </p:nvSpPr>
        <p:spPr>
          <a:xfrm>
            <a:off x="6821424" y="222199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Use capital, timing, capability and market-access gap analysis.</a:t>
            </a:r>
            <a:endParaRPr lang="en-US" sz="1090"/>
          </a:p>
        </p:txBody>
      </p:sp>
      <p:sp>
        <p:nvSpPr>
          <p:cNvPr id="23" name="Text 16"/>
          <p:cNvSpPr/>
          <p:nvPr/>
        </p:nvSpPr>
        <p:spPr>
          <a:xfrm>
            <a:off x="6821424" y="326440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5. Apply confidence bands</a:t>
            </a:r>
            <a:endParaRPr lang="en-US" sz="1260"/>
          </a:p>
        </p:txBody>
      </p:sp>
      <p:sp>
        <p:nvSpPr>
          <p:cNvPr id="24" name="Text 17"/>
          <p:cNvSpPr/>
          <p:nvPr/>
        </p:nvSpPr>
        <p:spPr>
          <a:xfrm>
            <a:off x="6821424" y="354787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Assess evidence, execution, external, endurance and harm risks.</a:t>
            </a:r>
            <a:endParaRPr lang="en-US" sz="1090"/>
          </a:p>
        </p:txBody>
      </p:sp>
      <p:sp>
        <p:nvSpPr>
          <p:cNvPr id="26" name="Text 18"/>
          <p:cNvSpPr/>
          <p:nvPr/>
        </p:nvSpPr>
        <p:spPr>
          <a:xfrm>
            <a:off x="6821424" y="4590288"/>
            <a:ext cx="4663440" cy="228600"/>
          </a:xfrm>
          <a:prstGeom prst="rect">
            <a:avLst/>
          </a:prstGeom>
          <a:noFill/>
          <a:ln/>
        </p:spPr>
        <p:txBody>
          <a:bodyPr wrap="square" lIns="0" tIns="0" rIns="0" bIns="0" rtlCol="0" anchor="ctr"/>
          <a:lstStyle/>
          <a:p>
            <a:pPr marL="0" indent="0">
              <a:buNone/>
            </a:pPr>
            <a:r>
              <a:rPr lang="en-US" sz="1260" b="1">
                <a:solidFill>
                  <a:srgbClr val="EA1017"/>
                </a:solidFill>
                <a:latin typeface="Futura" pitchFamily="34" charset="0"/>
                <a:ea typeface="Futura" pitchFamily="34" charset="-122"/>
                <a:cs typeface="Futura" pitchFamily="34" charset="-120"/>
              </a:rPr>
              <a:t>6. Report honestly</a:t>
            </a:r>
            <a:endParaRPr lang="en-US" sz="1260"/>
          </a:p>
        </p:txBody>
      </p:sp>
      <p:sp>
        <p:nvSpPr>
          <p:cNvPr id="27" name="Text 19"/>
          <p:cNvSpPr/>
          <p:nvPr/>
        </p:nvSpPr>
        <p:spPr>
          <a:xfrm>
            <a:off x="6821424" y="4873752"/>
            <a:ext cx="4800600" cy="502920"/>
          </a:xfrm>
          <a:prstGeom prst="rect">
            <a:avLst/>
          </a:prstGeom>
          <a:noFill/>
          <a:ln/>
        </p:spPr>
        <p:txBody>
          <a:bodyPr wrap="square" lIns="0" tIns="0" rIns="0" bIns="0" rtlCol="0" anchor="ctr">
            <a:normAutofit/>
          </a:bodyPr>
          <a:lstStyle/>
          <a:p>
            <a:pPr marL="0" indent="0">
              <a:buNone/>
            </a:pPr>
            <a:r>
              <a:rPr lang="en-US" sz="1090">
                <a:solidFill>
                  <a:srgbClr val="575756"/>
                </a:solidFill>
                <a:latin typeface="Futura" pitchFamily="34" charset="0"/>
                <a:ea typeface="Futura" pitchFamily="34" charset="-122"/>
                <a:cs typeface="Futura" pitchFamily="34" charset="-120"/>
              </a:rPr>
              <a:t>Separate outputs from outcomes, projected from realised, and contribution from attribution.</a:t>
            </a:r>
            <a:endParaRPr lang="en-US" sz="1090"/>
          </a:p>
        </p:txBody>
      </p:sp>
      <p:sp>
        <p:nvSpPr>
          <p:cNvPr id="28" name="Text 20"/>
          <p:cNvSpPr/>
          <p:nvPr/>
        </p:nvSpPr>
        <p:spPr>
          <a:xfrm>
            <a:off x="621792" y="5989320"/>
            <a:ext cx="8961120" cy="329184"/>
          </a:xfrm>
          <a:prstGeom prst="rect">
            <a:avLst/>
          </a:prstGeom>
          <a:noFill/>
          <a:ln/>
        </p:spPr>
        <p:txBody>
          <a:bodyPr wrap="square" lIns="508" tIns="508" rIns="508" bIns="508" rtlCol="0" anchor="t">
            <a:normAutofit/>
          </a:bodyPr>
          <a:lstStyle/>
          <a:p>
            <a:pPr marL="0" indent="0">
              <a:buNone/>
            </a:pPr>
            <a:r>
              <a:rPr lang="en-US" sz="1320" b="1">
                <a:solidFill>
                  <a:srgbClr val="FF0000"/>
                </a:solidFill>
                <a:latin typeface="+mj-lt"/>
                <a:ea typeface="Futura" pitchFamily="34" charset="-122"/>
                <a:cs typeface="Futura" pitchFamily="34" charset="-120"/>
              </a:rPr>
              <a:t>SROI supports donor reporting, </a:t>
            </a:r>
            <a:r>
              <a:rPr lang="en-US" sz="1320" b="1">
                <a:solidFill>
                  <a:srgbClr val="252525"/>
                </a:solidFill>
                <a:latin typeface="Futura" pitchFamily="34" charset="0"/>
                <a:ea typeface="Futura" pitchFamily="34" charset="-122"/>
                <a:cs typeface="Futura" pitchFamily="34" charset="-120"/>
              </a:rPr>
              <a:t>but is not a standalone decision rule.</a:t>
            </a:r>
            <a:endParaRPr lang="en-US" sz="1320"/>
          </a:p>
        </p:txBody>
      </p:sp>
      <p:pic>
        <p:nvPicPr>
          <p:cNvPr id="30" name="Picture 29">
            <a:extLst>
              <a:ext uri="{FF2B5EF4-FFF2-40B4-BE49-F238E27FC236}">
                <a16:creationId xmlns:a16="http://schemas.microsoft.com/office/drawing/2014/main" id="{43DB8EE2-BBD9-4DAB-E6FB-CF485AA94D2B}"/>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113874" y="3318465"/>
            <a:ext cx="526593" cy="865732"/>
          </a:xfrm>
          <a:prstGeom prst="rect">
            <a:avLst/>
          </a:prstGeom>
        </p:spPr>
      </p:pic>
      <p:pic>
        <p:nvPicPr>
          <p:cNvPr id="32" name="Picture 31">
            <a:extLst>
              <a:ext uri="{FF2B5EF4-FFF2-40B4-BE49-F238E27FC236}">
                <a16:creationId xmlns:a16="http://schemas.microsoft.com/office/drawing/2014/main" id="{73FEFE0E-8E26-4F78-0E08-5C9A78EDFDBE}"/>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6106286" y="4590288"/>
            <a:ext cx="610564" cy="1031024"/>
          </a:xfrm>
          <a:prstGeom prst="rect">
            <a:avLst/>
          </a:prstGeom>
        </p:spPr>
      </p:pic>
    </p:spTree>
    <p:extLst>
      <p:ext uri="{BB962C8B-B14F-4D97-AF65-F5344CB8AC3E}">
        <p14:creationId xmlns:p14="http://schemas.microsoft.com/office/powerpoint/2010/main" val="291171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411480" y="310896"/>
            <a:ext cx="11384280" cy="0"/>
          </a:xfrm>
          <a:prstGeom prst="line">
            <a:avLst/>
          </a:prstGeom>
          <a:noFill/>
          <a:ln w="7620">
            <a:solidFill>
              <a:srgbClr val="575756">
                <a:alpha val="80000"/>
              </a:srgbClr>
            </a:solidFill>
            <a:prstDash val="solid"/>
          </a:ln>
        </p:spPr>
        <p:txBody>
          <a:bodyPr/>
          <a:lstStyle/>
          <a:p>
            <a:endParaRPr lang="en-GB"/>
          </a:p>
        </p:txBody>
      </p:sp>
      <p:sp>
        <p:nvSpPr>
          <p:cNvPr id="3" name="Text 1"/>
          <p:cNvSpPr/>
          <p:nvPr/>
        </p:nvSpPr>
        <p:spPr>
          <a:xfrm>
            <a:off x="438912" y="109728"/>
            <a:ext cx="5303520" cy="201168"/>
          </a:xfrm>
          <a:prstGeom prst="rect">
            <a:avLst/>
          </a:prstGeom>
          <a:noFill/>
          <a:ln/>
        </p:spPr>
        <p:txBody>
          <a:bodyPr wrap="square" lIns="0" tIns="0" rIns="0" bIns="0" rtlCol="0" anchor="ctr"/>
          <a:lstStyle/>
          <a:p>
            <a:pPr marL="0" indent="0">
              <a:buNone/>
            </a:pPr>
            <a:r>
              <a:rPr lang="en-US" sz="780" b="1">
                <a:solidFill>
                  <a:srgbClr val="575756"/>
                </a:solidFill>
                <a:latin typeface="Futura" pitchFamily="34" charset="0"/>
                <a:ea typeface="Futura" pitchFamily="34" charset="-122"/>
                <a:cs typeface="Futura" pitchFamily="34" charset="-120"/>
              </a:rPr>
              <a:t>Sectors of focus</a:t>
            </a:r>
            <a:endParaRPr lang="en-US" sz="780"/>
          </a:p>
        </p:txBody>
      </p:sp>
      <p:sp>
        <p:nvSpPr>
          <p:cNvPr id="4" name="Text 2"/>
          <p:cNvSpPr/>
          <p:nvPr/>
        </p:nvSpPr>
        <p:spPr>
          <a:xfrm>
            <a:off x="8869680" y="109728"/>
            <a:ext cx="2880360" cy="201168"/>
          </a:xfrm>
          <a:prstGeom prst="rect">
            <a:avLst/>
          </a:prstGeom>
          <a:noFill/>
          <a:ln/>
        </p:spPr>
        <p:txBody>
          <a:bodyPr wrap="square" lIns="0" tIns="0" rIns="0" bIns="0" rtlCol="0" anchor="ctr"/>
          <a:lstStyle/>
          <a:p>
            <a:pPr marL="0" indent="0" algn="r">
              <a:buNone/>
            </a:pPr>
            <a:r>
              <a:rPr lang="en-US" sz="780">
                <a:solidFill>
                  <a:srgbClr val="575756"/>
                </a:solidFill>
                <a:latin typeface="Futura" pitchFamily="34" charset="0"/>
                <a:ea typeface="Futura" pitchFamily="34" charset="-122"/>
                <a:cs typeface="Futura" pitchFamily="34" charset="-120"/>
              </a:rPr>
              <a:t>Christian Aid Resilient Futures Fund</a:t>
            </a:r>
            <a:endParaRPr lang="en-US" sz="780"/>
          </a:p>
        </p:txBody>
      </p:sp>
      <p:sp>
        <p:nvSpPr>
          <p:cNvPr id="5" name="Shape 3"/>
          <p:cNvSpPr/>
          <p:nvPr/>
        </p:nvSpPr>
        <p:spPr>
          <a:xfrm>
            <a:off x="411480" y="6446520"/>
            <a:ext cx="11384280" cy="0"/>
          </a:xfrm>
          <a:prstGeom prst="line">
            <a:avLst/>
          </a:prstGeom>
          <a:noFill/>
          <a:ln w="4445">
            <a:solidFill>
              <a:srgbClr val="575756">
                <a:alpha val="45000"/>
              </a:srgbClr>
            </a:solidFill>
            <a:prstDash val="solid"/>
          </a:ln>
        </p:spPr>
        <p:txBody>
          <a:bodyPr/>
          <a:lstStyle/>
          <a:p>
            <a:endParaRPr lang="en-GB"/>
          </a:p>
        </p:txBody>
      </p:sp>
      <p:sp>
        <p:nvSpPr>
          <p:cNvPr id="6" name="Text 4"/>
          <p:cNvSpPr/>
          <p:nvPr/>
        </p:nvSpPr>
        <p:spPr>
          <a:xfrm>
            <a:off x="438912" y="6519672"/>
            <a:ext cx="50292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11</a:t>
            </a:r>
            <a:endParaRPr lang="en-US" sz="750"/>
          </a:p>
        </p:txBody>
      </p:sp>
      <p:sp>
        <p:nvSpPr>
          <p:cNvPr id="7" name="Text 5"/>
          <p:cNvSpPr/>
          <p:nvPr/>
        </p:nvSpPr>
        <p:spPr>
          <a:xfrm>
            <a:off x="1005840" y="6519672"/>
            <a:ext cx="457200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Ethical, Impact and Investment Framework</a:t>
            </a:r>
            <a:endParaRPr lang="en-US" sz="750"/>
          </a:p>
        </p:txBody>
      </p:sp>
      <p:sp>
        <p:nvSpPr>
          <p:cNvPr id="8" name="Text 6"/>
          <p:cNvSpPr/>
          <p:nvPr/>
        </p:nvSpPr>
        <p:spPr>
          <a:xfrm>
            <a:off x="566928" y="658368"/>
            <a:ext cx="10881360" cy="502920"/>
          </a:xfrm>
          <a:prstGeom prst="rect">
            <a:avLst/>
          </a:prstGeom>
          <a:noFill/>
          <a:ln/>
        </p:spPr>
        <p:txBody>
          <a:bodyPr wrap="square" lIns="0" tIns="0" rIns="0" bIns="0" rtlCol="0" anchor="ctr"/>
          <a:lstStyle/>
          <a:p>
            <a:pPr marL="0" indent="0">
              <a:buNone/>
            </a:pPr>
            <a:r>
              <a:rPr lang="en-US" sz="3400" b="1">
                <a:solidFill>
                  <a:srgbClr val="EA1017"/>
                </a:solidFill>
                <a:latin typeface="Mokoko" pitchFamily="34" charset="0"/>
                <a:ea typeface="Mokoko" pitchFamily="34" charset="-122"/>
                <a:cs typeface="Mokoko" pitchFamily="34" charset="-120"/>
              </a:rPr>
              <a:t>Where the mandate meets markets</a:t>
            </a:r>
            <a:endParaRPr lang="en-US" sz="3400"/>
          </a:p>
        </p:txBody>
      </p:sp>
      <p:sp>
        <p:nvSpPr>
          <p:cNvPr id="9" name="Text 7"/>
          <p:cNvSpPr/>
          <p:nvPr/>
        </p:nvSpPr>
        <p:spPr>
          <a:xfrm>
            <a:off x="603504" y="1261872"/>
            <a:ext cx="9601200" cy="411480"/>
          </a:xfrm>
          <a:prstGeom prst="rect">
            <a:avLst/>
          </a:prstGeom>
          <a:noFill/>
          <a:ln/>
        </p:spPr>
        <p:txBody>
          <a:bodyPr wrap="square" lIns="254" tIns="254" rIns="254" bIns="254" rtlCol="0" anchor="ctr">
            <a:normAutofit/>
          </a:bodyPr>
          <a:lstStyle/>
          <a:p>
            <a:pPr marL="0" indent="0">
              <a:buNone/>
            </a:pPr>
            <a:r>
              <a:rPr lang="en-US" sz="1470">
                <a:solidFill>
                  <a:srgbClr val="575756"/>
                </a:solidFill>
                <a:latin typeface="Futura" pitchFamily="34" charset="0"/>
                <a:ea typeface="Futura" pitchFamily="34" charset="-122"/>
                <a:cs typeface="Futura" pitchFamily="34" charset="-120"/>
              </a:rPr>
              <a:t>CARFF should prioritise sectors where resilience, inclusion and investability overlap.</a:t>
            </a:r>
            <a:endParaRPr lang="en-US" sz="1470"/>
          </a:p>
        </p:txBody>
      </p:sp>
      <p:sp>
        <p:nvSpPr>
          <p:cNvPr id="11" name="Text 8"/>
          <p:cNvSpPr/>
          <p:nvPr/>
        </p:nvSpPr>
        <p:spPr>
          <a:xfrm>
            <a:off x="603504" y="5897880"/>
            <a:ext cx="10424160" cy="329184"/>
          </a:xfrm>
          <a:prstGeom prst="rect">
            <a:avLst/>
          </a:prstGeom>
          <a:noFill/>
          <a:ln/>
        </p:spPr>
        <p:txBody>
          <a:bodyPr wrap="square" lIns="508" tIns="508" rIns="508" bIns="508" rtlCol="0" anchor="t">
            <a:normAutofit fontScale="92500" lnSpcReduction="20000"/>
          </a:bodyPr>
          <a:lstStyle/>
          <a:p>
            <a:pPr marL="0" indent="0">
              <a:buNone/>
            </a:pPr>
            <a:r>
              <a:rPr lang="en-US" sz="1310" b="1">
                <a:solidFill>
                  <a:srgbClr val="FF0000"/>
                </a:solidFill>
                <a:latin typeface="+mj-lt"/>
                <a:ea typeface="Futura" pitchFamily="34" charset="-122"/>
                <a:cs typeface="Futura" pitchFamily="34" charset="-120"/>
              </a:rPr>
              <a:t>Sector eligibility should always return to the question: </a:t>
            </a:r>
            <a:r>
              <a:rPr lang="en-US" sz="1310" b="1">
                <a:solidFill>
                  <a:srgbClr val="252525"/>
                </a:solidFill>
                <a:latin typeface="Futura" pitchFamily="34" charset="0"/>
                <a:ea typeface="Futura" pitchFamily="34" charset="-122"/>
                <a:cs typeface="Futura" pitchFamily="34" charset="-120"/>
              </a:rPr>
              <a:t>does this investment materially improve climate resilience or inclusive economic participation?</a:t>
            </a:r>
            <a:endParaRPr lang="en-US" sz="1310"/>
          </a:p>
        </p:txBody>
      </p:sp>
      <p:pic>
        <p:nvPicPr>
          <p:cNvPr id="13" name="Picture 12">
            <a:extLst>
              <a:ext uri="{FF2B5EF4-FFF2-40B4-BE49-F238E27FC236}">
                <a16:creationId xmlns:a16="http://schemas.microsoft.com/office/drawing/2014/main" id="{40171661-D776-B2C8-80E8-FD143D95F65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09250" y="1673352"/>
            <a:ext cx="9066363" cy="41130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411480" y="310896"/>
            <a:ext cx="11384280" cy="0"/>
          </a:xfrm>
          <a:prstGeom prst="line">
            <a:avLst/>
          </a:prstGeom>
          <a:noFill/>
          <a:ln w="7620">
            <a:solidFill>
              <a:srgbClr val="575756">
                <a:alpha val="80000"/>
              </a:srgbClr>
            </a:solidFill>
            <a:prstDash val="solid"/>
          </a:ln>
        </p:spPr>
        <p:txBody>
          <a:bodyPr/>
          <a:lstStyle/>
          <a:p>
            <a:endParaRPr lang="en-GB"/>
          </a:p>
        </p:txBody>
      </p:sp>
      <p:sp>
        <p:nvSpPr>
          <p:cNvPr id="3" name="Text 1"/>
          <p:cNvSpPr/>
          <p:nvPr/>
        </p:nvSpPr>
        <p:spPr>
          <a:xfrm>
            <a:off x="438912" y="109728"/>
            <a:ext cx="5303520" cy="201168"/>
          </a:xfrm>
          <a:prstGeom prst="rect">
            <a:avLst/>
          </a:prstGeom>
          <a:noFill/>
          <a:ln/>
        </p:spPr>
        <p:txBody>
          <a:bodyPr wrap="square" lIns="0" tIns="0" rIns="0" bIns="0" rtlCol="0" anchor="ctr"/>
          <a:lstStyle/>
          <a:p>
            <a:pPr marL="0" indent="0">
              <a:buNone/>
            </a:pPr>
            <a:r>
              <a:rPr lang="en-US" sz="780" b="1">
                <a:solidFill>
                  <a:srgbClr val="575756"/>
                </a:solidFill>
                <a:latin typeface="Futura" pitchFamily="34" charset="0"/>
                <a:ea typeface="Futura" pitchFamily="34" charset="-122"/>
                <a:cs typeface="Futura" pitchFamily="34" charset="-120"/>
              </a:rPr>
              <a:t>Investment selection</a:t>
            </a:r>
            <a:endParaRPr lang="en-US" sz="780"/>
          </a:p>
        </p:txBody>
      </p:sp>
      <p:sp>
        <p:nvSpPr>
          <p:cNvPr id="4" name="Text 2"/>
          <p:cNvSpPr/>
          <p:nvPr/>
        </p:nvSpPr>
        <p:spPr>
          <a:xfrm>
            <a:off x="8869680" y="109728"/>
            <a:ext cx="2880360" cy="201168"/>
          </a:xfrm>
          <a:prstGeom prst="rect">
            <a:avLst/>
          </a:prstGeom>
          <a:noFill/>
          <a:ln/>
        </p:spPr>
        <p:txBody>
          <a:bodyPr wrap="square" lIns="0" tIns="0" rIns="0" bIns="0" rtlCol="0" anchor="ctr"/>
          <a:lstStyle/>
          <a:p>
            <a:pPr marL="0" indent="0" algn="r">
              <a:buNone/>
            </a:pPr>
            <a:r>
              <a:rPr lang="en-US" sz="780">
                <a:solidFill>
                  <a:srgbClr val="575756"/>
                </a:solidFill>
                <a:latin typeface="Futura" pitchFamily="34" charset="0"/>
                <a:ea typeface="Futura" pitchFamily="34" charset="-122"/>
                <a:cs typeface="Futura" pitchFamily="34" charset="-120"/>
              </a:rPr>
              <a:t>Christian Aid Resilient Futures Fund</a:t>
            </a:r>
            <a:endParaRPr lang="en-US" sz="780"/>
          </a:p>
        </p:txBody>
      </p:sp>
      <p:sp>
        <p:nvSpPr>
          <p:cNvPr id="5" name="Shape 3"/>
          <p:cNvSpPr/>
          <p:nvPr/>
        </p:nvSpPr>
        <p:spPr>
          <a:xfrm>
            <a:off x="411480" y="6446520"/>
            <a:ext cx="11384280" cy="0"/>
          </a:xfrm>
          <a:prstGeom prst="line">
            <a:avLst/>
          </a:prstGeom>
          <a:noFill/>
          <a:ln w="4445">
            <a:solidFill>
              <a:srgbClr val="575756">
                <a:alpha val="45000"/>
              </a:srgbClr>
            </a:solidFill>
            <a:prstDash val="solid"/>
          </a:ln>
        </p:spPr>
        <p:txBody>
          <a:bodyPr/>
          <a:lstStyle/>
          <a:p>
            <a:endParaRPr lang="en-GB"/>
          </a:p>
        </p:txBody>
      </p:sp>
      <p:sp>
        <p:nvSpPr>
          <p:cNvPr id="6" name="Text 4"/>
          <p:cNvSpPr/>
          <p:nvPr/>
        </p:nvSpPr>
        <p:spPr>
          <a:xfrm>
            <a:off x="438912" y="6519672"/>
            <a:ext cx="50292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10</a:t>
            </a:r>
            <a:endParaRPr lang="en-US" sz="750"/>
          </a:p>
        </p:txBody>
      </p:sp>
      <p:sp>
        <p:nvSpPr>
          <p:cNvPr id="7" name="Text 5"/>
          <p:cNvSpPr/>
          <p:nvPr/>
        </p:nvSpPr>
        <p:spPr>
          <a:xfrm>
            <a:off x="1005840" y="6519672"/>
            <a:ext cx="4572000" cy="201168"/>
          </a:xfrm>
          <a:prstGeom prst="rect">
            <a:avLst/>
          </a:prstGeom>
          <a:noFill/>
          <a:ln/>
        </p:spPr>
        <p:txBody>
          <a:bodyPr wrap="square" lIns="0" tIns="0" rIns="0" bIns="0" rtlCol="0" anchor="ctr"/>
          <a:lstStyle/>
          <a:p>
            <a:pPr marL="0" indent="0">
              <a:buNone/>
            </a:pPr>
            <a:r>
              <a:rPr lang="en-US" sz="750">
                <a:solidFill>
                  <a:srgbClr val="575756"/>
                </a:solidFill>
                <a:latin typeface="Futura" pitchFamily="34" charset="0"/>
                <a:ea typeface="Futura" pitchFamily="34" charset="-122"/>
                <a:cs typeface="Futura" pitchFamily="34" charset="-120"/>
              </a:rPr>
              <a:t>Ethical, Impact and Investment Framework</a:t>
            </a:r>
            <a:endParaRPr lang="en-US" sz="750"/>
          </a:p>
        </p:txBody>
      </p:sp>
      <p:sp>
        <p:nvSpPr>
          <p:cNvPr id="8" name="Text 6"/>
          <p:cNvSpPr/>
          <p:nvPr/>
        </p:nvSpPr>
        <p:spPr>
          <a:xfrm>
            <a:off x="566928" y="658368"/>
            <a:ext cx="10881360" cy="502920"/>
          </a:xfrm>
          <a:prstGeom prst="rect">
            <a:avLst/>
          </a:prstGeom>
          <a:noFill/>
          <a:ln/>
        </p:spPr>
        <p:txBody>
          <a:bodyPr wrap="square" lIns="0" tIns="0" rIns="0" bIns="0" rtlCol="0" anchor="ctr"/>
          <a:lstStyle/>
          <a:p>
            <a:pPr marL="0" indent="0">
              <a:buNone/>
            </a:pPr>
            <a:r>
              <a:rPr lang="en-US" sz="3500" b="1">
                <a:solidFill>
                  <a:srgbClr val="EA1017"/>
                </a:solidFill>
                <a:latin typeface="Mokoko" pitchFamily="34" charset="0"/>
                <a:ea typeface="Mokoko" pitchFamily="34" charset="-122"/>
                <a:cs typeface="Mokoko" pitchFamily="34" charset="-120"/>
              </a:rPr>
              <a:t>Selecting enterprises</a:t>
            </a:r>
            <a:endParaRPr lang="en-US" sz="3500"/>
          </a:p>
        </p:txBody>
      </p:sp>
      <p:sp>
        <p:nvSpPr>
          <p:cNvPr id="9" name="Text 7"/>
          <p:cNvSpPr/>
          <p:nvPr/>
        </p:nvSpPr>
        <p:spPr>
          <a:xfrm>
            <a:off x="603504" y="1298448"/>
            <a:ext cx="10149840" cy="502920"/>
          </a:xfrm>
          <a:prstGeom prst="rect">
            <a:avLst/>
          </a:prstGeom>
          <a:noFill/>
          <a:ln/>
        </p:spPr>
        <p:txBody>
          <a:bodyPr wrap="square" lIns="254" tIns="254" rIns="254" bIns="254" rtlCol="0" anchor="ctr">
            <a:normAutofit/>
          </a:bodyPr>
          <a:lstStyle/>
          <a:p>
            <a:pPr marL="0" indent="0">
              <a:buNone/>
            </a:pPr>
            <a:r>
              <a:rPr lang="en-US" sz="1440">
                <a:solidFill>
                  <a:srgbClr val="575756"/>
                </a:solidFill>
                <a:latin typeface="Futura" pitchFamily="34" charset="0"/>
                <a:ea typeface="Futura" pitchFamily="34" charset="-122"/>
                <a:cs typeface="Futura" pitchFamily="34" charset="-120"/>
              </a:rPr>
              <a:t>For direct investments, CARFF looks for enterprises that combine climate relevance, credible operations, investability and willingness to improve governance and reporting.</a:t>
            </a:r>
            <a:endParaRPr lang="en-US" sz="1440"/>
          </a:p>
        </p:txBody>
      </p:sp>
      <p:sp>
        <p:nvSpPr>
          <p:cNvPr id="11" name="Shape 8"/>
          <p:cNvSpPr/>
          <p:nvPr/>
        </p:nvSpPr>
        <p:spPr>
          <a:xfrm>
            <a:off x="5074920" y="1938528"/>
            <a:ext cx="2423160" cy="310896"/>
          </a:xfrm>
          <a:prstGeom prst="rect">
            <a:avLst/>
          </a:prstGeom>
          <a:solidFill>
            <a:srgbClr val="EA1017"/>
          </a:solidFill>
          <a:ln w="12700">
            <a:solidFill>
              <a:srgbClr val="EA1017"/>
            </a:solidFill>
            <a:prstDash val="solid"/>
          </a:ln>
        </p:spPr>
        <p:txBody>
          <a:bodyPr/>
          <a:lstStyle/>
          <a:p>
            <a:endParaRPr lang="en-GB"/>
          </a:p>
        </p:txBody>
      </p:sp>
      <p:sp>
        <p:nvSpPr>
          <p:cNvPr id="12" name="Text 9"/>
          <p:cNvSpPr/>
          <p:nvPr/>
        </p:nvSpPr>
        <p:spPr>
          <a:xfrm>
            <a:off x="5184648" y="1993392"/>
            <a:ext cx="2203704" cy="228600"/>
          </a:xfrm>
          <a:prstGeom prst="rect">
            <a:avLst/>
          </a:prstGeom>
          <a:noFill/>
          <a:ln/>
        </p:spPr>
        <p:txBody>
          <a:bodyPr wrap="square" lIns="0" tIns="0" rIns="0" bIns="0" rtlCol="0" anchor="ctr">
            <a:normAutofit/>
          </a:bodyPr>
          <a:lstStyle/>
          <a:p>
            <a:pPr marL="0" indent="0">
              <a:buNone/>
            </a:pPr>
            <a:r>
              <a:rPr lang="en-US" sz="1100" b="1">
                <a:solidFill>
                  <a:srgbClr val="FFFFFF"/>
                </a:solidFill>
                <a:latin typeface="Futura" pitchFamily="34" charset="0"/>
                <a:ea typeface="Futura" pitchFamily="34" charset="-122"/>
                <a:cs typeface="Futura" pitchFamily="34" charset="-120"/>
              </a:rPr>
              <a:t>Indicative enterprise criteria</a:t>
            </a:r>
            <a:endParaRPr lang="en-US" sz="1100"/>
          </a:p>
        </p:txBody>
      </p:sp>
      <p:sp>
        <p:nvSpPr>
          <p:cNvPr id="13" name="Shape 10"/>
          <p:cNvSpPr/>
          <p:nvPr/>
        </p:nvSpPr>
        <p:spPr>
          <a:xfrm>
            <a:off x="5074920" y="2395728"/>
            <a:ext cx="6172200" cy="411480"/>
          </a:xfrm>
          <a:prstGeom prst="rect">
            <a:avLst/>
          </a:prstGeom>
          <a:solidFill>
            <a:srgbClr val="F7F7F5"/>
          </a:solidFill>
          <a:ln w="6350">
            <a:solidFill>
              <a:srgbClr val="D4D4D4"/>
            </a:solidFill>
            <a:prstDash val="solid"/>
          </a:ln>
        </p:spPr>
        <p:txBody>
          <a:bodyPr/>
          <a:lstStyle/>
          <a:p>
            <a:endParaRPr lang="en-GB"/>
          </a:p>
        </p:txBody>
      </p:sp>
      <p:sp>
        <p:nvSpPr>
          <p:cNvPr id="14" name="Text 11"/>
          <p:cNvSpPr/>
          <p:nvPr/>
        </p:nvSpPr>
        <p:spPr>
          <a:xfrm>
            <a:off x="5148072" y="2505456"/>
            <a:ext cx="1856232" cy="201168"/>
          </a:xfrm>
          <a:prstGeom prst="rect">
            <a:avLst/>
          </a:prstGeom>
          <a:noFill/>
          <a:ln/>
        </p:spPr>
        <p:txBody>
          <a:bodyPr wrap="square" lIns="0" tIns="0" rIns="0" bIns="0" rtlCol="0" anchor="ctr"/>
          <a:lstStyle/>
          <a:p>
            <a:pPr marL="0" indent="0">
              <a:buNone/>
            </a:pPr>
            <a:r>
              <a:rPr lang="en-US" sz="1020" b="1">
                <a:solidFill>
                  <a:srgbClr val="252525"/>
                </a:solidFill>
                <a:latin typeface="Futura" pitchFamily="34" charset="0"/>
                <a:ea typeface="Futura" pitchFamily="34" charset="-122"/>
                <a:cs typeface="Futura" pitchFamily="34" charset="-120"/>
              </a:rPr>
              <a:t>Criteria</a:t>
            </a:r>
            <a:endParaRPr lang="en-US" sz="1020"/>
          </a:p>
        </p:txBody>
      </p:sp>
      <p:sp>
        <p:nvSpPr>
          <p:cNvPr id="15" name="Text 12"/>
          <p:cNvSpPr/>
          <p:nvPr/>
        </p:nvSpPr>
        <p:spPr>
          <a:xfrm>
            <a:off x="7114032" y="2505456"/>
            <a:ext cx="4096512" cy="201168"/>
          </a:xfrm>
          <a:prstGeom prst="rect">
            <a:avLst/>
          </a:prstGeom>
          <a:noFill/>
          <a:ln/>
        </p:spPr>
        <p:txBody>
          <a:bodyPr wrap="square" lIns="0" tIns="0" rIns="0" bIns="0" rtlCol="0" anchor="ctr"/>
          <a:lstStyle/>
          <a:p>
            <a:pPr marL="0" indent="0">
              <a:buNone/>
            </a:pPr>
            <a:r>
              <a:rPr lang="en-US" sz="1020" b="1">
                <a:solidFill>
                  <a:srgbClr val="252525"/>
                </a:solidFill>
                <a:latin typeface="Futura" pitchFamily="34" charset="0"/>
                <a:ea typeface="Futura" pitchFamily="34" charset="-122"/>
                <a:cs typeface="Futura" pitchFamily="34" charset="-120"/>
              </a:rPr>
              <a:t>Selection guide</a:t>
            </a:r>
            <a:endParaRPr lang="en-US" sz="1020"/>
          </a:p>
        </p:txBody>
      </p:sp>
      <p:sp>
        <p:nvSpPr>
          <p:cNvPr id="16" name="Shape 13"/>
          <p:cNvSpPr/>
          <p:nvPr/>
        </p:nvSpPr>
        <p:spPr>
          <a:xfrm>
            <a:off x="5074920" y="2807208"/>
            <a:ext cx="6172200" cy="411480"/>
          </a:xfrm>
          <a:prstGeom prst="rect">
            <a:avLst/>
          </a:prstGeom>
          <a:solidFill>
            <a:srgbClr val="FFFFFF"/>
          </a:solidFill>
          <a:ln w="5715">
            <a:solidFill>
              <a:srgbClr val="D4D4D4"/>
            </a:solidFill>
            <a:prstDash val="solid"/>
          </a:ln>
        </p:spPr>
        <p:txBody>
          <a:bodyPr/>
          <a:lstStyle/>
          <a:p>
            <a:endParaRPr lang="en-GB"/>
          </a:p>
        </p:txBody>
      </p:sp>
      <p:sp>
        <p:nvSpPr>
          <p:cNvPr id="17" name="Text 14"/>
          <p:cNvSpPr/>
          <p:nvPr/>
        </p:nvSpPr>
        <p:spPr>
          <a:xfrm>
            <a:off x="5148072" y="291693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Trading history</a:t>
            </a:r>
            <a:endParaRPr lang="en-US" sz="950"/>
          </a:p>
        </p:txBody>
      </p:sp>
      <p:sp>
        <p:nvSpPr>
          <p:cNvPr id="18" name="Text 15"/>
          <p:cNvSpPr/>
          <p:nvPr/>
        </p:nvSpPr>
        <p:spPr>
          <a:xfrm>
            <a:off x="7114032" y="291693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Usually 18–24 months+ operating history</a:t>
            </a:r>
            <a:endParaRPr lang="en-US" sz="950"/>
          </a:p>
        </p:txBody>
      </p:sp>
      <p:sp>
        <p:nvSpPr>
          <p:cNvPr id="19" name="Shape 16"/>
          <p:cNvSpPr/>
          <p:nvPr/>
        </p:nvSpPr>
        <p:spPr>
          <a:xfrm>
            <a:off x="5074920" y="3218688"/>
            <a:ext cx="6172200" cy="411480"/>
          </a:xfrm>
          <a:prstGeom prst="rect">
            <a:avLst/>
          </a:prstGeom>
          <a:solidFill>
            <a:srgbClr val="FBFBFB"/>
          </a:solidFill>
          <a:ln w="5715">
            <a:solidFill>
              <a:srgbClr val="D4D4D4"/>
            </a:solidFill>
            <a:prstDash val="solid"/>
          </a:ln>
        </p:spPr>
        <p:txBody>
          <a:bodyPr/>
          <a:lstStyle/>
          <a:p>
            <a:endParaRPr lang="en-GB"/>
          </a:p>
        </p:txBody>
      </p:sp>
      <p:sp>
        <p:nvSpPr>
          <p:cNvPr id="20" name="Text 17"/>
          <p:cNvSpPr/>
          <p:nvPr/>
        </p:nvSpPr>
        <p:spPr>
          <a:xfrm>
            <a:off x="5148072" y="332841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Employees</a:t>
            </a:r>
            <a:endParaRPr lang="en-US" sz="950"/>
          </a:p>
        </p:txBody>
      </p:sp>
      <p:sp>
        <p:nvSpPr>
          <p:cNvPr id="21" name="Text 18"/>
          <p:cNvSpPr/>
          <p:nvPr/>
        </p:nvSpPr>
        <p:spPr>
          <a:xfrm>
            <a:off x="7114032" y="332841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Typically 5–100, with sector flexibility</a:t>
            </a:r>
            <a:endParaRPr lang="en-US" sz="950"/>
          </a:p>
        </p:txBody>
      </p:sp>
      <p:sp>
        <p:nvSpPr>
          <p:cNvPr id="22" name="Shape 19"/>
          <p:cNvSpPr/>
          <p:nvPr/>
        </p:nvSpPr>
        <p:spPr>
          <a:xfrm>
            <a:off x="5074920" y="3630168"/>
            <a:ext cx="6172200" cy="411480"/>
          </a:xfrm>
          <a:prstGeom prst="rect">
            <a:avLst/>
          </a:prstGeom>
          <a:solidFill>
            <a:srgbClr val="FFFFFF"/>
          </a:solidFill>
          <a:ln w="5715">
            <a:solidFill>
              <a:srgbClr val="D4D4D4"/>
            </a:solidFill>
            <a:prstDash val="solid"/>
          </a:ln>
        </p:spPr>
        <p:txBody>
          <a:bodyPr/>
          <a:lstStyle/>
          <a:p>
            <a:endParaRPr lang="en-GB"/>
          </a:p>
        </p:txBody>
      </p:sp>
      <p:sp>
        <p:nvSpPr>
          <p:cNvPr id="23" name="Text 20"/>
          <p:cNvSpPr/>
          <p:nvPr/>
        </p:nvSpPr>
        <p:spPr>
          <a:xfrm>
            <a:off x="5148072" y="373989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Revenue</a:t>
            </a:r>
            <a:endParaRPr lang="en-US" sz="950"/>
          </a:p>
        </p:txBody>
      </p:sp>
      <p:sp>
        <p:nvSpPr>
          <p:cNvPr id="24" name="Text 21"/>
          <p:cNvSpPr/>
          <p:nvPr/>
        </p:nvSpPr>
        <p:spPr>
          <a:xfrm>
            <a:off x="7114032" y="373989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Visible recurring or contracted revenue</a:t>
            </a:r>
            <a:endParaRPr lang="en-US" sz="950"/>
          </a:p>
        </p:txBody>
      </p:sp>
      <p:sp>
        <p:nvSpPr>
          <p:cNvPr id="25" name="Shape 22"/>
          <p:cNvSpPr/>
          <p:nvPr/>
        </p:nvSpPr>
        <p:spPr>
          <a:xfrm>
            <a:off x="5074920" y="4041648"/>
            <a:ext cx="6172200" cy="411480"/>
          </a:xfrm>
          <a:prstGeom prst="rect">
            <a:avLst/>
          </a:prstGeom>
          <a:solidFill>
            <a:srgbClr val="FBFBFB"/>
          </a:solidFill>
          <a:ln w="5715">
            <a:solidFill>
              <a:srgbClr val="D4D4D4"/>
            </a:solidFill>
            <a:prstDash val="solid"/>
          </a:ln>
        </p:spPr>
        <p:txBody>
          <a:bodyPr/>
          <a:lstStyle/>
          <a:p>
            <a:endParaRPr lang="en-GB"/>
          </a:p>
        </p:txBody>
      </p:sp>
      <p:sp>
        <p:nvSpPr>
          <p:cNvPr id="26" name="Text 23"/>
          <p:cNvSpPr/>
          <p:nvPr/>
        </p:nvSpPr>
        <p:spPr>
          <a:xfrm>
            <a:off x="5148072" y="415137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Growth ambition</a:t>
            </a:r>
            <a:endParaRPr lang="en-US" sz="950"/>
          </a:p>
        </p:txBody>
      </p:sp>
      <p:sp>
        <p:nvSpPr>
          <p:cNvPr id="27" name="Text 24"/>
          <p:cNvSpPr/>
          <p:nvPr/>
        </p:nvSpPr>
        <p:spPr>
          <a:xfrm>
            <a:off x="7114032" y="415137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Clear capacity to scale without mission drift</a:t>
            </a:r>
            <a:endParaRPr lang="en-US" sz="950"/>
          </a:p>
        </p:txBody>
      </p:sp>
      <p:sp>
        <p:nvSpPr>
          <p:cNvPr id="28" name="Shape 25"/>
          <p:cNvSpPr/>
          <p:nvPr/>
        </p:nvSpPr>
        <p:spPr>
          <a:xfrm>
            <a:off x="5074920" y="4453128"/>
            <a:ext cx="6172200" cy="411480"/>
          </a:xfrm>
          <a:prstGeom prst="rect">
            <a:avLst/>
          </a:prstGeom>
          <a:solidFill>
            <a:srgbClr val="FFFFFF"/>
          </a:solidFill>
          <a:ln w="5715">
            <a:solidFill>
              <a:srgbClr val="D4D4D4"/>
            </a:solidFill>
            <a:prstDash val="solid"/>
          </a:ln>
        </p:spPr>
        <p:txBody>
          <a:bodyPr/>
          <a:lstStyle/>
          <a:p>
            <a:endParaRPr lang="en-GB"/>
          </a:p>
        </p:txBody>
      </p:sp>
      <p:sp>
        <p:nvSpPr>
          <p:cNvPr id="29" name="Text 26"/>
          <p:cNvSpPr/>
          <p:nvPr/>
        </p:nvSpPr>
        <p:spPr>
          <a:xfrm>
            <a:off x="5148072" y="456285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Leadership</a:t>
            </a:r>
            <a:endParaRPr lang="en-US" sz="950"/>
          </a:p>
        </p:txBody>
      </p:sp>
      <p:sp>
        <p:nvSpPr>
          <p:cNvPr id="30" name="Text 27"/>
          <p:cNvSpPr/>
          <p:nvPr/>
        </p:nvSpPr>
        <p:spPr>
          <a:xfrm>
            <a:off x="7114032" y="456285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Management willing to engage consistently</a:t>
            </a:r>
            <a:endParaRPr lang="en-US" sz="950"/>
          </a:p>
        </p:txBody>
      </p:sp>
      <p:sp>
        <p:nvSpPr>
          <p:cNvPr id="31" name="Shape 28"/>
          <p:cNvSpPr/>
          <p:nvPr/>
        </p:nvSpPr>
        <p:spPr>
          <a:xfrm>
            <a:off x="5074920" y="4864608"/>
            <a:ext cx="6172200" cy="411480"/>
          </a:xfrm>
          <a:prstGeom prst="rect">
            <a:avLst/>
          </a:prstGeom>
          <a:solidFill>
            <a:srgbClr val="FBFBFB"/>
          </a:solidFill>
          <a:ln w="5715">
            <a:solidFill>
              <a:srgbClr val="D4D4D4"/>
            </a:solidFill>
            <a:prstDash val="solid"/>
          </a:ln>
        </p:spPr>
        <p:txBody>
          <a:bodyPr/>
          <a:lstStyle/>
          <a:p>
            <a:endParaRPr lang="en-GB"/>
          </a:p>
        </p:txBody>
      </p:sp>
      <p:sp>
        <p:nvSpPr>
          <p:cNvPr id="32" name="Text 29"/>
          <p:cNvSpPr/>
          <p:nvPr/>
        </p:nvSpPr>
        <p:spPr>
          <a:xfrm>
            <a:off x="5148072" y="497433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Financial visibility</a:t>
            </a:r>
            <a:endParaRPr lang="en-US" sz="950"/>
          </a:p>
        </p:txBody>
      </p:sp>
      <p:sp>
        <p:nvSpPr>
          <p:cNvPr id="33" name="Text 30"/>
          <p:cNvSpPr/>
          <p:nvPr/>
        </p:nvSpPr>
        <p:spPr>
          <a:xfrm>
            <a:off x="7114032" y="497433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Basic records and willingness to improve reporting</a:t>
            </a:r>
            <a:endParaRPr lang="en-US" sz="950"/>
          </a:p>
        </p:txBody>
      </p:sp>
      <p:sp>
        <p:nvSpPr>
          <p:cNvPr id="34" name="Shape 31"/>
          <p:cNvSpPr/>
          <p:nvPr/>
        </p:nvSpPr>
        <p:spPr>
          <a:xfrm>
            <a:off x="5074920" y="5276088"/>
            <a:ext cx="6172200" cy="411480"/>
          </a:xfrm>
          <a:prstGeom prst="rect">
            <a:avLst/>
          </a:prstGeom>
          <a:solidFill>
            <a:srgbClr val="FFFFFF"/>
          </a:solidFill>
          <a:ln w="5715">
            <a:solidFill>
              <a:srgbClr val="D4D4D4"/>
            </a:solidFill>
            <a:prstDash val="solid"/>
          </a:ln>
        </p:spPr>
        <p:txBody>
          <a:bodyPr/>
          <a:lstStyle/>
          <a:p>
            <a:endParaRPr lang="en-GB"/>
          </a:p>
        </p:txBody>
      </p:sp>
      <p:sp>
        <p:nvSpPr>
          <p:cNvPr id="35" name="Text 32"/>
          <p:cNvSpPr/>
          <p:nvPr/>
        </p:nvSpPr>
        <p:spPr>
          <a:xfrm>
            <a:off x="5148072" y="5385816"/>
            <a:ext cx="1856232" cy="182880"/>
          </a:xfrm>
          <a:prstGeom prst="rect">
            <a:avLst/>
          </a:prstGeom>
          <a:noFill/>
          <a:ln/>
        </p:spPr>
        <p:txBody>
          <a:bodyPr wrap="square" lIns="0" tIns="0" rIns="0" bIns="0" rtlCol="0" anchor="ctr"/>
          <a:lstStyle/>
          <a:p>
            <a:pPr marL="0" indent="0">
              <a:buNone/>
            </a:pPr>
            <a:r>
              <a:rPr lang="en-US" sz="950" b="1">
                <a:solidFill>
                  <a:srgbClr val="575756"/>
                </a:solidFill>
                <a:latin typeface="Futura" pitchFamily="34" charset="0"/>
                <a:ea typeface="Futura" pitchFamily="34" charset="-122"/>
                <a:cs typeface="Futura" pitchFamily="34" charset="-120"/>
              </a:rPr>
              <a:t>Investment potential</a:t>
            </a:r>
            <a:endParaRPr lang="en-US" sz="950"/>
          </a:p>
        </p:txBody>
      </p:sp>
      <p:sp>
        <p:nvSpPr>
          <p:cNvPr id="36" name="Text 33"/>
          <p:cNvSpPr/>
          <p:nvPr/>
        </p:nvSpPr>
        <p:spPr>
          <a:xfrm>
            <a:off x="7114032" y="5385816"/>
            <a:ext cx="4096512" cy="182880"/>
          </a:xfrm>
          <a:prstGeom prst="rect">
            <a:avLst/>
          </a:prstGeom>
          <a:noFill/>
          <a:ln/>
        </p:spPr>
        <p:txBody>
          <a:bodyPr wrap="square" lIns="0" tIns="0" rIns="0" bIns="0" rtlCol="0" anchor="ctr">
            <a:normAutofit/>
          </a:bodyPr>
          <a:lstStyle/>
          <a:p>
            <a:pPr marL="0" indent="0">
              <a:buNone/>
            </a:pPr>
            <a:r>
              <a:rPr lang="en-US" sz="950">
                <a:solidFill>
                  <a:srgbClr val="575756"/>
                </a:solidFill>
                <a:latin typeface="Futura" pitchFamily="34" charset="0"/>
                <a:ea typeface="Futura" pitchFamily="34" charset="-122"/>
                <a:cs typeface="Futura" pitchFamily="34" charset="-120"/>
              </a:rPr>
              <a:t>Ability to absorb repayable finance responsibly</a:t>
            </a:r>
            <a:endParaRPr lang="en-US" sz="950"/>
          </a:p>
        </p:txBody>
      </p:sp>
      <p:pic>
        <p:nvPicPr>
          <p:cNvPr id="40" name="Picture 39">
            <a:extLst>
              <a:ext uri="{FF2B5EF4-FFF2-40B4-BE49-F238E27FC236}">
                <a16:creationId xmlns:a16="http://schemas.microsoft.com/office/drawing/2014/main" id="{B66480B8-425C-39F2-3C3A-FB26D41B47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928" y="2398014"/>
            <a:ext cx="4382931" cy="32895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11DF-935D-0722-2BCF-BE6E977B5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BFABA-BD93-CE0C-498E-EB3DE22B0285}"/>
              </a:ext>
            </a:extLst>
          </p:cNvPr>
          <p:cNvSpPr>
            <a:spLocks noGrp="1"/>
          </p:cNvSpPr>
          <p:nvPr>
            <p:ph type="ctrTitle"/>
          </p:nvPr>
        </p:nvSpPr>
        <p:spPr>
          <a:xfrm>
            <a:off x="1160318" y="0"/>
            <a:ext cx="11022812" cy="840027"/>
          </a:xfrm>
        </p:spPr>
        <p:txBody>
          <a:bodyPr>
            <a:noAutofit/>
          </a:bodyPr>
          <a:lstStyle/>
          <a:p>
            <a:r>
              <a:rPr lang="en-GB" sz="4400" b="1">
                <a:latin typeface="Aptos Display" panose="020B0004020202020204" pitchFamily="34" charset="0"/>
              </a:rPr>
              <a:t>Fund management and direct investment </a:t>
            </a:r>
          </a:p>
        </p:txBody>
      </p:sp>
      <p:pic>
        <p:nvPicPr>
          <p:cNvPr id="10" name="Picture 9">
            <a:extLst>
              <a:ext uri="{FF2B5EF4-FFF2-40B4-BE49-F238E27FC236}">
                <a16:creationId xmlns:a16="http://schemas.microsoft.com/office/drawing/2014/main" id="{1747CA13-44BC-A508-0667-05453F4A7D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0318" y="783359"/>
            <a:ext cx="9335859" cy="5969095"/>
          </a:xfrm>
          <a:prstGeom prst="rect">
            <a:avLst/>
          </a:prstGeom>
        </p:spPr>
      </p:pic>
      <p:pic>
        <p:nvPicPr>
          <p:cNvPr id="13" name="Picture 12">
            <a:extLst>
              <a:ext uri="{FF2B5EF4-FFF2-40B4-BE49-F238E27FC236}">
                <a16:creationId xmlns:a16="http://schemas.microsoft.com/office/drawing/2014/main" id="{CA11489B-CBCE-1F5D-78A4-3D9391613D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169189" cy="1261342"/>
          </a:xfrm>
          <a:prstGeom prst="rect">
            <a:avLst/>
          </a:prstGeom>
        </p:spPr>
      </p:pic>
    </p:spTree>
    <p:extLst>
      <p:ext uri="{BB962C8B-B14F-4D97-AF65-F5344CB8AC3E}">
        <p14:creationId xmlns:p14="http://schemas.microsoft.com/office/powerpoint/2010/main" val="3655944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CAD6-FB7B-981B-7700-7F74A85E7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DA733-0617-5B62-D77F-D501339DDF48}"/>
              </a:ext>
            </a:extLst>
          </p:cNvPr>
          <p:cNvSpPr>
            <a:spLocks noGrp="1"/>
          </p:cNvSpPr>
          <p:nvPr>
            <p:ph type="ctrTitle"/>
          </p:nvPr>
        </p:nvSpPr>
        <p:spPr>
          <a:xfrm>
            <a:off x="913921" y="327171"/>
            <a:ext cx="10668000" cy="2387600"/>
          </a:xfrm>
        </p:spPr>
        <p:txBody>
          <a:bodyPr>
            <a:normAutofit fontScale="90000"/>
          </a:bodyPr>
          <a:lstStyle/>
          <a:p>
            <a:r>
              <a:rPr lang="en-GB" sz="8800" b="1"/>
              <a:t>Burn Enterprise - Kenya</a:t>
            </a:r>
            <a:endParaRPr lang="en-US"/>
          </a:p>
        </p:txBody>
      </p:sp>
      <p:cxnSp>
        <p:nvCxnSpPr>
          <p:cNvPr id="6" name="Straight Arrow Connector 5">
            <a:extLst>
              <a:ext uri="{FF2B5EF4-FFF2-40B4-BE49-F238E27FC236}">
                <a16:creationId xmlns:a16="http://schemas.microsoft.com/office/drawing/2014/main" id="{FC66BF51-6AD8-E372-D925-E460D97341BC}"/>
              </a:ext>
            </a:extLst>
          </p:cNvPr>
          <p:cNvCxnSpPr/>
          <p:nvPr/>
        </p:nvCxnSpPr>
        <p:spPr>
          <a:xfrm>
            <a:off x="3834767" y="2873525"/>
            <a:ext cx="4623710" cy="12953"/>
          </a:xfrm>
          <a:prstGeom prst="straightConnector1">
            <a:avLst/>
          </a:prstGeom>
          <a:ln w="57150"/>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74CCE390-7C32-0E78-C53E-22CE3323AB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392382" cy="1502126"/>
          </a:xfrm>
          <a:prstGeom prst="rect">
            <a:avLst/>
          </a:prstGeom>
        </p:spPr>
      </p:pic>
      <p:pic>
        <p:nvPicPr>
          <p:cNvPr id="3" name="Picture 2" descr="A person working on a computer&#10;&#10;AI-generated content may be incorrect.">
            <a:extLst>
              <a:ext uri="{FF2B5EF4-FFF2-40B4-BE49-F238E27FC236}">
                <a16:creationId xmlns:a16="http://schemas.microsoft.com/office/drawing/2014/main" id="{DBC2358E-957F-123B-328C-B498D4AE1556}"/>
              </a:ext>
            </a:extLst>
          </p:cNvPr>
          <p:cNvPicPr>
            <a:picLocks noChangeAspect="1"/>
          </p:cNvPicPr>
          <p:nvPr/>
        </p:nvPicPr>
        <p:blipFill>
          <a:blip r:embed="rId4"/>
          <a:stretch>
            <a:fillRect/>
          </a:stretch>
        </p:blipFill>
        <p:spPr>
          <a:xfrm>
            <a:off x="3652837" y="3041942"/>
            <a:ext cx="4886325" cy="3257550"/>
          </a:xfrm>
          <a:prstGeom prst="rect">
            <a:avLst/>
          </a:prstGeom>
        </p:spPr>
      </p:pic>
    </p:spTree>
    <p:extLst>
      <p:ext uri="{BB962C8B-B14F-4D97-AF65-F5344CB8AC3E}">
        <p14:creationId xmlns:p14="http://schemas.microsoft.com/office/powerpoint/2010/main" val="108452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286E0-BDFE-36EA-E603-42122888A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9FBE54-A99A-34E4-12B6-F3E6DD2113B7}"/>
              </a:ext>
            </a:extLst>
          </p:cNvPr>
          <p:cNvSpPr>
            <a:spLocks noGrp="1"/>
          </p:cNvSpPr>
          <p:nvPr>
            <p:ph type="ctrTitle"/>
          </p:nvPr>
        </p:nvSpPr>
        <p:spPr>
          <a:xfrm>
            <a:off x="761521" y="1719091"/>
            <a:ext cx="10668000" cy="2387600"/>
          </a:xfrm>
        </p:spPr>
        <p:txBody>
          <a:bodyPr>
            <a:normAutofit/>
          </a:bodyPr>
          <a:lstStyle/>
          <a:p>
            <a:r>
              <a:rPr lang="en-GB" sz="8800" b="1"/>
              <a:t>Questions?</a:t>
            </a:r>
            <a:endParaRPr lang="en-US"/>
          </a:p>
        </p:txBody>
      </p:sp>
      <p:pic>
        <p:nvPicPr>
          <p:cNvPr id="8" name="Picture 7">
            <a:extLst>
              <a:ext uri="{FF2B5EF4-FFF2-40B4-BE49-F238E27FC236}">
                <a16:creationId xmlns:a16="http://schemas.microsoft.com/office/drawing/2014/main" id="{B5F4AFEB-E370-22E9-2832-4F20B3BE6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392382" cy="1502126"/>
          </a:xfrm>
          <a:prstGeom prst="rect">
            <a:avLst/>
          </a:prstGeom>
        </p:spPr>
      </p:pic>
    </p:spTree>
    <p:extLst>
      <p:ext uri="{BB962C8B-B14F-4D97-AF65-F5344CB8AC3E}">
        <p14:creationId xmlns:p14="http://schemas.microsoft.com/office/powerpoint/2010/main" val="331557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eme1">
  <a:themeElements>
    <a:clrScheme name="Custom 5">
      <a:dk1>
        <a:srgbClr val="000000"/>
      </a:dk1>
      <a:lt1>
        <a:srgbClr val="FFFFFF"/>
      </a:lt1>
      <a:dk2>
        <a:srgbClr val="E4E4E4"/>
      </a:dk2>
      <a:lt2>
        <a:srgbClr val="A22A52"/>
      </a:lt2>
      <a:accent1>
        <a:srgbClr val="A9D4DB"/>
      </a:accent1>
      <a:accent2>
        <a:srgbClr val="6AD1E3"/>
      </a:accent2>
      <a:accent3>
        <a:srgbClr val="EA1017"/>
      </a:accent3>
      <a:accent4>
        <a:srgbClr val="AA5881"/>
      </a:accent4>
      <a:accent5>
        <a:srgbClr val="EE7700"/>
      </a:accent5>
      <a:accent6>
        <a:srgbClr val="EEA300"/>
      </a:accent6>
      <a:hlink>
        <a:srgbClr val="A1D884"/>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1_TF78853419_Win32.potx" id="{4B078287-5F8B-4412-8B56-22BABE512007}" vid="{40D3F4AB-D386-4158-AD50-2BEE84BA26E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5af516d-3959-4b07-9006-c20b9a119ef8" xsi:nil="true"/>
    <lcf76f155ced4ddcb4097134ff3c332f xmlns="241766b5-8f6d-4706-834c-086c1092739c">
      <Terms xmlns="http://schemas.microsoft.com/office/infopath/2007/PartnerControls"/>
    </lcf76f155ced4ddcb4097134ff3c332f>
    <_Flow_SignoffStatus xmlns="241766b5-8f6d-4706-834c-086c109273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04ABEB3233DF4481197601661F0758" ma:contentTypeVersion="20" ma:contentTypeDescription="Create a new document." ma:contentTypeScope="" ma:versionID="332dfbc828674a7697908958a9bbba92">
  <xsd:schema xmlns:xsd="http://www.w3.org/2001/XMLSchema" xmlns:xs="http://www.w3.org/2001/XMLSchema" xmlns:p="http://schemas.microsoft.com/office/2006/metadata/properties" xmlns:ns2="241766b5-8f6d-4706-834c-086c1092739c" xmlns:ns3="65a1dcec-4a74-4a58-b557-3748a941b3e7" xmlns:ns4="05af516d-3959-4b07-9006-c20b9a119ef8" targetNamespace="http://schemas.microsoft.com/office/2006/metadata/properties" ma:root="true" ma:fieldsID="232e58d833a507aef28aa93dfa2faacf" ns2:_="" ns3:_="" ns4:_="">
    <xsd:import namespace="241766b5-8f6d-4706-834c-086c1092739c"/>
    <xsd:import namespace="65a1dcec-4a74-4a58-b557-3748a941b3e7"/>
    <xsd:import namespace="05af516d-3959-4b07-9006-c20b9a119e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_Flow_SignoffStatu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1766b5-8f6d-4706-834c-086c109273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ecedb28-21b0-4288-ad75-dcb58613293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_Flow_SignoffStatus" ma:index="25" nillable="true" ma:displayName="Sign-off status" ma:internalName="Sign_x002d_off_x0020_status">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a1dcec-4a74-4a58-b557-3748a941b3e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af516d-3959-4b07-9006-c20b9a119ef8"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2e439ad2-8a9a-4551-bb6d-ae3e3e0cecfc}" ma:internalName="TaxCatchAll" ma:showField="CatchAllData" ma:web="65a1dcec-4a74-4a58-b557-3748a941b3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9927E9-557F-46FC-8D6C-A5FF9817D231}">
  <ds:schemaRefs>
    <ds:schemaRef ds:uri="05af516d-3959-4b07-9006-c20b9a119ef8"/>
    <ds:schemaRef ds:uri="241766b5-8f6d-4706-834c-086c1092739c"/>
    <ds:schemaRef ds:uri="65a1dcec-4a74-4a58-b557-3748a941b3e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59C4395-48D4-4091-94BA-8F0E72A4E4A6}">
  <ds:schemaRefs>
    <ds:schemaRef ds:uri="http://schemas.microsoft.com/sharepoint/v3/contenttype/forms"/>
  </ds:schemaRefs>
</ds:datastoreItem>
</file>

<file path=customXml/itemProps3.xml><?xml version="1.0" encoding="utf-8"?>
<ds:datastoreItem xmlns:ds="http://schemas.openxmlformats.org/officeDocument/2006/customXml" ds:itemID="{F93FA02A-C189-4CF6-86CB-FD45B19883E3}">
  <ds:schemaRefs>
    <ds:schemaRef ds:uri="05af516d-3959-4b07-9006-c20b9a119ef8"/>
    <ds:schemaRef ds:uri="241766b5-8f6d-4706-834c-086c1092739c"/>
    <ds:schemaRef ds:uri="65a1dcec-4a74-4a58-b557-3748a941b3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9dcc3c28-72e9-4e1b-b511-2c9bf3bc5878}" enabled="0" method="" siteId="{9dcc3c28-72e9-4e1b-b511-2c9bf3bc5878}" removed="1"/>
</clbl:labelList>
</file>

<file path=docProps/app.xml><?xml version="1.0" encoding="utf-8"?>
<Properties xmlns="http://schemas.openxmlformats.org/officeDocument/2006/extended-properties" xmlns:vt="http://schemas.openxmlformats.org/officeDocument/2006/docPropsVTypes">
  <TotalTime>0</TotalTime>
  <Words>1356</Words>
  <Application>Microsoft Office PowerPoint</Application>
  <PresentationFormat>Widescreen</PresentationFormat>
  <Paragraphs>111</Paragraphs>
  <Slides>12</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Aptos</vt:lpstr>
      <vt:lpstr>Aptos Display</vt:lpstr>
      <vt:lpstr>Arial</vt:lpstr>
      <vt:lpstr>Calibri</vt:lpstr>
      <vt:lpstr>Franklin Gothic Book</vt:lpstr>
      <vt:lpstr>Franklin Gothic Demi</vt:lpstr>
      <vt:lpstr>Futura</vt:lpstr>
      <vt:lpstr>Mokoko</vt:lpstr>
      <vt:lpstr>Wingdings</vt:lpstr>
      <vt:lpstr>Office Theme</vt:lpstr>
      <vt:lpstr>Theme1</vt:lpstr>
      <vt:lpstr>PowerPoint Presentation</vt:lpstr>
      <vt:lpstr>How does the Resilient Futures Fund work?</vt:lpstr>
      <vt:lpstr>PowerPoint Presentation</vt:lpstr>
      <vt:lpstr>Phase 1 Funding</vt:lpstr>
      <vt:lpstr>PowerPoint Presentation</vt:lpstr>
      <vt:lpstr>PowerPoint Presentation</vt:lpstr>
      <vt:lpstr>PowerPoint Presentation</vt:lpstr>
      <vt:lpstr>PowerPoint Presentation</vt:lpstr>
      <vt:lpstr>PowerPoint Presentation</vt:lpstr>
      <vt:lpstr>Fund management and direct investment </vt:lpstr>
      <vt:lpstr>Burn Enterprise - Kenya</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Williams</dc:creator>
  <cp:lastModifiedBy>Jerry Marshall</cp:lastModifiedBy>
  <cp:revision>2</cp:revision>
  <dcterms:created xsi:type="dcterms:W3CDTF">2025-07-21T08:52:12Z</dcterms:created>
  <dcterms:modified xsi:type="dcterms:W3CDTF">2026-09-18T15:07:31Z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0x010100DD04ABEB3233DF4481197601661F0758</vt:lpwstr>
  </property>
  <property fmtid="{D5CDD505-2E9C-101B-9397-08002B2CF9AE}" pid="3" name="MediaServiceImageTags">
    <vt:lpwstr/>
  </property>
</Properties>
</file>