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7" r:id="rId4"/>
    <p:sldId id="258" r:id="rId5"/>
    <p:sldId id="260" r:id="rId6"/>
    <p:sldId id="262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1"/>
    <p:restoredTop sz="87613"/>
  </p:normalViewPr>
  <p:slideViewPr>
    <p:cSldViewPr snapToGrid="0" snapToObjects="1">
      <p:cViewPr>
        <p:scale>
          <a:sx n="120" d="100"/>
          <a:sy n="120" d="100"/>
        </p:scale>
        <p:origin x="144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C0334-7EE7-494A-B9AC-7C010EE48871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5D664-39E1-BC49-A542-4BBFF64C5D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5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r>
              <a:rPr lang="en-US" baseline="0" dirty="0" smtClean="0"/>
              <a:t> no black executives in any of top 3 roles UK’s biggest companies and future pipeline was not likely to change this</a:t>
            </a:r>
            <a:endParaRPr lang="en-US" dirty="0" smtClean="0"/>
          </a:p>
          <a:p>
            <a:r>
              <a:rPr lang="en-US" dirty="0" smtClean="0"/>
              <a:t>https://www.theguardian.com/business/2021/feb/03/ftse-100-firms-have-no-black-executives-in-top-three-roles </a:t>
            </a:r>
          </a:p>
          <a:p>
            <a:endParaRPr lang="en-US" dirty="0" smtClean="0"/>
          </a:p>
          <a:p>
            <a:r>
              <a:rPr lang="en-US" dirty="0" smtClean="0"/>
              <a:t>2.4%</a:t>
            </a:r>
            <a:r>
              <a:rPr lang="en-US" baseline="0" dirty="0" smtClean="0"/>
              <a:t> of US businesses have Black owners while 12.8% of the US population are Black</a:t>
            </a:r>
            <a:endParaRPr lang="en-US" dirty="0" smtClean="0"/>
          </a:p>
          <a:p>
            <a:r>
              <a:rPr lang="en-US" dirty="0" smtClean="0"/>
              <a:t>https://www.lendingtree.com/business/small/black-owned-businesses-study/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Alone and together: Entrepreneurship and diversity in the UK</a:t>
            </a:r>
          </a:p>
          <a:p>
            <a:r>
              <a:rPr lang="en-US" dirty="0" smtClean="0"/>
              <a:t>https://www.british-business-bank.co.uk/research-alone-together/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D664-39E1-BC49-A542-4BBFF64C5D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D664-39E1-BC49-A542-4BBFF64C5D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3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D664-39E1-BC49-A542-4BBFF64C5D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5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BCD1-533C-CF41-BAE3-70E7898C0793}" type="datetimeFigureOut">
              <a:rPr lang="en-US" smtClean="0"/>
              <a:t>6/17/22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9D0F-6AF1-304A-8AEE-5F81D0AFA5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n.org/development/desa/youth/wp-content/uploads/sites/21/2020/07/2020-World-Youth-Report-FULL-FINAL.pdf" TargetMode="Externa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ciencedirect.com/topics/economics-econometrics-and-finance/lending-interest-rat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s://cdn.odi.org/media/documents/ODI-SH-Localisation-Report-Oct21-Proof06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2111"/>
            <a:ext cx="9144000" cy="150040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Supporting youth entrepreneurship </a:t>
            </a:r>
            <a:r>
              <a:rPr lang="en-US" sz="4800" b="1" dirty="0" smtClean="0">
                <a:solidFill>
                  <a:srgbClr val="0070C0"/>
                </a:solidFill>
              </a:rPr>
              <a:t>in low- and middle-income </a:t>
            </a:r>
            <a:r>
              <a:rPr lang="en-US" sz="4800" b="1" dirty="0" smtClean="0">
                <a:solidFill>
                  <a:srgbClr val="0070C0"/>
                </a:solidFill>
              </a:rPr>
              <a:t>contexts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Susy Ndaruhutse</a:t>
            </a:r>
          </a:p>
          <a:p>
            <a:r>
              <a:rPr lang="en-US" dirty="0" smtClean="0"/>
              <a:t>Talk and discussion for TEN community</a:t>
            </a:r>
          </a:p>
          <a:p>
            <a:r>
              <a:rPr lang="en-US" dirty="0" smtClean="0"/>
              <a:t>June </a:t>
            </a:r>
            <a:r>
              <a:rPr lang="en-US" dirty="0" smtClean="0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Situation as </a:t>
            </a:r>
            <a:r>
              <a:rPr lang="en-US" b="1" dirty="0" smtClean="0"/>
              <a:t>COVID-19 hit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1.8 billion young people </a:t>
            </a:r>
            <a:r>
              <a:rPr lang="en-US" sz="2400" dirty="0"/>
              <a:t>aged 10 to 24 </a:t>
            </a:r>
            <a:r>
              <a:rPr lang="en-US" sz="2400" dirty="0" smtClean="0"/>
              <a:t>= 1/4 </a:t>
            </a:r>
            <a:r>
              <a:rPr lang="en-US" sz="2400" dirty="0"/>
              <a:t>of the world’s </a:t>
            </a:r>
            <a:r>
              <a:rPr lang="en-US" sz="2400" dirty="0" smtClean="0"/>
              <a:t>population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One third </a:t>
            </a:r>
            <a:r>
              <a:rPr lang="en-US" sz="2400" dirty="0" smtClean="0"/>
              <a:t>are </a:t>
            </a:r>
            <a:r>
              <a:rPr lang="en-US" sz="2400" dirty="0" smtClean="0"/>
              <a:t>currently </a:t>
            </a:r>
            <a:r>
              <a:rPr lang="en-US" sz="2400" dirty="0" smtClean="0">
                <a:solidFill>
                  <a:srgbClr val="0070C0"/>
                </a:solidFill>
              </a:rPr>
              <a:t>NEET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smtClean="0"/>
              <a:t>neither </a:t>
            </a:r>
            <a:r>
              <a:rPr lang="en-US" sz="2400" dirty="0" smtClean="0"/>
              <a:t>in employment, education or training </a:t>
            </a:r>
          </a:p>
          <a:p>
            <a:r>
              <a:rPr lang="en-US" sz="2400" dirty="0" smtClean="0"/>
              <a:t>Of </a:t>
            </a:r>
            <a:r>
              <a:rPr lang="en-US" sz="2400" dirty="0"/>
              <a:t>the one </a:t>
            </a:r>
            <a:r>
              <a:rPr lang="en-US" sz="2400" dirty="0" smtClean="0"/>
              <a:t>billion </a:t>
            </a:r>
            <a:r>
              <a:rPr lang="en-US" sz="2400" dirty="0"/>
              <a:t>more youth that will enter the job market in the next decade, only </a:t>
            </a:r>
            <a:r>
              <a:rPr lang="en-US" sz="2400" dirty="0" smtClean="0"/>
              <a:t>40% are expected </a:t>
            </a:r>
            <a:r>
              <a:rPr lang="en-US" sz="2400" dirty="0"/>
              <a:t>to be able to get jobs that currently </a:t>
            </a:r>
            <a:r>
              <a:rPr lang="en-US" sz="2400" dirty="0" smtClean="0"/>
              <a:t>exist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Nearly </a:t>
            </a:r>
            <a:r>
              <a:rPr lang="en-US" sz="2400" b="1" dirty="0" smtClean="0">
                <a:solidFill>
                  <a:srgbClr val="0070C0"/>
                </a:solidFill>
              </a:rPr>
              <a:t>97% </a:t>
            </a:r>
            <a:r>
              <a:rPr lang="en-US" sz="2400" dirty="0" smtClean="0"/>
              <a:t>of all young workers in LICs and MICs are </a:t>
            </a:r>
            <a:r>
              <a:rPr lang="en-US" sz="2400" dirty="0" smtClean="0">
                <a:solidFill>
                  <a:srgbClr val="0070C0"/>
                </a:solidFill>
              </a:rPr>
              <a:t>in </a:t>
            </a:r>
            <a:r>
              <a:rPr lang="en-US" sz="2400" dirty="0" smtClean="0">
                <a:solidFill>
                  <a:srgbClr val="0070C0"/>
                </a:solidFill>
              </a:rPr>
              <a:t>the informal economy </a:t>
            </a:r>
          </a:p>
          <a:p>
            <a:pPr lvl="1"/>
            <a:r>
              <a:rPr lang="en-US" sz="2000" dirty="0" smtClean="0"/>
              <a:t>Relatively few formal sector jobs mostly in public sector; little regulation and job security; often poorly/irregularl</a:t>
            </a:r>
            <a:r>
              <a:rPr lang="en-US" sz="2000" dirty="0" smtClean="0"/>
              <a:t>y paid</a:t>
            </a:r>
            <a:endParaRPr lang="en-US" sz="2000" dirty="0" smtClean="0"/>
          </a:p>
          <a:p>
            <a:r>
              <a:rPr lang="en-US" sz="2400" dirty="0" smtClean="0"/>
              <a:t>Young entrepreneurs are often moving in and out of wage and self-employment, </a:t>
            </a:r>
            <a:r>
              <a:rPr lang="en-US" sz="2400" dirty="0" smtClean="0">
                <a:solidFill>
                  <a:srgbClr val="0070C0"/>
                </a:solidFill>
              </a:rPr>
              <a:t>mixing their livelihoods portfolio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600" dirty="0" smtClean="0"/>
              <a:t>Source</a:t>
            </a:r>
            <a:r>
              <a:rPr lang="en-US" sz="1600" dirty="0"/>
              <a:t>:</a:t>
            </a:r>
            <a:r>
              <a:rPr lang="en-US" sz="1600" i="1" dirty="0"/>
              <a:t> </a:t>
            </a:r>
            <a:r>
              <a:rPr lang="en-US" sz="1600" i="1" dirty="0" smtClean="0"/>
              <a:t>UN</a:t>
            </a:r>
            <a:r>
              <a:rPr lang="en-US" sz="1600" i="1" dirty="0" smtClean="0">
                <a:hlinkClick r:id="rId2"/>
              </a:rPr>
              <a:t>’</a:t>
            </a:r>
            <a:r>
              <a:rPr lang="en-US" sz="1600" i="1" dirty="0" smtClean="0"/>
              <a:t>s World Youth Report: Social Entrepreneurship and the 2030 Agenda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www.un.org/development/desa/youth/wp-content/uploads/sites/21/2020/07/2020-World-Youth-Report-FULL-FINAL.pdf</a:t>
            </a:r>
            <a:r>
              <a:rPr lang="en-US" sz="1600" dirty="0" smtClean="0"/>
              <a:t>   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43" y="365125"/>
            <a:ext cx="3454105" cy="12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Livelihoods v growth entrepreneurs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Livelihoods entrepreneurs</a:t>
            </a:r>
            <a:r>
              <a:rPr lang="en-US" sz="2400" dirty="0" smtClean="0"/>
              <a:t> – driven by necessity, not choice</a:t>
            </a:r>
          </a:p>
          <a:p>
            <a:r>
              <a:rPr lang="en-US" sz="2000" dirty="0" smtClean="0"/>
              <a:t>Subsisting not thriving </a:t>
            </a:r>
          </a:p>
          <a:p>
            <a:r>
              <a:rPr lang="en-US" sz="2000" dirty="0" smtClean="0"/>
              <a:t>Tend to be low productivity, low earnings, underemployed with poor working conditions and often unable to move out of poverty</a:t>
            </a:r>
          </a:p>
          <a:p>
            <a:r>
              <a:rPr lang="en-US" sz="2000" dirty="0" smtClean="0"/>
              <a:t>Often in agriculture or household goods (buying and selling)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b="1" dirty="0" smtClean="0"/>
              <a:t>Growth entrepreneurs</a:t>
            </a:r>
            <a:r>
              <a:rPr lang="en-US" sz="2400" dirty="0"/>
              <a:t> </a:t>
            </a:r>
            <a:r>
              <a:rPr lang="en-US" sz="2400" dirty="0" smtClean="0"/>
              <a:t>– people who innovate and create jobs</a:t>
            </a:r>
          </a:p>
          <a:p>
            <a:r>
              <a:rPr lang="en-US" sz="2000" dirty="0" smtClean="0"/>
              <a:t>Only a </a:t>
            </a:r>
            <a:r>
              <a:rPr lang="en-US" sz="2000" dirty="0" smtClean="0"/>
              <a:t>small </a:t>
            </a:r>
            <a:r>
              <a:rPr lang="en-US" sz="2000" dirty="0"/>
              <a:t>minority of youth </a:t>
            </a:r>
            <a:r>
              <a:rPr lang="en-US" sz="2000" dirty="0" smtClean="0"/>
              <a:t>entrepreneurs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382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Opportunities for young entrepreneurs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Youth-led micro and small enterprises offer potential for job creation</a:t>
            </a:r>
          </a:p>
          <a:p>
            <a:r>
              <a:rPr lang="en-US" sz="2400" dirty="0" smtClean="0"/>
              <a:t>Youth-led start-ups account for 50% of newly created jobs with founders often employing peers</a:t>
            </a:r>
          </a:p>
          <a:p>
            <a:r>
              <a:rPr lang="en-US" sz="2400" dirty="0" smtClean="0"/>
              <a:t>Need an enabling business </a:t>
            </a:r>
            <a:r>
              <a:rPr lang="en-US" sz="2400" dirty="0" smtClean="0"/>
              <a:t>environment including:</a:t>
            </a:r>
          </a:p>
          <a:p>
            <a:pPr lvl="1"/>
            <a:r>
              <a:rPr lang="en-US" sz="2000" dirty="0" smtClean="0"/>
              <a:t>Access to financial capital</a:t>
            </a:r>
          </a:p>
          <a:p>
            <a:pPr lvl="1"/>
            <a:r>
              <a:rPr lang="en-US" sz="2000" dirty="0" smtClean="0"/>
              <a:t>Good business mentoring support</a:t>
            </a:r>
          </a:p>
          <a:p>
            <a:pPr lvl="1"/>
            <a:r>
              <a:rPr lang="en-US" sz="2000" dirty="0" smtClean="0"/>
              <a:t>An understanding of the basics of business planning</a:t>
            </a:r>
          </a:p>
          <a:p>
            <a:pPr lvl="1"/>
            <a:r>
              <a:rPr lang="en-US" sz="2000" dirty="0" smtClean="0"/>
              <a:t>Ensuring that business ideas are matched and linked to a country’s economic growth areas</a:t>
            </a:r>
          </a:p>
          <a:p>
            <a:pPr lvl="1"/>
            <a:r>
              <a:rPr lang="en-US" sz="2000" dirty="0" smtClean="0"/>
              <a:t>Biblical </a:t>
            </a:r>
            <a:r>
              <a:rPr lang="en-US" sz="2000" dirty="0" smtClean="0"/>
              <a:t>financial stewardship principles – e.g. a culture/mindset of saving for future investment and stewardship; honesty and integrity in financial management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100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 for young entrepreneurs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Lack of knowledge, skills and attitudes needed for success</a:t>
            </a:r>
          </a:p>
          <a:p>
            <a:pPr lvl="1"/>
            <a:r>
              <a:rPr lang="en-US" sz="2200" dirty="0" smtClean="0"/>
              <a:t>Not completed secondary </a:t>
            </a:r>
            <a:r>
              <a:rPr lang="en-US" sz="2200" dirty="0" smtClean="0"/>
              <a:t>education or had the opportunity to go to </a:t>
            </a:r>
            <a:r>
              <a:rPr lang="en-US" sz="2200" dirty="0" smtClean="0"/>
              <a:t>university</a:t>
            </a:r>
          </a:p>
          <a:p>
            <a:pPr lvl="1"/>
            <a:r>
              <a:rPr lang="en-US" sz="2200" dirty="0" smtClean="0"/>
              <a:t>Limited or no training in business </a:t>
            </a:r>
            <a:endParaRPr lang="en-US" sz="2200" dirty="0" smtClean="0"/>
          </a:p>
          <a:p>
            <a:r>
              <a:rPr lang="en-US" sz="2600" dirty="0" smtClean="0"/>
              <a:t>Limited access to social protection, networks, markets, physical assets and financing capital</a:t>
            </a:r>
          </a:p>
          <a:p>
            <a:pPr lvl="1"/>
            <a:r>
              <a:rPr lang="en-US" sz="2200" dirty="0" smtClean="0"/>
              <a:t>No collateral making it difficult to borrow from commercial banks</a:t>
            </a:r>
          </a:p>
          <a:p>
            <a:pPr lvl="1"/>
            <a:r>
              <a:rPr lang="en-US" sz="2200" dirty="0" smtClean="0"/>
              <a:t>High interest rates – average 34% in Africa, 28% in MENA and 22% in Asia for microcredit over period 2003-2015 compared to 8-20% range for commercial bank lending*</a:t>
            </a:r>
          </a:p>
          <a:p>
            <a:pPr lvl="1"/>
            <a:r>
              <a:rPr lang="en-US" sz="2200" dirty="0" smtClean="0"/>
              <a:t>Limited social networks especially for the poorest</a:t>
            </a:r>
          </a:p>
          <a:p>
            <a:r>
              <a:rPr lang="en-US" sz="2600" dirty="0" smtClean="0"/>
              <a:t>Youth businesses tend to fail at a higher rate than other businesses</a:t>
            </a:r>
            <a:endParaRPr lang="en-US" sz="26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700" dirty="0" smtClean="0"/>
              <a:t>*Source: </a:t>
            </a:r>
            <a:r>
              <a:rPr lang="en-US" sz="1700" i="1" dirty="0" smtClean="0"/>
              <a:t>A Survey of Microfinance Institutions and Informal Finance in Africa. </a:t>
            </a:r>
            <a:r>
              <a:rPr lang="en-US" sz="1700" dirty="0" smtClean="0">
                <a:hlinkClick r:id="rId2"/>
              </a:rPr>
              <a:t>https</a:t>
            </a:r>
            <a:r>
              <a:rPr lang="en-US" sz="1700" dirty="0">
                <a:hlinkClick r:id="rId2"/>
              </a:rPr>
              <a:t>://</a:t>
            </a:r>
            <a:r>
              <a:rPr lang="en-US" sz="1700" dirty="0" smtClean="0">
                <a:hlinkClick r:id="rId2"/>
              </a:rPr>
              <a:t>www.sciencedirect.com/topics/economics-econometrics-and-finance/lending-interest-rate</a:t>
            </a:r>
            <a:r>
              <a:rPr lang="en-US" sz="1700" dirty="0" smtClean="0"/>
              <a:t>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9651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Global trends and movements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COVID-19</a:t>
            </a:r>
          </a:p>
          <a:p>
            <a:pPr lvl="1"/>
            <a:r>
              <a:rPr lang="en-US" sz="2000" dirty="0" smtClean="0"/>
              <a:t>Reset the paradigm of </a:t>
            </a:r>
            <a:r>
              <a:rPr lang="en-US" sz="2000" dirty="0" smtClean="0"/>
              <a:t>global business and of ways of working</a:t>
            </a:r>
            <a:endParaRPr lang="en-US" sz="2000" dirty="0" smtClean="0"/>
          </a:p>
          <a:p>
            <a:pPr lvl="1"/>
            <a:r>
              <a:rPr lang="en-US" sz="2000" dirty="0" smtClean="0"/>
              <a:t>Travel, climate, value for money, greater dependence on local partners</a:t>
            </a:r>
          </a:p>
          <a:p>
            <a:r>
              <a:rPr lang="en-US" sz="2400" dirty="0" smtClean="0"/>
              <a:t>Black Lives </a:t>
            </a:r>
            <a:r>
              <a:rPr lang="en-US" sz="2400" dirty="0" smtClean="0"/>
              <a:t>Matter</a:t>
            </a:r>
          </a:p>
          <a:p>
            <a:r>
              <a:rPr lang="en-US" sz="2400" dirty="0" smtClean="0"/>
              <a:t>Greater focus on diversity, equality and inclusion </a:t>
            </a:r>
            <a:endParaRPr lang="en-US" sz="2400" dirty="0" smtClean="0"/>
          </a:p>
          <a:p>
            <a:r>
              <a:rPr lang="en-GB" sz="2400" dirty="0" smtClean="0"/>
              <a:t>Decolonisation</a:t>
            </a:r>
            <a:r>
              <a:rPr lang="en-US" sz="2400" dirty="0" smtClean="0"/>
              <a:t> </a:t>
            </a:r>
            <a:r>
              <a:rPr lang="en-US" sz="2400" dirty="0" smtClean="0"/>
              <a:t>(UK term) </a:t>
            </a:r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/>
              <a:t>L</a:t>
            </a:r>
            <a:r>
              <a:rPr lang="en-US" sz="2400" dirty="0" smtClean="0"/>
              <a:t>ocalization” </a:t>
            </a:r>
            <a:r>
              <a:rPr lang="en-US" sz="2400" dirty="0" smtClean="0"/>
              <a:t>(US term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Ukraine conflict and global food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09" y="3065929"/>
            <a:ext cx="3783027" cy="267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1781" y="5737692"/>
            <a:ext cx="343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GLOBAL INTERCONNECTENDESS</a:t>
            </a:r>
          </a:p>
        </p:txBody>
      </p:sp>
    </p:spTree>
    <p:extLst>
      <p:ext uri="{BB962C8B-B14F-4D97-AF65-F5344CB8AC3E}">
        <p14:creationId xmlns:p14="http://schemas.microsoft.com/office/powerpoint/2010/main" val="48747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Corinthians 12:12-31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Unity and </a:t>
            </a:r>
            <a:r>
              <a:rPr lang="en-US" sz="1800" b="1" dirty="0" smtClean="0"/>
              <a:t>diversity </a:t>
            </a:r>
            <a:r>
              <a:rPr lang="en-US" sz="1800" b="1" dirty="0"/>
              <a:t>in the </a:t>
            </a:r>
            <a:r>
              <a:rPr lang="en-US" sz="1800" b="1" dirty="0"/>
              <a:t>b</a:t>
            </a:r>
            <a:r>
              <a:rPr lang="en-US" sz="1800" b="1" dirty="0" smtClean="0"/>
              <a:t>ody</a:t>
            </a:r>
          </a:p>
          <a:p>
            <a:pPr marL="0" indent="0">
              <a:buNone/>
            </a:pPr>
            <a:r>
              <a:rPr lang="en-US" sz="1800" b="1" baseline="30000" dirty="0" smtClean="0"/>
              <a:t>12</a:t>
            </a:r>
            <a:r>
              <a:rPr lang="en-US" sz="1800" b="1" baseline="30000" dirty="0"/>
              <a:t> </a:t>
            </a:r>
            <a:r>
              <a:rPr lang="en-US" sz="1800" dirty="0"/>
              <a:t>Just as a body, though one, has many parts, but all its many parts form one body, so it is with Christ. </a:t>
            </a:r>
            <a:r>
              <a:rPr lang="en-US" sz="1800" b="1" baseline="30000" dirty="0"/>
              <a:t>13 </a:t>
            </a:r>
            <a:r>
              <a:rPr lang="en-US" sz="1800" dirty="0"/>
              <a:t>For we were all baptized </a:t>
            </a:r>
            <a:r>
              <a:rPr lang="en-US" sz="1800" dirty="0" smtClean="0"/>
              <a:t>by</a:t>
            </a:r>
            <a:r>
              <a:rPr lang="en-US" sz="1800" dirty="0"/>
              <a:t> one Spirit so as to form one body—whether Jews or Gentiles, slave or free—and we were all given the one Spirit to drink. </a:t>
            </a:r>
            <a:r>
              <a:rPr lang="en-US" sz="1800" b="1" baseline="30000" dirty="0"/>
              <a:t>14 </a:t>
            </a:r>
            <a:r>
              <a:rPr lang="en-US" sz="1800" dirty="0"/>
              <a:t>Even so the body is not made up of one part but of many.</a:t>
            </a:r>
            <a:r>
              <a:rPr lang="en-US" sz="1800" b="1" baseline="30000" dirty="0"/>
              <a:t>15 </a:t>
            </a:r>
            <a:r>
              <a:rPr lang="en-US" sz="1800" dirty="0"/>
              <a:t>Now if the foot should say, “Because I am not a hand, I do not belong to the body,” it would not for that reason stop being part of the body. </a:t>
            </a:r>
            <a:r>
              <a:rPr lang="en-US" sz="1800" b="1" baseline="30000" dirty="0"/>
              <a:t>16 </a:t>
            </a:r>
            <a:r>
              <a:rPr lang="en-US" sz="1800" dirty="0"/>
              <a:t>And if the ear should say, “Because I am not an eye, I do not belong to the body,” it would not for that reason stop being part of the body. </a:t>
            </a:r>
            <a:r>
              <a:rPr lang="en-US" sz="1800" b="1" baseline="30000" dirty="0"/>
              <a:t>17 </a:t>
            </a:r>
            <a:r>
              <a:rPr lang="en-US" sz="1800" dirty="0"/>
              <a:t>If the whole body were an eye, where would the sense of hearing be? If the whole body were an ear, where would the sense of smell be? </a:t>
            </a:r>
            <a:r>
              <a:rPr lang="en-US" sz="1800" b="1" baseline="30000" dirty="0"/>
              <a:t>18 </a:t>
            </a:r>
            <a:r>
              <a:rPr lang="en-US" sz="1800" dirty="0"/>
              <a:t>But in fact God has placed the parts in the body, every one of them, just as he wanted them to be.</a:t>
            </a:r>
            <a:r>
              <a:rPr lang="en-US" sz="1800" b="1" baseline="30000" dirty="0"/>
              <a:t>19 </a:t>
            </a:r>
            <a:r>
              <a:rPr lang="en-US" sz="1800" dirty="0"/>
              <a:t>If they were all one part, where would the body be? </a:t>
            </a:r>
            <a:r>
              <a:rPr lang="en-US" sz="1800" b="1" baseline="30000" dirty="0">
                <a:solidFill>
                  <a:srgbClr val="FF0000"/>
                </a:solidFill>
              </a:rPr>
              <a:t>20 </a:t>
            </a:r>
            <a:r>
              <a:rPr lang="en-US" sz="1800" dirty="0">
                <a:solidFill>
                  <a:srgbClr val="FF0000"/>
                </a:solidFill>
              </a:rPr>
              <a:t>As it is, there are many parts, but one body.</a:t>
            </a:r>
            <a:r>
              <a:rPr lang="en-US" sz="1800" b="1" baseline="30000" dirty="0"/>
              <a:t>21 </a:t>
            </a:r>
            <a:r>
              <a:rPr lang="en-US" sz="1800" dirty="0"/>
              <a:t>The eye cannot say to the hand, “I don’t need you!” And the head cannot say to the feet, “I don’t need you!” </a:t>
            </a:r>
            <a:r>
              <a:rPr lang="en-US" sz="1800" b="1" baseline="30000" dirty="0">
                <a:solidFill>
                  <a:srgbClr val="FF0000"/>
                </a:solidFill>
              </a:rPr>
              <a:t>22 </a:t>
            </a:r>
            <a:r>
              <a:rPr lang="en-US" sz="1800" dirty="0">
                <a:solidFill>
                  <a:srgbClr val="FF0000"/>
                </a:solidFill>
              </a:rPr>
              <a:t>On the contrary, those parts of the body that seem to be weaker are indispensable, </a:t>
            </a:r>
            <a:r>
              <a:rPr lang="en-US" sz="1800" b="1" baseline="30000" dirty="0">
                <a:solidFill>
                  <a:srgbClr val="FF0000"/>
                </a:solidFill>
              </a:rPr>
              <a:t>23 </a:t>
            </a:r>
            <a:r>
              <a:rPr lang="en-US" sz="1800" dirty="0">
                <a:solidFill>
                  <a:srgbClr val="FF0000"/>
                </a:solidFill>
              </a:rPr>
              <a:t>and the parts that we think are less honorable we treat with special honor. And the parts that are unpresentable are treated with special modesty,</a:t>
            </a:r>
            <a:r>
              <a:rPr lang="en-US" sz="1800" b="1" baseline="30000" dirty="0">
                <a:solidFill>
                  <a:srgbClr val="FF0000"/>
                </a:solidFill>
              </a:rPr>
              <a:t>24 </a:t>
            </a:r>
            <a:r>
              <a:rPr lang="en-US" sz="1800" dirty="0">
                <a:solidFill>
                  <a:srgbClr val="FF0000"/>
                </a:solidFill>
              </a:rPr>
              <a:t>while </a:t>
            </a:r>
            <a:r>
              <a:rPr lang="en-US" sz="1800" b="1" dirty="0">
                <a:solidFill>
                  <a:srgbClr val="FF0000"/>
                </a:solidFill>
              </a:rPr>
              <a:t>our presentable parts need no special treatment.</a:t>
            </a:r>
            <a:r>
              <a:rPr lang="en-US" sz="1800" dirty="0">
                <a:solidFill>
                  <a:srgbClr val="FF0000"/>
                </a:solidFill>
              </a:rPr>
              <a:t> But God has put the body together, giving greater honor to the parts that lacked it, </a:t>
            </a:r>
            <a:r>
              <a:rPr lang="en-US" sz="1800" b="1" baseline="30000" dirty="0">
                <a:solidFill>
                  <a:srgbClr val="FF0000"/>
                </a:solidFill>
              </a:rPr>
              <a:t>25 </a:t>
            </a:r>
            <a:r>
              <a:rPr lang="en-US" sz="1800" dirty="0">
                <a:solidFill>
                  <a:srgbClr val="FF0000"/>
                </a:solidFill>
              </a:rPr>
              <a:t>so that there should be no division in the body, but that </a:t>
            </a:r>
            <a:r>
              <a:rPr lang="en-US" sz="1800" b="1" dirty="0">
                <a:solidFill>
                  <a:srgbClr val="FF0000"/>
                </a:solidFill>
              </a:rPr>
              <a:t>its parts should have equal concern for each other. </a:t>
            </a:r>
            <a:r>
              <a:rPr lang="en-US" sz="1800" b="1" baseline="30000" dirty="0">
                <a:solidFill>
                  <a:srgbClr val="FF0000"/>
                </a:solidFill>
              </a:rPr>
              <a:t>26 </a:t>
            </a:r>
            <a:r>
              <a:rPr lang="en-US" sz="1800" b="1" dirty="0">
                <a:solidFill>
                  <a:srgbClr val="FF0000"/>
                </a:solidFill>
              </a:rPr>
              <a:t>If one part suffers, every part suffers with it; if one part is honored, every part rejoices with </a:t>
            </a:r>
            <a:r>
              <a:rPr lang="en-US" sz="1800" b="1" dirty="0" smtClean="0">
                <a:solidFill>
                  <a:srgbClr val="FF0000"/>
                </a:solidFill>
              </a:rPr>
              <a:t>it. </a:t>
            </a:r>
            <a:r>
              <a:rPr lang="en-US" sz="1800" b="1" baseline="30000" dirty="0" smtClean="0"/>
              <a:t>27</a:t>
            </a:r>
            <a:r>
              <a:rPr lang="en-US" sz="1800" b="1" baseline="30000" dirty="0"/>
              <a:t> </a:t>
            </a:r>
            <a:r>
              <a:rPr lang="en-US" sz="1800" dirty="0"/>
              <a:t>Now you are the body of Christ, and each one of you is a part of it.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016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ODI’s framework for </a:t>
            </a:r>
            <a:r>
              <a:rPr lang="en-US" b="1" dirty="0" smtClean="0"/>
              <a:t>localisation</a:t>
            </a:r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9" descr="../../../../../Pictures/Photos%20Library.photoslibrary/originals/6/63457A8C-FDA1-445B-A8D4-62A34B213C7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52" y="1529323"/>
            <a:ext cx="8112868" cy="4560054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595" y="6089377"/>
            <a:ext cx="9909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</a:t>
            </a:r>
            <a:r>
              <a:rPr lang="en-US" sz="1600" b="1" dirty="0" smtClean="0"/>
              <a:t> </a:t>
            </a:r>
            <a:r>
              <a:rPr lang="en-US" sz="1600" i="1" dirty="0" smtClean="0"/>
              <a:t>Are we there yet? </a:t>
            </a:r>
            <a:r>
              <a:rPr lang="en-US" sz="1600" i="1" dirty="0" smtClean="0"/>
              <a:t>Localisation</a:t>
            </a:r>
            <a:r>
              <a:rPr lang="en-US" sz="1600" i="1" dirty="0" smtClean="0"/>
              <a:t> as a journey towards locally led practice: Models, approaches and challenges.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cdn.odi.org/media/documents/ODI-SH-Localisation-Report-Oct21-Proof06.pdf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43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992" y="1889420"/>
            <a:ext cx="7644808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Where can we add most value with our strengths, gifts and experience?</a:t>
            </a:r>
          </a:p>
          <a:p>
            <a:r>
              <a:rPr lang="en-US" sz="2400" dirty="0" smtClean="0"/>
              <a:t>In what ways can we help young people move from being livelihoods to growth entrepreneurs?</a:t>
            </a:r>
          </a:p>
          <a:p>
            <a:r>
              <a:rPr lang="en-US" sz="2400" dirty="0"/>
              <a:t>Given </a:t>
            </a:r>
            <a:r>
              <a:rPr lang="en-US" sz="2400" dirty="0" smtClean="0"/>
              <a:t>we </a:t>
            </a:r>
            <a:r>
              <a:rPr lang="en-US" sz="2400" dirty="0"/>
              <a:t>are likely to have relatively more power and resources, how can </a:t>
            </a:r>
            <a:r>
              <a:rPr lang="en-US" sz="2400" dirty="0" smtClean="0"/>
              <a:t>we </a:t>
            </a:r>
            <a:r>
              <a:rPr lang="en-US" sz="2400" dirty="0"/>
              <a:t>ensure that </a:t>
            </a:r>
            <a:r>
              <a:rPr lang="en-US" sz="2400" dirty="0" smtClean="0"/>
              <a:t>we </a:t>
            </a:r>
            <a:r>
              <a:rPr lang="en-US" sz="2400" dirty="0"/>
              <a:t>place mutual value on what </a:t>
            </a:r>
            <a:r>
              <a:rPr lang="en-US" sz="2400" dirty="0" smtClean="0"/>
              <a:t>we </a:t>
            </a:r>
            <a:r>
              <a:rPr lang="en-US" sz="2400" dirty="0"/>
              <a:t>bring and what those </a:t>
            </a:r>
            <a:r>
              <a:rPr lang="en-US" sz="2400" dirty="0" smtClean="0"/>
              <a:t>we are </a:t>
            </a:r>
            <a:r>
              <a:rPr lang="en-US" sz="2400" dirty="0"/>
              <a:t>working with bring? </a:t>
            </a:r>
            <a:r>
              <a:rPr lang="en-US" sz="2400" dirty="0" smtClean="0"/>
              <a:t>(</a:t>
            </a:r>
            <a:r>
              <a:rPr lang="en-US" sz="2400" dirty="0" smtClean="0"/>
              <a:t>Recognise</a:t>
            </a:r>
            <a:r>
              <a:rPr lang="en-US" sz="2400" dirty="0" smtClean="0"/>
              <a:t> unconscious bias and blind spots)</a:t>
            </a:r>
            <a:endParaRPr lang="en-US" sz="2400" dirty="0"/>
          </a:p>
          <a:p>
            <a:r>
              <a:rPr lang="en-US" sz="2400" dirty="0" smtClean="0"/>
              <a:t>How can we build shared “one body” partnerships with the right “ways of being” and “ways of doing”?</a:t>
            </a:r>
          </a:p>
          <a:p>
            <a:r>
              <a:rPr lang="en-US" sz="2400" dirty="0" smtClean="0"/>
              <a:t>How can we make our community, boards, etc. more diverse, representative and inclusive? (Intersectionality)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2" y="1889420"/>
            <a:ext cx="2769694" cy="35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24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710</Words>
  <Application>Microsoft Macintosh PowerPoint</Application>
  <PresentationFormat>Widescreen</PresentationFormat>
  <Paragraphs>72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Supporting youth entrepreneurship in low- and middle-income contexts</vt:lpstr>
      <vt:lpstr>Situation as COVID-19 hit </vt:lpstr>
      <vt:lpstr>Livelihoods v growth entrepreneurs</vt:lpstr>
      <vt:lpstr>Opportunities for young entrepreneurs </vt:lpstr>
      <vt:lpstr>Challenges for young entrepreneurs</vt:lpstr>
      <vt:lpstr>Global trends and movements</vt:lpstr>
      <vt:lpstr>I Corinthians 12:12-31</vt:lpstr>
      <vt:lpstr>ODI’s framework for localisation</vt:lpstr>
      <vt:lpstr>Discussion questions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Susy Ndaruhutse</dc:creator>
  <cp:lastModifiedBy>Susy Ndaruhutse</cp:lastModifiedBy>
  <cp:revision>31</cp:revision>
  <dcterms:created xsi:type="dcterms:W3CDTF">2022-05-23T13:34:48Z</dcterms:created>
  <dcterms:modified xsi:type="dcterms:W3CDTF">2022-06-17T10:55:52Z</dcterms:modified>
</cp:coreProperties>
</file>