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7"/>
  </p:notesMasterIdLst>
  <p:sldIdLst>
    <p:sldId id="256" r:id="rId2"/>
    <p:sldId id="257" r:id="rId3"/>
    <p:sldId id="273" r:id="rId4"/>
    <p:sldId id="259" r:id="rId5"/>
    <p:sldId id="268" r:id="rId6"/>
    <p:sldId id="269" r:id="rId7"/>
    <p:sldId id="270" r:id="rId8"/>
    <p:sldId id="261" r:id="rId9"/>
    <p:sldId id="264" r:id="rId10"/>
    <p:sldId id="271" r:id="rId11"/>
    <p:sldId id="272" r:id="rId12"/>
    <p:sldId id="274" r:id="rId13"/>
    <p:sldId id="275" r:id="rId14"/>
    <p:sldId id="276" r:id="rId15"/>
    <p:sldId id="265" r:id="rId16"/>
  </p:sldIdLst>
  <p:sldSz cx="9144000" cy="6858000" type="screen4x3"/>
  <p:notesSz cx="6858000" cy="9144000"/>
  <p:defaultTextStyle>
    <a:defPPr>
      <a:defRPr lang="en-US"/>
    </a:defPPr>
    <a:lvl1pPr algn="l" rtl="0" fontAlgn="base">
      <a:spcBef>
        <a:spcPct val="20000"/>
      </a:spcBef>
      <a:spcAft>
        <a:spcPct val="0"/>
      </a:spcAft>
      <a:buChar char="•"/>
      <a:defRPr sz="2800" kern="1200">
        <a:solidFill>
          <a:schemeClr val="tx1"/>
        </a:solidFill>
        <a:latin typeface="Times New Roman" pitchFamily="18" charset="0"/>
        <a:ea typeface="+mn-ea"/>
        <a:cs typeface="Times New Roman" pitchFamily="18" charset="0"/>
      </a:defRPr>
    </a:lvl1pPr>
    <a:lvl2pPr marL="457200" algn="l" rtl="0" fontAlgn="base">
      <a:spcBef>
        <a:spcPct val="20000"/>
      </a:spcBef>
      <a:spcAft>
        <a:spcPct val="0"/>
      </a:spcAft>
      <a:buChar char="•"/>
      <a:defRPr sz="2800" kern="1200">
        <a:solidFill>
          <a:schemeClr val="tx1"/>
        </a:solidFill>
        <a:latin typeface="Times New Roman" pitchFamily="18" charset="0"/>
        <a:ea typeface="+mn-ea"/>
        <a:cs typeface="Times New Roman" pitchFamily="18" charset="0"/>
      </a:defRPr>
    </a:lvl2pPr>
    <a:lvl3pPr marL="914400" algn="l" rtl="0" fontAlgn="base">
      <a:spcBef>
        <a:spcPct val="20000"/>
      </a:spcBef>
      <a:spcAft>
        <a:spcPct val="0"/>
      </a:spcAft>
      <a:buChar char="•"/>
      <a:defRPr sz="2800" kern="1200">
        <a:solidFill>
          <a:schemeClr val="tx1"/>
        </a:solidFill>
        <a:latin typeface="Times New Roman" pitchFamily="18" charset="0"/>
        <a:ea typeface="+mn-ea"/>
        <a:cs typeface="Times New Roman" pitchFamily="18" charset="0"/>
      </a:defRPr>
    </a:lvl3pPr>
    <a:lvl4pPr marL="1371600" algn="l" rtl="0" fontAlgn="base">
      <a:spcBef>
        <a:spcPct val="20000"/>
      </a:spcBef>
      <a:spcAft>
        <a:spcPct val="0"/>
      </a:spcAft>
      <a:buChar char="•"/>
      <a:defRPr sz="2800" kern="1200">
        <a:solidFill>
          <a:schemeClr val="tx1"/>
        </a:solidFill>
        <a:latin typeface="Times New Roman" pitchFamily="18" charset="0"/>
        <a:ea typeface="+mn-ea"/>
        <a:cs typeface="Times New Roman" pitchFamily="18" charset="0"/>
      </a:defRPr>
    </a:lvl4pPr>
    <a:lvl5pPr marL="1828800" algn="l" rtl="0" fontAlgn="base">
      <a:spcBef>
        <a:spcPct val="20000"/>
      </a:spcBef>
      <a:spcAft>
        <a:spcPct val="0"/>
      </a:spcAft>
      <a:buChar char="•"/>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0" d="100"/>
          <a:sy n="70" d="100"/>
        </p:scale>
        <p:origin x="-81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C0973C16-5B8A-4771-A297-191248CBEECE}" type="slidenum">
              <a:rPr lang="en-US"/>
              <a:pPr>
                <a:defRPr/>
              </a:pPr>
              <a:t>‹#›</a:t>
            </a:fld>
            <a:endParaRPr lang="en-US"/>
          </a:p>
        </p:txBody>
      </p:sp>
    </p:spTree>
    <p:extLst>
      <p:ext uri="{BB962C8B-B14F-4D97-AF65-F5344CB8AC3E}">
        <p14:creationId xmlns:p14="http://schemas.microsoft.com/office/powerpoint/2010/main" val="4244372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CC54CA56-BD9C-42ED-804B-11FE6290CDD9}"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81B8D2B-71A2-445D-A066-4D2C85BC478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2AC5215-5078-403E-9D37-A68F17096FB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5272F9B-2539-4125-84FB-AF704A8E25E1}"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2373E25-C479-46E6-97F4-60469225C620}"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70F4C1A4-91E5-43AB-8481-CC75780F8687}"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56F57C59-579B-4725-9562-13FFF613250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1734053D-17E0-4ACE-AC8A-B79AF74E9C73}"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57D5D2CB-9CF3-4395-BA0D-B9F51AD40A8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CF7FB0BD-1279-431D-BF9A-1DC12D2F624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111C7D6-8E5B-4995-B3C4-F3C034FE47DF}"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15ECADA2-9038-4AD4-8FF3-D98F01AD382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19100" y="228600"/>
            <a:ext cx="8305800" cy="1371600"/>
          </a:xfrm>
        </p:spPr>
        <p:txBody>
          <a:bodyPr>
            <a:noAutofit/>
          </a:bodyPr>
          <a:lstStyle/>
          <a:p>
            <a:r>
              <a:rPr lang="en-US" sz="2400" dirty="0">
                <a:effectLst/>
              </a:rPr>
              <a:t>COOPERATIVES’ MEMBERSHIP AND WELLBEING OF FARMERS: AN EMPIRICAL EVIDENCE, BASED ON INTEREST-FREE TRACTOR SCHEME FOR BARANI AREAS, FROM DISTRICT NAROWAL. PAKISTAN</a:t>
            </a:r>
            <a:endParaRPr lang="en-US" sz="2400" dirty="0" smtClean="0"/>
          </a:p>
        </p:txBody>
      </p:sp>
      <p:sp>
        <p:nvSpPr>
          <p:cNvPr id="2051" name="Rectangle 3"/>
          <p:cNvSpPr>
            <a:spLocks noGrp="1" noChangeArrowheads="1"/>
          </p:cNvSpPr>
          <p:nvPr>
            <p:ph type="subTitle" idx="1"/>
          </p:nvPr>
        </p:nvSpPr>
        <p:spPr>
          <a:xfrm>
            <a:off x="1371600" y="3657600"/>
            <a:ext cx="6553200" cy="1676400"/>
          </a:xfrm>
        </p:spPr>
        <p:txBody>
          <a:bodyPr>
            <a:normAutofit fontScale="85000" lnSpcReduction="20000"/>
          </a:bodyPr>
          <a:lstStyle/>
          <a:p>
            <a:pPr eaLnBrk="1" hangingPunct="1"/>
            <a:r>
              <a:rPr lang="en-US" dirty="0" smtClean="0"/>
              <a:t>Presented By: </a:t>
            </a:r>
          </a:p>
          <a:p>
            <a:pPr eaLnBrk="1" hangingPunct="1"/>
            <a:r>
              <a:rPr lang="en-US" dirty="0" err="1" smtClean="0"/>
              <a:t>Munib</a:t>
            </a:r>
            <a:r>
              <a:rPr lang="en-US" dirty="0" smtClean="0"/>
              <a:t>-</a:t>
            </a:r>
            <a:r>
              <a:rPr lang="en-US" dirty="0" err="1" smtClean="0"/>
              <a:t>ur</a:t>
            </a:r>
            <a:r>
              <a:rPr lang="en-US" dirty="0" smtClean="0"/>
              <a:t>-Rehman</a:t>
            </a:r>
          </a:p>
          <a:p>
            <a:pPr eaLnBrk="1" hangingPunct="1"/>
            <a:r>
              <a:rPr lang="en-US" dirty="0" smtClean="0"/>
              <a:t>Cooperatives Department of Punjab. Pakistan.</a:t>
            </a:r>
          </a:p>
          <a:p>
            <a:pPr eaLnBrk="1" hangingPunct="1"/>
            <a:r>
              <a:rPr lang="en-US" dirty="0" smtClean="0"/>
              <a:t>For UKSC 2020 – 03</a:t>
            </a:r>
            <a:r>
              <a:rPr lang="en-US" baseline="30000" dirty="0" smtClean="0"/>
              <a:t>rd</a:t>
            </a:r>
            <a:r>
              <a:rPr lang="en-US" dirty="0" smtClean="0"/>
              <a:t> Oct 2020</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6650" y="1724025"/>
            <a:ext cx="485775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1"/>
            <a:ext cx="32004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5791200"/>
            <a:ext cx="8229600" cy="444691"/>
          </a:xfrm>
        </p:spPr>
        <p:txBody>
          <a:bodyPr>
            <a:normAutofit/>
          </a:bodyPr>
          <a:lstStyle/>
          <a:p>
            <a:pPr>
              <a:buNone/>
            </a:pPr>
            <a:r>
              <a:rPr lang="en-US" sz="1800" dirty="0"/>
              <a:t>AIHW’s framework on Welfare and Wellbeing (2019)</a:t>
            </a:r>
          </a:p>
        </p:txBody>
      </p:sp>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10</a:t>
            </a:fld>
            <a:endParaRPr lang="en-US"/>
          </a:p>
        </p:txBody>
      </p:sp>
      <p:sp>
        <p:nvSpPr>
          <p:cNvPr id="5" name="Text Box 4"/>
          <p:cNvSpPr txBox="1">
            <a:spLocks noGrp="1" noChangeArrowheads="1"/>
          </p:cNvSpPr>
          <p:nvPr>
            <p:ph type="title"/>
          </p:nvPr>
        </p:nvSpPr>
        <p:spPr bwMode="auto">
          <a:xfrm>
            <a:off x="762000" y="274639"/>
            <a:ext cx="8077200" cy="584775"/>
          </a:xfrm>
          <a:prstGeom prst="rect">
            <a:avLst/>
          </a:prstGeom>
          <a:noFill/>
          <a:ln w="9525">
            <a:noFill/>
            <a:miter lim="800000"/>
            <a:headEnd/>
            <a:tailEnd/>
          </a:ln>
        </p:spPr>
        <p:txBody>
          <a:bodyPr wrap="square">
            <a:spAutoFit/>
          </a:bodyPr>
          <a:lstStyle/>
          <a:p>
            <a:pPr>
              <a:spcBef>
                <a:spcPct val="50000"/>
              </a:spcBef>
              <a:buFontTx/>
              <a:buNone/>
            </a:pPr>
            <a:r>
              <a:rPr lang="en-US" sz="3200" dirty="0" smtClean="0"/>
              <a:t>Wellbeing</a:t>
            </a:r>
            <a:endParaRPr lang="en-US" sz="3200"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87449215"/>
              </p:ext>
            </p:extLst>
          </p:nvPr>
        </p:nvGraphicFramePr>
        <p:xfrm>
          <a:off x="304800" y="914400"/>
          <a:ext cx="8535988" cy="4665663"/>
        </p:xfrm>
        <a:graphic>
          <a:graphicData uri="http://schemas.openxmlformats.org/presentationml/2006/ole">
            <mc:AlternateContent xmlns:mc="http://schemas.openxmlformats.org/markup-compatibility/2006">
              <mc:Choice xmlns:v="urn:schemas-microsoft-com:vml" Requires="v">
                <p:oleObj spid="_x0000_s1046" name="Bitmap Image" r:id="rId3" imgW="8543880" imgH="5610240" progId="Paint.Picture">
                  <p:embed/>
                </p:oleObj>
              </mc:Choice>
              <mc:Fallback>
                <p:oleObj name="Bitmap Image" r:id="rId3" imgW="8543880" imgH="5610240" progId="Paint.Picture">
                  <p:embed/>
                  <p:pic>
                    <p:nvPicPr>
                      <p:cNvPr id="0" name="Object 3"/>
                      <p:cNvPicPr>
                        <a:picLocks noChangeAspect="1" noChangeArrowheads="1"/>
                      </p:cNvPicPr>
                      <p:nvPr/>
                    </p:nvPicPr>
                    <p:blipFill>
                      <a:blip r:embed="rId4"/>
                      <a:srcRect/>
                      <a:stretch>
                        <a:fillRect/>
                      </a:stretch>
                    </p:blipFill>
                    <p:spPr bwMode="auto">
                      <a:xfrm>
                        <a:off x="304800" y="914400"/>
                        <a:ext cx="8535988" cy="466566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5791200"/>
            <a:ext cx="8229600" cy="457200"/>
          </a:xfrm>
        </p:spPr>
        <p:txBody>
          <a:bodyPr>
            <a:normAutofit/>
          </a:bodyPr>
          <a:lstStyle/>
          <a:p>
            <a:pPr marL="109728" indent="0">
              <a:buNone/>
            </a:pPr>
            <a:r>
              <a:rPr lang="en-US" sz="1800" dirty="0"/>
              <a:t>Determinants of Wellbeing, based on AIHW’s framework</a:t>
            </a:r>
            <a:endParaRPr lang="en-US" sz="1800" dirty="0" smtClean="0"/>
          </a:p>
        </p:txBody>
      </p:sp>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11</a:t>
            </a:fld>
            <a:endParaRPr 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30728135"/>
              </p:ext>
            </p:extLst>
          </p:nvPr>
        </p:nvGraphicFramePr>
        <p:xfrm>
          <a:off x="838200" y="1219200"/>
          <a:ext cx="6629400" cy="4176905"/>
        </p:xfrm>
        <a:graphic>
          <a:graphicData uri="http://schemas.openxmlformats.org/presentationml/2006/ole">
            <mc:AlternateContent xmlns:mc="http://schemas.openxmlformats.org/markup-compatibility/2006">
              <mc:Choice xmlns:v="urn:schemas-microsoft-com:vml" Requires="v">
                <p:oleObj spid="_x0000_s2067" name="Bitmap Image" r:id="rId3" imgW="5571429" imgH="3514286" progId="Paint.Picture">
                  <p:embed/>
                </p:oleObj>
              </mc:Choice>
              <mc:Fallback>
                <p:oleObj name="Bitmap Image" r:id="rId3" imgW="5571429" imgH="351428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6629400" cy="4176905"/>
                      </a:xfrm>
                      <a:prstGeom prst="rect">
                        <a:avLst/>
                      </a:prstGeom>
                      <a:noFill/>
                    </p:spPr>
                  </p:pic>
                </p:oleObj>
              </mc:Fallback>
            </mc:AlternateContent>
          </a:graphicData>
        </a:graphic>
      </p:graphicFrame>
      <p:sp>
        <p:nvSpPr>
          <p:cNvPr id="8" name="TextBox 7"/>
          <p:cNvSpPr txBox="1"/>
          <p:nvPr/>
        </p:nvSpPr>
        <p:spPr>
          <a:xfrm>
            <a:off x="381000" y="304800"/>
            <a:ext cx="7848600" cy="584775"/>
          </a:xfrm>
          <a:prstGeom prst="rect">
            <a:avLst/>
          </a:prstGeom>
          <a:noFill/>
        </p:spPr>
        <p:txBody>
          <a:bodyPr wrap="square" rtlCol="0">
            <a:spAutoFit/>
          </a:bodyPr>
          <a:lstStyle/>
          <a:p>
            <a:pPr>
              <a:buNone/>
            </a:pPr>
            <a:r>
              <a:rPr lang="en-US" sz="3200" dirty="0" smtClean="0">
                <a:latin typeface="+mj-lt"/>
              </a:rPr>
              <a:t>Determinants of Wellbeing</a:t>
            </a:r>
            <a:endParaRPr lang="en-US" sz="32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05613239"/>
              </p:ext>
            </p:extLst>
          </p:nvPr>
        </p:nvGraphicFramePr>
        <p:xfrm>
          <a:off x="304800" y="914400"/>
          <a:ext cx="8382000" cy="5019954"/>
        </p:xfrm>
        <a:graphic>
          <a:graphicData uri="http://schemas.openxmlformats.org/drawingml/2006/table">
            <a:tbl>
              <a:tblPr>
                <a:tableStyleId>{5C22544A-7EE6-4342-B048-85BDC9FD1C3A}</a:tableStyleId>
              </a:tblPr>
              <a:tblGrid>
                <a:gridCol w="4151086"/>
                <a:gridCol w="4230914"/>
              </a:tblGrid>
              <a:tr h="429326">
                <a:tc>
                  <a:txBody>
                    <a:bodyPr/>
                    <a:lstStyle/>
                    <a:p>
                      <a:pPr marL="0" marR="0" algn="just">
                        <a:lnSpc>
                          <a:spcPct val="150000"/>
                        </a:lnSpc>
                        <a:spcBef>
                          <a:spcPts val="0"/>
                        </a:spcBef>
                        <a:spcAft>
                          <a:spcPts val="0"/>
                        </a:spcAft>
                      </a:pPr>
                      <a:r>
                        <a:rPr lang="en-US" sz="1800" dirty="0">
                          <a:effectLst/>
                        </a:rPr>
                        <a:t>Themes from FG1</a:t>
                      </a:r>
                      <a:endParaRPr lang="en-US" sz="18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800">
                          <a:effectLst/>
                        </a:rPr>
                        <a:t>Themes from FG2</a:t>
                      </a:r>
                      <a:endParaRPr lang="en-US" sz="1800">
                        <a:effectLst/>
                        <a:latin typeface="Times New Roman"/>
                        <a:ea typeface="Times New Roman"/>
                      </a:endParaRPr>
                    </a:p>
                  </a:txBody>
                  <a:tcPr marL="68580" marR="68580" marT="0" marB="0"/>
                </a:tc>
              </a:tr>
              <a:tr h="2717209">
                <a:tc>
                  <a:txBody>
                    <a:bodyPr/>
                    <a:lstStyle/>
                    <a:p>
                      <a:pPr marL="0" marR="0">
                        <a:spcBef>
                          <a:spcPts val="0"/>
                        </a:spcBef>
                        <a:spcAft>
                          <a:spcPts val="0"/>
                        </a:spcAft>
                      </a:pPr>
                      <a:r>
                        <a:rPr lang="en-US" sz="1800" dirty="0">
                          <a:effectLst/>
                        </a:rPr>
                        <a:t>(1). Sustainability of the Coop</a:t>
                      </a:r>
                    </a:p>
                    <a:p>
                      <a:pPr marL="0" marR="0">
                        <a:spcBef>
                          <a:spcPts val="0"/>
                        </a:spcBef>
                        <a:spcAft>
                          <a:spcPts val="0"/>
                        </a:spcAft>
                      </a:pPr>
                      <a:r>
                        <a:rPr lang="en-US" sz="1800" dirty="0">
                          <a:effectLst/>
                        </a:rPr>
                        <a:t>Sub-themes:</a:t>
                      </a:r>
                    </a:p>
                    <a:p>
                      <a:pPr marL="0" marR="0">
                        <a:spcBef>
                          <a:spcPts val="0"/>
                        </a:spcBef>
                        <a:spcAft>
                          <a:spcPts val="0"/>
                        </a:spcAft>
                      </a:pPr>
                      <a:r>
                        <a:rPr lang="en-US" sz="1800" dirty="0">
                          <a:effectLst/>
                        </a:rPr>
                        <a:t>(a).Triggers of stagnation leading to failures</a:t>
                      </a:r>
                    </a:p>
                    <a:p>
                      <a:pPr marL="0" marR="0" algn="just">
                        <a:spcBef>
                          <a:spcPts val="0"/>
                        </a:spcBef>
                        <a:spcAft>
                          <a:spcPts val="0"/>
                        </a:spcAft>
                      </a:pPr>
                      <a:r>
                        <a:rPr lang="en-US" sz="1800" dirty="0">
                          <a:effectLst/>
                        </a:rPr>
                        <a:t>(b). Possible solutions. </a:t>
                      </a:r>
                    </a:p>
                    <a:p>
                      <a:pPr marL="0" marR="0" algn="just">
                        <a:spcBef>
                          <a:spcPts val="0"/>
                        </a:spcBef>
                        <a:spcAft>
                          <a:spcPts val="0"/>
                        </a:spcAft>
                      </a:pPr>
                      <a:r>
                        <a:rPr lang="en-US" sz="1800" dirty="0">
                          <a:effectLst/>
                        </a:rPr>
                        <a:t>(c) Developing members’ interest. </a:t>
                      </a:r>
                    </a:p>
                    <a:p>
                      <a:pPr marL="0" marR="0" algn="just">
                        <a:lnSpc>
                          <a:spcPct val="150000"/>
                        </a:lnSpc>
                        <a:spcBef>
                          <a:spcPts val="0"/>
                        </a:spcBef>
                        <a:spcAft>
                          <a:spcPts val="0"/>
                        </a:spcAft>
                      </a:pPr>
                      <a:r>
                        <a:rPr lang="en-US" sz="1800" dirty="0">
                          <a:effectLst/>
                        </a:rPr>
                        <a:t>(d) attraction of general  public</a:t>
                      </a:r>
                      <a:endParaRPr lang="en-US" sz="1800" dirty="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800" dirty="0">
                          <a:effectLst/>
                        </a:rPr>
                        <a:t>(1). Problems and hurdles in smooth running of the Coops</a:t>
                      </a:r>
                    </a:p>
                    <a:p>
                      <a:pPr marL="514350" marR="0" indent="-285750" algn="just">
                        <a:spcBef>
                          <a:spcPts val="0"/>
                        </a:spcBef>
                        <a:spcAft>
                          <a:spcPts val="0"/>
                        </a:spcAft>
                        <a:buFont typeface="Arial" panose="020B0604020202020204" pitchFamily="34" charset="0"/>
                        <a:buChar char="•"/>
                        <a:tabLst>
                          <a:tab pos="457200" algn="l"/>
                        </a:tabLst>
                      </a:pPr>
                      <a:r>
                        <a:rPr lang="en-US" sz="1800" dirty="0">
                          <a:effectLst/>
                        </a:rPr>
                        <a:t>Members are resource-poor</a:t>
                      </a:r>
                    </a:p>
                    <a:p>
                      <a:pPr marL="514350" marR="0" indent="-285750" algn="just">
                        <a:spcBef>
                          <a:spcPts val="0"/>
                        </a:spcBef>
                        <a:spcAft>
                          <a:spcPts val="0"/>
                        </a:spcAft>
                        <a:buFont typeface="Arial" panose="020B0604020202020204" pitchFamily="34" charset="0"/>
                        <a:buChar char="•"/>
                        <a:tabLst>
                          <a:tab pos="457200" algn="l"/>
                        </a:tabLst>
                      </a:pPr>
                      <a:r>
                        <a:rPr lang="en-US" sz="1800" dirty="0">
                          <a:effectLst/>
                        </a:rPr>
                        <a:t>Least participatory members</a:t>
                      </a:r>
                    </a:p>
                    <a:p>
                      <a:pPr marL="514350" marR="0" indent="-285750" algn="just">
                        <a:spcBef>
                          <a:spcPts val="0"/>
                        </a:spcBef>
                        <a:spcAft>
                          <a:spcPts val="0"/>
                        </a:spcAft>
                        <a:buFont typeface="Arial" panose="020B0604020202020204" pitchFamily="34" charset="0"/>
                        <a:buChar char="•"/>
                        <a:tabLst>
                          <a:tab pos="231775" algn="l"/>
                        </a:tabLst>
                      </a:pPr>
                      <a:r>
                        <a:rPr lang="en-US" sz="1800" dirty="0">
                          <a:effectLst/>
                        </a:rPr>
                        <a:t>Lack of coordination between societies and the department</a:t>
                      </a:r>
                      <a:endParaRPr lang="en-US" sz="1800" dirty="0">
                        <a:effectLst/>
                        <a:latin typeface="Times New Roman"/>
                        <a:ea typeface="Times New Roman"/>
                      </a:endParaRPr>
                    </a:p>
                  </a:txBody>
                  <a:tcPr marL="68580" marR="68580" marT="0" marB="0"/>
                </a:tc>
              </a:tr>
              <a:tr h="1873419">
                <a:tc>
                  <a:txBody>
                    <a:bodyPr/>
                    <a:lstStyle/>
                    <a:p>
                      <a:pPr marL="0" marR="0">
                        <a:spcBef>
                          <a:spcPts val="0"/>
                        </a:spcBef>
                        <a:spcAft>
                          <a:spcPts val="0"/>
                        </a:spcAft>
                      </a:pPr>
                      <a:r>
                        <a:rPr lang="en-US" sz="1800">
                          <a:effectLst/>
                        </a:rPr>
                        <a:t>(2). Dynamics of Coops</a:t>
                      </a:r>
                    </a:p>
                    <a:p>
                      <a:pPr marL="0" marR="0">
                        <a:spcBef>
                          <a:spcPts val="0"/>
                        </a:spcBef>
                        <a:spcAft>
                          <a:spcPts val="0"/>
                        </a:spcAft>
                      </a:pPr>
                      <a:r>
                        <a:rPr lang="en-US" sz="1800">
                          <a:effectLst/>
                        </a:rPr>
                        <a:t>Sub-themes:</a:t>
                      </a:r>
                    </a:p>
                    <a:p>
                      <a:pPr marL="0" marR="0">
                        <a:spcBef>
                          <a:spcPts val="0"/>
                        </a:spcBef>
                        <a:spcAft>
                          <a:spcPts val="0"/>
                        </a:spcAft>
                      </a:pPr>
                      <a:r>
                        <a:rPr lang="en-US" sz="1800">
                          <a:effectLst/>
                        </a:rPr>
                        <a:t>(a).Composition</a:t>
                      </a:r>
                    </a:p>
                    <a:p>
                      <a:pPr marL="0" marR="0">
                        <a:spcBef>
                          <a:spcPts val="0"/>
                        </a:spcBef>
                        <a:spcAft>
                          <a:spcPts val="0"/>
                        </a:spcAft>
                      </a:pPr>
                      <a:r>
                        <a:rPr lang="en-US" sz="1800">
                          <a:effectLst/>
                        </a:rPr>
                        <a:t>(b). Benefits/Advantages</a:t>
                      </a:r>
                    </a:p>
                    <a:p>
                      <a:pPr marL="0" marR="0">
                        <a:spcBef>
                          <a:spcPts val="0"/>
                        </a:spcBef>
                        <a:spcAft>
                          <a:spcPts val="0"/>
                        </a:spcAft>
                      </a:pPr>
                      <a:r>
                        <a:rPr lang="en-US" sz="1800">
                          <a:effectLst/>
                        </a:rPr>
                        <a:t>(c). Disadvantages</a:t>
                      </a:r>
                    </a:p>
                    <a:p>
                      <a:pPr marL="0" marR="0">
                        <a:spcBef>
                          <a:spcPts val="0"/>
                        </a:spcBef>
                        <a:spcAft>
                          <a:spcPts val="0"/>
                        </a:spcAft>
                      </a:pPr>
                      <a:r>
                        <a:rPr lang="en-US" sz="1800">
                          <a:effectLst/>
                        </a:rPr>
                        <a:t>(d). Leadership/administration</a:t>
                      </a:r>
                      <a:endParaRPr lang="en-US" sz="1800">
                        <a:effectLst/>
                        <a:latin typeface="Times New Roman"/>
                        <a:ea typeface="Times New Roman"/>
                      </a:endParaRPr>
                    </a:p>
                  </a:txBody>
                  <a:tcPr marL="68580" marR="68580" marT="0" marB="0"/>
                </a:tc>
                <a:tc>
                  <a:txBody>
                    <a:bodyPr/>
                    <a:lstStyle/>
                    <a:p>
                      <a:pPr marL="0" marR="0" algn="just">
                        <a:lnSpc>
                          <a:spcPct val="150000"/>
                        </a:lnSpc>
                        <a:spcBef>
                          <a:spcPts val="0"/>
                        </a:spcBef>
                        <a:spcAft>
                          <a:spcPts val="0"/>
                        </a:spcAft>
                      </a:pPr>
                      <a:r>
                        <a:rPr lang="en-US" sz="1800" dirty="0">
                          <a:effectLst/>
                        </a:rPr>
                        <a:t>(2). Significance of Coops</a:t>
                      </a:r>
                    </a:p>
                    <a:p>
                      <a:pPr marL="514350" marR="0" indent="-285750" algn="just">
                        <a:spcBef>
                          <a:spcPts val="0"/>
                        </a:spcBef>
                        <a:spcAft>
                          <a:spcPts val="0"/>
                        </a:spcAft>
                        <a:buFont typeface="Arial" panose="020B0604020202020204" pitchFamily="34" charset="0"/>
                        <a:buChar char="•"/>
                        <a:tabLst>
                          <a:tab pos="231775" algn="l"/>
                        </a:tabLst>
                      </a:pPr>
                      <a:r>
                        <a:rPr lang="en-US" sz="1800" dirty="0">
                          <a:effectLst/>
                        </a:rPr>
                        <a:t>government interventions </a:t>
                      </a:r>
                      <a:r>
                        <a:rPr lang="en-US" sz="1800" dirty="0" smtClean="0">
                          <a:effectLst/>
                        </a:rPr>
                        <a:t>are</a:t>
                      </a:r>
                      <a:r>
                        <a:rPr lang="en-US" sz="1800" baseline="0" dirty="0" smtClean="0">
                          <a:effectLst/>
                        </a:rPr>
                        <a:t> </a:t>
                      </a:r>
                      <a:r>
                        <a:rPr lang="en-US" sz="1800" dirty="0" smtClean="0">
                          <a:effectLst/>
                        </a:rPr>
                        <a:t>necessary</a:t>
                      </a:r>
                      <a:endParaRPr lang="en-US" sz="1800" dirty="0">
                        <a:effectLst/>
                      </a:endParaRPr>
                    </a:p>
                    <a:p>
                      <a:pPr marL="521335" marR="0" indent="-292735" algn="just">
                        <a:spcBef>
                          <a:spcPts val="0"/>
                        </a:spcBef>
                        <a:spcAft>
                          <a:spcPts val="0"/>
                        </a:spcAft>
                        <a:buFont typeface="Arial" panose="020B0604020202020204" pitchFamily="34" charset="0"/>
                        <a:buChar char="•"/>
                        <a:tabLst>
                          <a:tab pos="523875" algn="l"/>
                        </a:tabLst>
                      </a:pPr>
                      <a:r>
                        <a:rPr lang="en-US" sz="1800" dirty="0">
                          <a:effectLst/>
                        </a:rPr>
                        <a:t>Motivation to join the coops</a:t>
                      </a:r>
                    </a:p>
                    <a:p>
                      <a:pPr marL="521335" marR="0" indent="-292735" algn="just">
                        <a:spcBef>
                          <a:spcPts val="0"/>
                        </a:spcBef>
                        <a:spcAft>
                          <a:spcPts val="0"/>
                        </a:spcAft>
                        <a:buFont typeface="Arial" panose="020B0604020202020204" pitchFamily="34" charset="0"/>
                        <a:buChar char="•"/>
                        <a:tabLst>
                          <a:tab pos="523875" algn="l"/>
                        </a:tabLst>
                      </a:pPr>
                      <a:r>
                        <a:rPr lang="en-US" sz="1800" dirty="0">
                          <a:effectLst/>
                        </a:rPr>
                        <a:t>Financial Security</a:t>
                      </a:r>
                      <a:endParaRPr lang="en-US" sz="1800" dirty="0">
                        <a:effectLst/>
                        <a:latin typeface="Times New Roman"/>
                        <a:ea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12</a:t>
            </a:fld>
            <a:endParaRPr lang="en-US"/>
          </a:p>
        </p:txBody>
      </p:sp>
      <p:sp>
        <p:nvSpPr>
          <p:cNvPr id="4" name="Title 3"/>
          <p:cNvSpPr>
            <a:spLocks noGrp="1"/>
          </p:cNvSpPr>
          <p:nvPr>
            <p:ph type="title"/>
          </p:nvPr>
        </p:nvSpPr>
        <p:spPr>
          <a:xfrm>
            <a:off x="457200" y="274638"/>
            <a:ext cx="8229600" cy="639762"/>
          </a:xfrm>
        </p:spPr>
        <p:txBody>
          <a:bodyPr>
            <a:normAutofit/>
          </a:bodyPr>
          <a:lstStyle/>
          <a:p>
            <a:r>
              <a:rPr lang="en-US" sz="3200" dirty="0" smtClean="0"/>
              <a:t>Emerging Themes</a:t>
            </a:r>
            <a:endParaRPr lang="en-US" sz="3200" dirty="0"/>
          </a:p>
        </p:txBody>
      </p:sp>
    </p:spTree>
    <p:extLst>
      <p:ext uri="{BB962C8B-B14F-4D97-AF65-F5344CB8AC3E}">
        <p14:creationId xmlns:p14="http://schemas.microsoft.com/office/powerpoint/2010/main" val="4122329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229600" cy="4953000"/>
          </a:xfrm>
        </p:spPr>
        <p:txBody>
          <a:bodyPr>
            <a:normAutofit fontScale="62500" lnSpcReduction="20000"/>
          </a:bodyPr>
          <a:lstStyle/>
          <a:p>
            <a:r>
              <a:rPr lang="en-US" dirty="0" smtClean="0"/>
              <a:t>The study was challenging and helpful in framing of policy for cooperative movement.</a:t>
            </a:r>
          </a:p>
          <a:p>
            <a:r>
              <a:rPr lang="en-US" dirty="0" smtClean="0"/>
              <a:t>Cooperative enable the people to be self reliant</a:t>
            </a:r>
          </a:p>
          <a:p>
            <a:r>
              <a:rPr lang="en-US" dirty="0" smtClean="0"/>
              <a:t>The </a:t>
            </a:r>
            <a:r>
              <a:rPr lang="en-US" dirty="0"/>
              <a:t>project in hand energized the cooperatives by implementing operational activities like holding of AGMs, conducing of financial audits, accountability of managing committees etc. inducing trust on the organization resultantly</a:t>
            </a:r>
            <a:r>
              <a:rPr lang="en-US" dirty="0" smtClean="0"/>
              <a:t>. Also did capacity building of regulatory regime and cooperative societies. </a:t>
            </a:r>
          </a:p>
          <a:p>
            <a:r>
              <a:rPr lang="en-US" dirty="0"/>
              <a:t>cooperative membership is guaranteed solution to many of the problems faced by farmers community through a collective action, as is evident from implementation of interest free tractor scheme which provided financial security, employment, enrichment in income, enhancement in </a:t>
            </a:r>
            <a:r>
              <a:rPr lang="en-US" dirty="0" smtClean="0"/>
              <a:t>productivity</a:t>
            </a:r>
          </a:p>
          <a:p>
            <a:r>
              <a:rPr lang="en-US" dirty="0"/>
              <a:t>Another aspect which transpired out of group talks was that members are not limited to availing benefits out of such schemes, they keenly take part in other organizational activities and contribute to strengthen their cooperatives. </a:t>
            </a:r>
            <a:endParaRPr lang="en-US" dirty="0" smtClean="0"/>
          </a:p>
          <a:p>
            <a:r>
              <a:rPr lang="en-US" dirty="0" smtClean="0"/>
              <a:t>The implementation of the project caused  better agriculture, resulting in better income which eventually leads to better living </a:t>
            </a:r>
            <a:r>
              <a:rPr lang="en-US" dirty="0" err="1" smtClean="0"/>
              <a:t>i.e</a:t>
            </a:r>
            <a:r>
              <a:rPr lang="en-US" dirty="0" smtClean="0"/>
              <a:t> wellbeing to the members.</a:t>
            </a:r>
          </a:p>
          <a:p>
            <a:r>
              <a:rPr lang="en-US" dirty="0" smtClean="0"/>
              <a:t>This intervention brings resilience in Cooperative Institutions</a:t>
            </a:r>
          </a:p>
          <a:p>
            <a:endParaRPr lang="en-US" dirty="0"/>
          </a:p>
        </p:txBody>
      </p:sp>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13</a:t>
            </a:fld>
            <a:endParaRPr lang="en-US"/>
          </a:p>
        </p:txBody>
      </p:sp>
      <p:sp>
        <p:nvSpPr>
          <p:cNvPr id="4" name="Title 3"/>
          <p:cNvSpPr>
            <a:spLocks noGrp="1"/>
          </p:cNvSpPr>
          <p:nvPr>
            <p:ph type="title"/>
          </p:nvPr>
        </p:nvSpPr>
        <p:spPr>
          <a:xfrm>
            <a:off x="228600" y="10236"/>
            <a:ext cx="8229600" cy="685800"/>
          </a:xfrm>
        </p:spPr>
        <p:txBody>
          <a:bodyPr>
            <a:normAutofit/>
          </a:bodyPr>
          <a:lstStyle/>
          <a:p>
            <a:r>
              <a:rPr lang="en-US" sz="3200" dirty="0" smtClean="0"/>
              <a:t>Findings</a:t>
            </a:r>
            <a:endParaRPr lang="en-US" sz="3200" dirty="0"/>
          </a:p>
        </p:txBody>
      </p:sp>
    </p:spTree>
    <p:extLst>
      <p:ext uri="{BB962C8B-B14F-4D97-AF65-F5344CB8AC3E}">
        <p14:creationId xmlns:p14="http://schemas.microsoft.com/office/powerpoint/2010/main" val="234888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876800"/>
          </a:xfrm>
        </p:spPr>
        <p:txBody>
          <a:bodyPr>
            <a:normAutofit/>
          </a:bodyPr>
          <a:lstStyle/>
          <a:p>
            <a:r>
              <a:rPr lang="en-US" sz="2200" dirty="0"/>
              <a:t>Subsidiary schemes like the one studied through this investigation bring financial and social health at institutional and individual </a:t>
            </a:r>
            <a:r>
              <a:rPr lang="en-US" sz="2200" dirty="0" smtClean="0"/>
              <a:t>levels</a:t>
            </a:r>
          </a:p>
          <a:p>
            <a:r>
              <a:rPr lang="en-US" sz="2200" dirty="0"/>
              <a:t>The government interventions like the one studied here help achieving self-reliance. Therefore it is recommended that Cooperatives must be organized as per modern day needs and interventions be kept on introduced on participatory basis to ensure food security, institutional strengthening and economic betterment through cooperatives besides strict monitoring and evaluation for proper implementation of such interventions.</a:t>
            </a:r>
          </a:p>
        </p:txBody>
      </p:sp>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14</a:t>
            </a:fld>
            <a:endParaRPr lang="en-US"/>
          </a:p>
        </p:txBody>
      </p:sp>
      <p:sp>
        <p:nvSpPr>
          <p:cNvPr id="4" name="Title 3"/>
          <p:cNvSpPr>
            <a:spLocks noGrp="1"/>
          </p:cNvSpPr>
          <p:nvPr>
            <p:ph type="title"/>
          </p:nvPr>
        </p:nvSpPr>
        <p:spPr>
          <a:xfrm>
            <a:off x="304800" y="152400"/>
            <a:ext cx="8229600" cy="1143000"/>
          </a:xfrm>
        </p:spPr>
        <p:txBody>
          <a:bodyPr>
            <a:normAutofit/>
          </a:bodyPr>
          <a:lstStyle/>
          <a:p>
            <a:r>
              <a:rPr lang="en-US" sz="3200" dirty="0" smtClean="0"/>
              <a:t>Recommendations </a:t>
            </a:r>
            <a:endParaRPr lang="en-US" sz="3200" dirty="0"/>
          </a:p>
        </p:txBody>
      </p:sp>
    </p:spTree>
    <p:extLst>
      <p:ext uri="{BB962C8B-B14F-4D97-AF65-F5344CB8AC3E}">
        <p14:creationId xmlns:p14="http://schemas.microsoft.com/office/powerpoint/2010/main" val="3445852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3238500" y="1971675"/>
            <a:ext cx="2667000" cy="2914650"/>
          </a:xfrm>
          <a:prstGeom prst="rect">
            <a:avLst/>
          </a:prstGeom>
        </p:spPr>
        <p:txBody>
          <a:bodyPr wrap="none" fromWordArt="1">
            <a:prstTxWarp prst="textSlantUp">
              <a:avLst>
                <a:gd name="adj" fmla="val 55556"/>
              </a:avLst>
            </a:prstTxWarp>
          </a:bodyPr>
          <a:lstStyle/>
          <a:p>
            <a:pPr algn="ctr">
              <a:buNone/>
            </a:pPr>
            <a:r>
              <a:rPr lang="en-US" sz="3600" kern="10" dirty="0">
                <a:ln w="9525">
                  <a:solidFill>
                    <a:srgbClr val="000000"/>
                  </a:solidFill>
                  <a:round/>
                  <a:headEnd/>
                  <a:tailEnd/>
                </a:ln>
                <a:solidFill>
                  <a:srgbClr val="000000"/>
                </a:solidFill>
                <a:latin typeface="Arial Black"/>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idx="1"/>
          </p:nvPr>
        </p:nvSpPr>
        <p:spPr/>
        <p:txBody>
          <a:bodyPr/>
          <a:lstStyle/>
          <a:p>
            <a:pPr eaLnBrk="1" hangingPunct="1"/>
            <a:r>
              <a:rPr lang="en-US" dirty="0" smtClean="0"/>
              <a:t>Introduction </a:t>
            </a:r>
          </a:p>
          <a:p>
            <a:pPr eaLnBrk="1" hangingPunct="1"/>
            <a:r>
              <a:rPr lang="en-US" dirty="0" smtClean="0"/>
              <a:t>Cooperative Profile Of The Study Site.</a:t>
            </a:r>
          </a:p>
          <a:p>
            <a:pPr eaLnBrk="1" hangingPunct="1"/>
            <a:r>
              <a:rPr lang="en-US" dirty="0" smtClean="0"/>
              <a:t>The Interest-Free Tractor Scheme</a:t>
            </a:r>
          </a:p>
          <a:p>
            <a:pPr eaLnBrk="1" hangingPunct="1"/>
            <a:r>
              <a:rPr lang="en-US" dirty="0" smtClean="0"/>
              <a:t>The Impact – Wellbeing of Members</a:t>
            </a:r>
          </a:p>
          <a:p>
            <a:pPr eaLnBrk="1" hangingPunct="1"/>
            <a:r>
              <a:rPr lang="en-US" dirty="0" smtClean="0"/>
              <a:t>Findings &amp; Recommendations</a:t>
            </a:r>
          </a:p>
        </p:txBody>
      </p:sp>
      <p:sp>
        <p:nvSpPr>
          <p:cNvPr id="3074" name="Slide Number Placeholder 5"/>
          <p:cNvSpPr>
            <a:spLocks noGrp="1"/>
          </p:cNvSpPr>
          <p:nvPr>
            <p:ph type="sldNum" sz="quarter" idx="12"/>
          </p:nvPr>
        </p:nvSpPr>
        <p:spPr>
          <a:noFill/>
        </p:spPr>
        <p:txBody>
          <a:bodyPr/>
          <a:lstStyle/>
          <a:p>
            <a:fld id="{E6533F23-69D7-462A-9F82-8ED33DA987E0}" type="slidenum">
              <a:rPr lang="en-US" smtClean="0"/>
              <a:pPr/>
              <a:t>2</a:t>
            </a:fld>
            <a:endParaRPr lang="en-US" dirty="0" smtClean="0"/>
          </a:p>
        </p:txBody>
      </p:sp>
      <p:sp>
        <p:nvSpPr>
          <p:cNvPr id="3075" name="Rectangle 2"/>
          <p:cNvSpPr>
            <a:spLocks noGrp="1" noChangeArrowheads="1"/>
          </p:cNvSpPr>
          <p:nvPr>
            <p:ph type="title"/>
          </p:nvPr>
        </p:nvSpPr>
        <p:spPr/>
        <p:txBody>
          <a:bodyPr>
            <a:normAutofit/>
          </a:bodyPr>
          <a:lstStyle/>
          <a:p>
            <a:pPr algn="l" eaLnBrk="1" hangingPunct="1"/>
            <a:r>
              <a:rPr lang="en-US" sz="3200" dirty="0" smtClean="0"/>
              <a:t>Table of Contents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3</a:t>
            </a:fld>
            <a:endParaRPr lang="en-US"/>
          </a:p>
        </p:txBody>
      </p:sp>
      <p:sp>
        <p:nvSpPr>
          <p:cNvPr id="4" name="Title 3"/>
          <p:cNvSpPr>
            <a:spLocks noGrp="1"/>
          </p:cNvSpPr>
          <p:nvPr>
            <p:ph type="title"/>
          </p:nvPr>
        </p:nvSpPr>
        <p:spPr/>
        <p:txBody>
          <a:bodyPr>
            <a:noAutofit/>
          </a:bodyPr>
          <a:lstStyle/>
          <a:p>
            <a:r>
              <a:rPr lang="en-US" sz="3200" dirty="0" smtClean="0"/>
              <a:t>Introduction</a:t>
            </a:r>
            <a:endParaRPr lang="en-US" sz="3200" dirty="0"/>
          </a:p>
        </p:txBody>
      </p:sp>
      <p:sp>
        <p:nvSpPr>
          <p:cNvPr id="2" name="TextBox 1"/>
          <p:cNvSpPr txBox="1"/>
          <p:nvPr/>
        </p:nvSpPr>
        <p:spPr>
          <a:xfrm>
            <a:off x="609600" y="1371600"/>
            <a:ext cx="8229600" cy="3773341"/>
          </a:xfrm>
          <a:prstGeom prst="rect">
            <a:avLst/>
          </a:prstGeom>
          <a:noFill/>
        </p:spPr>
        <p:txBody>
          <a:bodyPr wrap="square" rtlCol="0">
            <a:spAutoFit/>
          </a:bodyPr>
          <a:lstStyle/>
          <a:p>
            <a:pPr>
              <a:buNone/>
            </a:pPr>
            <a:r>
              <a:rPr lang="en-US" b="1" dirty="0" smtClean="0"/>
              <a:t>Cooperatives</a:t>
            </a:r>
            <a:r>
              <a:rPr lang="en-US" dirty="0" smtClean="0"/>
              <a:t>- </a:t>
            </a:r>
            <a:r>
              <a:rPr lang="en-US" dirty="0"/>
              <a:t>A proven initiative of </a:t>
            </a:r>
            <a:endParaRPr lang="en-US" dirty="0" smtClean="0"/>
          </a:p>
          <a:p>
            <a:r>
              <a:rPr lang="en-US" sz="2200" dirty="0" smtClean="0"/>
              <a:t> Self </a:t>
            </a:r>
            <a:r>
              <a:rPr lang="en-US" sz="2200" dirty="0"/>
              <a:t>help and mutual aid aiming at uplifting of </a:t>
            </a:r>
            <a:r>
              <a:rPr lang="en-US" sz="2200" dirty="0" smtClean="0"/>
              <a:t>its followers</a:t>
            </a:r>
          </a:p>
          <a:p>
            <a:r>
              <a:rPr lang="en-US" sz="2200" dirty="0"/>
              <a:t> </a:t>
            </a:r>
            <a:r>
              <a:rPr lang="en-US" sz="2200" dirty="0" smtClean="0"/>
              <a:t>Ensuring Food Security</a:t>
            </a:r>
          </a:p>
          <a:p>
            <a:r>
              <a:rPr lang="en-US" sz="2200" dirty="0"/>
              <a:t> </a:t>
            </a:r>
            <a:r>
              <a:rPr lang="en-US" sz="2200" dirty="0" smtClean="0"/>
              <a:t>Empowering Women</a:t>
            </a:r>
          </a:p>
          <a:p>
            <a:r>
              <a:rPr lang="en-US" sz="2200" dirty="0" smtClean="0"/>
              <a:t> Providing Affordable Finance to its members</a:t>
            </a:r>
          </a:p>
          <a:p>
            <a:r>
              <a:rPr lang="en-US" sz="2200" dirty="0" smtClean="0"/>
              <a:t> Creating Decent Jobs</a:t>
            </a:r>
          </a:p>
          <a:p>
            <a:r>
              <a:rPr lang="en-US" sz="2200" dirty="0"/>
              <a:t> </a:t>
            </a:r>
            <a:r>
              <a:rPr lang="en-US" sz="2200" dirty="0" smtClean="0"/>
              <a:t>Social Strength and Decision Making</a:t>
            </a:r>
          </a:p>
          <a:p>
            <a:r>
              <a:rPr lang="en-US" sz="2200" dirty="0"/>
              <a:t> </a:t>
            </a:r>
            <a:r>
              <a:rPr lang="en-US" sz="2200" dirty="0" smtClean="0"/>
              <a:t> </a:t>
            </a:r>
            <a:r>
              <a:rPr lang="en-US" sz="2400" dirty="0" smtClean="0"/>
              <a:t>Efficaciously </a:t>
            </a:r>
            <a:r>
              <a:rPr lang="en-US" sz="2400" dirty="0"/>
              <a:t>addressing the common economic, social, and </a:t>
            </a:r>
            <a:r>
              <a:rPr lang="en-US" sz="2400" dirty="0" smtClean="0"/>
              <a:t>  </a:t>
            </a:r>
            <a:br>
              <a:rPr lang="en-US" sz="2400" dirty="0" smtClean="0"/>
            </a:br>
            <a:r>
              <a:rPr lang="en-US" sz="2400" dirty="0" smtClean="0"/>
              <a:t>   cultural </a:t>
            </a:r>
            <a:r>
              <a:rPr lang="en-US" sz="2400" dirty="0"/>
              <a:t>needs and aspirations of the members</a:t>
            </a:r>
            <a:endParaRPr lang="en-US" sz="2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Grp="1" noChangeArrowheads="1"/>
          </p:cNvSpPr>
          <p:nvPr>
            <p:ph idx="1"/>
          </p:nvPr>
        </p:nvSpPr>
        <p:spPr>
          <a:xfrm>
            <a:off x="228600" y="762000"/>
            <a:ext cx="7772400" cy="4419600"/>
          </a:xfrm>
        </p:spPr>
        <p:txBody>
          <a:bodyPr>
            <a:normAutofit/>
          </a:bodyPr>
          <a:lstStyle/>
          <a:p>
            <a:pPr eaLnBrk="1" hangingPunct="1">
              <a:lnSpc>
                <a:spcPct val="90000"/>
              </a:lnSpc>
              <a:buNone/>
            </a:pPr>
            <a:r>
              <a:rPr lang="en-US" sz="2500" b="1" u="sng" dirty="0" smtClean="0"/>
              <a:t>District Narowal (Punjab, Pakistan)</a:t>
            </a:r>
          </a:p>
          <a:p>
            <a:pPr eaLnBrk="1" hangingPunct="1">
              <a:lnSpc>
                <a:spcPct val="90000"/>
              </a:lnSpc>
              <a:buNone/>
            </a:pPr>
            <a:r>
              <a:rPr lang="en-US" sz="2200" dirty="0" smtClean="0"/>
              <a:t>All Cooperatives are agricultural Cooperatives</a:t>
            </a:r>
          </a:p>
          <a:p>
            <a:pPr eaLnBrk="1" hangingPunct="1">
              <a:lnSpc>
                <a:spcPct val="90000"/>
              </a:lnSpc>
              <a:buNone/>
            </a:pPr>
            <a:endParaRPr lang="en-US" sz="2200" dirty="0" smtClean="0"/>
          </a:p>
        </p:txBody>
      </p:sp>
      <p:sp>
        <p:nvSpPr>
          <p:cNvPr id="5122" name="Footer Placeholder 4"/>
          <p:cNvSpPr>
            <a:spLocks noGrp="1"/>
          </p:cNvSpPr>
          <p:nvPr>
            <p:ph type="ftr" sz="quarter" idx="11"/>
          </p:nvPr>
        </p:nvSpPr>
        <p:spPr>
          <a:xfrm>
            <a:off x="4380072" y="6407944"/>
            <a:ext cx="2401728" cy="365125"/>
          </a:xfrm>
          <a:noFill/>
        </p:spPr>
        <p:txBody>
          <a:bodyPr/>
          <a:lstStyle/>
          <a:p>
            <a:pPr>
              <a:buFont typeface="Arial" charset="0"/>
              <a:buChar char="•"/>
            </a:pPr>
            <a:r>
              <a:rPr lang="en-US" sz="1100" dirty="0" smtClean="0"/>
              <a:t>Ministry of foreign Affairs</a:t>
            </a:r>
          </a:p>
        </p:txBody>
      </p:sp>
      <p:sp>
        <p:nvSpPr>
          <p:cNvPr id="5123" name="Slide Number Placeholder 5"/>
          <p:cNvSpPr>
            <a:spLocks noGrp="1"/>
          </p:cNvSpPr>
          <p:nvPr>
            <p:ph type="sldNum" sz="quarter" idx="12"/>
          </p:nvPr>
        </p:nvSpPr>
        <p:spPr>
          <a:noFill/>
        </p:spPr>
        <p:txBody>
          <a:bodyPr/>
          <a:lstStyle/>
          <a:p>
            <a:fld id="{E0802234-2121-4096-B8AB-6A9B90BB573D}" type="slidenum">
              <a:rPr lang="en-US" smtClean="0"/>
              <a:pPr/>
              <a:t>4</a:t>
            </a:fld>
            <a:endParaRPr lang="en-US" smtClean="0"/>
          </a:p>
        </p:txBody>
      </p:sp>
      <p:sp>
        <p:nvSpPr>
          <p:cNvPr id="5124" name="Rectangle 2"/>
          <p:cNvSpPr>
            <a:spLocks noGrp="1" noChangeArrowheads="1"/>
          </p:cNvSpPr>
          <p:nvPr>
            <p:ph type="title"/>
          </p:nvPr>
        </p:nvSpPr>
        <p:spPr>
          <a:xfrm>
            <a:off x="228600" y="152400"/>
            <a:ext cx="7772400" cy="533400"/>
          </a:xfrm>
        </p:spPr>
        <p:txBody>
          <a:bodyPr>
            <a:noAutofit/>
          </a:bodyPr>
          <a:lstStyle/>
          <a:p>
            <a:r>
              <a:rPr lang="en-US" sz="3200" dirty="0" smtClean="0"/>
              <a:t>Cooperative Profile of Study Site</a:t>
            </a:r>
          </a:p>
        </p:txBody>
      </p:sp>
      <p:graphicFrame>
        <p:nvGraphicFramePr>
          <p:cNvPr id="2" name="Table 1"/>
          <p:cNvGraphicFramePr>
            <a:graphicFrameLocks noGrp="1"/>
          </p:cNvGraphicFramePr>
          <p:nvPr>
            <p:extLst>
              <p:ext uri="{D42A27DB-BD31-4B8C-83A1-F6EECF244321}">
                <p14:modId xmlns:p14="http://schemas.microsoft.com/office/powerpoint/2010/main" val="1919550033"/>
              </p:ext>
            </p:extLst>
          </p:nvPr>
        </p:nvGraphicFramePr>
        <p:xfrm>
          <a:off x="609601" y="1676400"/>
          <a:ext cx="7772400" cy="2346960"/>
        </p:xfrm>
        <a:graphic>
          <a:graphicData uri="http://schemas.openxmlformats.org/drawingml/2006/table">
            <a:tbl>
              <a:tblPr>
                <a:tableStyleId>{5C22544A-7EE6-4342-B048-85BDC9FD1C3A}</a:tableStyleId>
              </a:tblPr>
              <a:tblGrid>
                <a:gridCol w="1686464"/>
                <a:gridCol w="2126411"/>
                <a:gridCol w="2419709"/>
                <a:gridCol w="1539816"/>
              </a:tblGrid>
              <a:tr h="805657">
                <a:tc>
                  <a:txBody>
                    <a:bodyPr/>
                    <a:lstStyle/>
                    <a:p>
                      <a:pPr marL="0" marR="0">
                        <a:spcBef>
                          <a:spcPts val="0"/>
                        </a:spcBef>
                        <a:spcAft>
                          <a:spcPts val="0"/>
                        </a:spcAft>
                      </a:pPr>
                      <a:r>
                        <a:rPr lang="en-US" sz="2200" dirty="0">
                          <a:effectLst/>
                        </a:rPr>
                        <a:t>Name of Tehsils</a:t>
                      </a:r>
                      <a:endParaRPr lang="en-US" sz="2200" dirty="0">
                        <a:effectLst/>
                        <a:latin typeface="Times New Roman"/>
                        <a:ea typeface="Times New Roman"/>
                      </a:endParaRPr>
                    </a:p>
                  </a:txBody>
                  <a:tcPr marL="68580" marR="68580" marT="0" marB="0"/>
                </a:tc>
                <a:tc>
                  <a:txBody>
                    <a:bodyPr/>
                    <a:lstStyle/>
                    <a:p>
                      <a:pPr marL="0" marR="0">
                        <a:spcBef>
                          <a:spcPts val="0"/>
                        </a:spcBef>
                        <a:spcAft>
                          <a:spcPts val="0"/>
                        </a:spcAft>
                      </a:pPr>
                      <a:r>
                        <a:rPr lang="en-US" sz="2200" dirty="0">
                          <a:effectLst/>
                        </a:rPr>
                        <a:t>Total No. of Villages</a:t>
                      </a:r>
                      <a:endParaRPr lang="en-US" sz="2200" dirty="0">
                        <a:effectLst/>
                        <a:latin typeface="Times New Roman"/>
                        <a:ea typeface="Times New Roman"/>
                      </a:endParaRPr>
                    </a:p>
                  </a:txBody>
                  <a:tcPr marL="68580" marR="68580" marT="0" marB="0"/>
                </a:tc>
                <a:tc>
                  <a:txBody>
                    <a:bodyPr/>
                    <a:lstStyle/>
                    <a:p>
                      <a:pPr marL="0" marR="0">
                        <a:spcBef>
                          <a:spcPts val="0"/>
                        </a:spcBef>
                        <a:spcAft>
                          <a:spcPts val="0"/>
                        </a:spcAft>
                      </a:pPr>
                      <a:r>
                        <a:rPr lang="en-US" sz="2200">
                          <a:effectLst/>
                        </a:rPr>
                        <a:t>Villages with Coop: Socs:</a:t>
                      </a:r>
                      <a:endParaRPr lang="en-US" sz="2200">
                        <a:effectLst/>
                        <a:latin typeface="Times New Roman"/>
                        <a:ea typeface="Times New Roman"/>
                      </a:endParaRPr>
                    </a:p>
                  </a:txBody>
                  <a:tcPr marL="68580" marR="68580" marT="0" marB="0"/>
                </a:tc>
                <a:tc>
                  <a:txBody>
                    <a:bodyPr/>
                    <a:lstStyle/>
                    <a:p>
                      <a:pPr marL="0" marR="0">
                        <a:spcBef>
                          <a:spcPts val="0"/>
                        </a:spcBef>
                        <a:spcAft>
                          <a:spcPts val="0"/>
                        </a:spcAft>
                      </a:pPr>
                      <a:r>
                        <a:rPr lang="en-US" sz="2200">
                          <a:effectLst/>
                        </a:rPr>
                        <a:t>Villages without coop Socs:</a:t>
                      </a:r>
                      <a:endParaRPr lang="en-US" sz="2200">
                        <a:effectLst/>
                        <a:latin typeface="Times New Roman"/>
                        <a:ea typeface="Times New Roman"/>
                      </a:endParaRPr>
                    </a:p>
                  </a:txBody>
                  <a:tcPr marL="68580" marR="68580" marT="0" marB="0"/>
                </a:tc>
              </a:tr>
              <a:tr h="268552">
                <a:tc>
                  <a:txBody>
                    <a:bodyPr/>
                    <a:lstStyle/>
                    <a:p>
                      <a:pPr marL="0" marR="0">
                        <a:spcBef>
                          <a:spcPts val="0"/>
                        </a:spcBef>
                        <a:spcAft>
                          <a:spcPts val="0"/>
                        </a:spcAft>
                      </a:pPr>
                      <a:r>
                        <a:rPr lang="en-US" sz="2200" dirty="0">
                          <a:effectLst/>
                        </a:rPr>
                        <a:t>Narowal</a:t>
                      </a:r>
                      <a:endParaRPr lang="en-US" sz="22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a:effectLst/>
                        </a:rPr>
                        <a:t>419</a:t>
                      </a:r>
                      <a:endParaRPr lang="en-US" sz="220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a:effectLst/>
                        </a:rPr>
                        <a:t>141</a:t>
                      </a:r>
                      <a:endParaRPr lang="en-US" sz="220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a:effectLst/>
                        </a:rPr>
                        <a:t>278</a:t>
                      </a:r>
                      <a:endParaRPr lang="en-US" sz="2200">
                        <a:effectLst/>
                        <a:latin typeface="Times New Roman"/>
                        <a:ea typeface="Times New Roman"/>
                      </a:endParaRPr>
                    </a:p>
                  </a:txBody>
                  <a:tcPr marL="68580" marR="68580" marT="0" marB="0"/>
                </a:tc>
              </a:tr>
              <a:tr h="268552">
                <a:tc>
                  <a:txBody>
                    <a:bodyPr/>
                    <a:lstStyle/>
                    <a:p>
                      <a:pPr marL="0" marR="0">
                        <a:spcBef>
                          <a:spcPts val="0"/>
                        </a:spcBef>
                        <a:spcAft>
                          <a:spcPts val="0"/>
                        </a:spcAft>
                      </a:pPr>
                      <a:r>
                        <a:rPr lang="en-US" sz="2200" dirty="0">
                          <a:effectLst/>
                        </a:rPr>
                        <a:t>Shakargarh</a:t>
                      </a:r>
                      <a:endParaRPr lang="en-US" sz="22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a:effectLst/>
                        </a:rPr>
                        <a:t>788</a:t>
                      </a:r>
                      <a:endParaRPr lang="en-US" sz="220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a:effectLst/>
                        </a:rPr>
                        <a:t>209</a:t>
                      </a:r>
                      <a:endParaRPr lang="en-US" sz="220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a:effectLst/>
                        </a:rPr>
                        <a:t>579</a:t>
                      </a:r>
                      <a:endParaRPr lang="en-US" sz="2200">
                        <a:effectLst/>
                        <a:latin typeface="Times New Roman"/>
                        <a:ea typeface="Times New Roman"/>
                      </a:endParaRPr>
                    </a:p>
                  </a:txBody>
                  <a:tcPr marL="68580" marR="68580" marT="0" marB="0"/>
                </a:tc>
              </a:tr>
              <a:tr h="268552">
                <a:tc>
                  <a:txBody>
                    <a:bodyPr/>
                    <a:lstStyle/>
                    <a:p>
                      <a:pPr marL="0" marR="0" algn="ctr">
                        <a:spcBef>
                          <a:spcPts val="0"/>
                        </a:spcBef>
                        <a:spcAft>
                          <a:spcPts val="0"/>
                        </a:spcAft>
                      </a:pPr>
                      <a:r>
                        <a:rPr lang="en-US" sz="2200" dirty="0">
                          <a:effectLst/>
                        </a:rPr>
                        <a:t>Total:-</a:t>
                      </a:r>
                      <a:endParaRPr lang="en-US" sz="22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dirty="0">
                          <a:effectLst/>
                        </a:rPr>
                        <a:t>1207</a:t>
                      </a:r>
                      <a:endParaRPr lang="en-US" sz="22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dirty="0">
                          <a:effectLst/>
                        </a:rPr>
                        <a:t>350</a:t>
                      </a:r>
                      <a:endParaRPr lang="en-US" sz="22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2200" dirty="0">
                          <a:effectLst/>
                        </a:rPr>
                        <a:t>857</a:t>
                      </a:r>
                      <a:endParaRPr lang="en-US" sz="2200" dirty="0">
                        <a:effectLst/>
                        <a:latin typeface="Times New Roman"/>
                        <a:ea typeface="Times New Roman"/>
                      </a:endParaRPr>
                    </a:p>
                  </a:txBody>
                  <a:tcPr marL="68580" marR="68580" marT="0" marB="0"/>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62649969"/>
              </p:ext>
            </p:extLst>
          </p:nvPr>
        </p:nvGraphicFramePr>
        <p:xfrm>
          <a:off x="381000" y="4267200"/>
          <a:ext cx="7924800" cy="1600200"/>
        </p:xfrm>
        <a:graphic>
          <a:graphicData uri="http://schemas.openxmlformats.org/drawingml/2006/table">
            <a:tbl>
              <a:tblPr>
                <a:tableStyleId>{5C22544A-7EE6-4342-B048-85BDC9FD1C3A}</a:tableStyleId>
              </a:tblPr>
              <a:tblGrid>
                <a:gridCol w="1507865"/>
                <a:gridCol w="2080401"/>
                <a:gridCol w="1445511"/>
                <a:gridCol w="1190422"/>
                <a:gridCol w="1700601"/>
              </a:tblGrid>
              <a:tr h="640080">
                <a:tc>
                  <a:txBody>
                    <a:bodyPr/>
                    <a:lstStyle/>
                    <a:p>
                      <a:pPr marL="0" marR="0">
                        <a:spcBef>
                          <a:spcPts val="0"/>
                        </a:spcBef>
                        <a:spcAft>
                          <a:spcPts val="0"/>
                        </a:spcAft>
                      </a:pPr>
                      <a:r>
                        <a:rPr lang="en-US" sz="1800" dirty="0">
                          <a:effectLst/>
                        </a:rPr>
                        <a:t>Name of AR</a:t>
                      </a:r>
                      <a:endParaRPr lang="en-US" sz="18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800" dirty="0">
                          <a:effectLst/>
                        </a:rPr>
                        <a:t>No. of Agri: </a:t>
                      </a:r>
                      <a:r>
                        <a:rPr lang="en-US" sz="1800" dirty="0" err="1">
                          <a:effectLst/>
                        </a:rPr>
                        <a:t>Socs</a:t>
                      </a:r>
                      <a:r>
                        <a:rPr lang="en-US" sz="1800" dirty="0">
                          <a:effectLst/>
                        </a:rPr>
                        <a:t>: Ltd:  &amp; Un-Ltd:</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dirty="0">
                          <a:effectLst/>
                        </a:rPr>
                        <a:t>Membership </a:t>
                      </a:r>
                      <a:endParaRPr lang="en-US" sz="1800" dirty="0">
                        <a:effectLst/>
                        <a:latin typeface="Times New Roman"/>
                        <a:ea typeface="Times New Roman"/>
                      </a:endParaRPr>
                    </a:p>
                  </a:txBody>
                  <a:tcPr marL="68580" marR="68580" marT="0" marB="0"/>
                </a:tc>
                <a:tc>
                  <a:txBody>
                    <a:bodyPr/>
                    <a:lstStyle/>
                    <a:p>
                      <a:pPr marL="0" marR="0">
                        <a:spcBef>
                          <a:spcPts val="0"/>
                        </a:spcBef>
                        <a:spcAft>
                          <a:spcPts val="0"/>
                        </a:spcAft>
                      </a:pPr>
                      <a:r>
                        <a:rPr lang="en-US" sz="1800">
                          <a:effectLst/>
                        </a:rPr>
                        <a:t>Share Capital</a:t>
                      </a:r>
                      <a:endParaRPr lang="en-US" sz="1800">
                        <a:effectLst/>
                        <a:latin typeface="Times New Roman"/>
                        <a:ea typeface="Times New Roman"/>
                      </a:endParaRPr>
                    </a:p>
                  </a:txBody>
                  <a:tcPr marL="68580" marR="68580" marT="0" marB="0"/>
                </a:tc>
                <a:tc>
                  <a:txBody>
                    <a:bodyPr/>
                    <a:lstStyle/>
                    <a:p>
                      <a:pPr marL="0" marR="0">
                        <a:spcBef>
                          <a:spcPts val="0"/>
                        </a:spcBef>
                        <a:spcAft>
                          <a:spcPts val="0"/>
                        </a:spcAft>
                      </a:pPr>
                      <a:r>
                        <a:rPr lang="en-US" sz="1800">
                          <a:effectLst/>
                        </a:rPr>
                        <a:t>Working Capital</a:t>
                      </a:r>
                      <a:endParaRPr lang="en-US" sz="1800">
                        <a:effectLst/>
                        <a:latin typeface="Times New Roman"/>
                        <a:ea typeface="Times New Roman"/>
                      </a:endParaRPr>
                    </a:p>
                  </a:txBody>
                  <a:tcPr marL="68580" marR="68580" marT="0" marB="0"/>
                </a:tc>
              </a:tr>
              <a:tr h="320040">
                <a:tc>
                  <a:txBody>
                    <a:bodyPr/>
                    <a:lstStyle/>
                    <a:p>
                      <a:pPr marL="0" marR="0">
                        <a:spcBef>
                          <a:spcPts val="0"/>
                        </a:spcBef>
                        <a:spcAft>
                          <a:spcPts val="0"/>
                        </a:spcAft>
                      </a:pPr>
                      <a:r>
                        <a:rPr lang="en-US" sz="1800">
                          <a:effectLst/>
                        </a:rPr>
                        <a:t>Narowal</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164</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4153</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0.495</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10.372</a:t>
                      </a:r>
                      <a:endParaRPr lang="en-US" sz="1800">
                        <a:effectLst/>
                        <a:latin typeface="Times New Roman"/>
                        <a:ea typeface="Times New Roman"/>
                      </a:endParaRPr>
                    </a:p>
                  </a:txBody>
                  <a:tcPr marL="68580" marR="68580" marT="0" marB="0"/>
                </a:tc>
              </a:tr>
              <a:tr h="320040">
                <a:tc>
                  <a:txBody>
                    <a:bodyPr/>
                    <a:lstStyle/>
                    <a:p>
                      <a:pPr marL="0" marR="0">
                        <a:spcBef>
                          <a:spcPts val="0"/>
                        </a:spcBef>
                        <a:spcAft>
                          <a:spcPts val="0"/>
                        </a:spcAft>
                      </a:pPr>
                      <a:r>
                        <a:rPr lang="en-US" sz="1800">
                          <a:effectLst/>
                        </a:rPr>
                        <a:t>Shakargarh</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250</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10930</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1.174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12.865</a:t>
                      </a:r>
                      <a:endParaRPr lang="en-US" sz="1800">
                        <a:effectLst/>
                        <a:latin typeface="Times New Roman"/>
                        <a:ea typeface="Times New Roman"/>
                      </a:endParaRPr>
                    </a:p>
                  </a:txBody>
                  <a:tcPr marL="68580" marR="68580" marT="0" marB="0"/>
                </a:tc>
              </a:tr>
              <a:tr h="320040">
                <a:tc>
                  <a:txBody>
                    <a:bodyPr/>
                    <a:lstStyle/>
                    <a:p>
                      <a:pPr marL="0" marR="0" algn="ctr">
                        <a:spcBef>
                          <a:spcPts val="0"/>
                        </a:spcBef>
                        <a:spcAft>
                          <a:spcPts val="0"/>
                        </a:spcAft>
                      </a:pPr>
                      <a:r>
                        <a:rPr lang="en-US" sz="1800" dirty="0">
                          <a:effectLst/>
                        </a:rPr>
                        <a:t>Total:-</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a:effectLst/>
                        </a:rPr>
                        <a:t>414</a:t>
                      </a:r>
                      <a:endParaRPr lang="en-US" sz="180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15083</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1.669</a:t>
                      </a:r>
                      <a:endParaRPr lang="en-US" sz="1800" dirty="0">
                        <a:effectLst/>
                        <a:latin typeface="Times New Roman"/>
                        <a:ea typeface="Times New Roman"/>
                      </a:endParaRPr>
                    </a:p>
                  </a:txBody>
                  <a:tcPr marL="68580" marR="68580" marT="0" marB="0"/>
                </a:tc>
                <a:tc>
                  <a:txBody>
                    <a:bodyPr/>
                    <a:lstStyle/>
                    <a:p>
                      <a:pPr marL="0" marR="0" algn="r">
                        <a:spcBef>
                          <a:spcPts val="0"/>
                        </a:spcBef>
                        <a:spcAft>
                          <a:spcPts val="0"/>
                        </a:spcAft>
                      </a:pPr>
                      <a:r>
                        <a:rPr lang="en-US" sz="1800" dirty="0">
                          <a:effectLst/>
                        </a:rPr>
                        <a:t>13.237</a:t>
                      </a:r>
                      <a:endParaRPr lang="en-US" sz="18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229600" cy="4940491"/>
          </a:xfrm>
        </p:spPr>
        <p:txBody>
          <a:bodyPr>
            <a:normAutofit/>
          </a:bodyPr>
          <a:lstStyle/>
          <a:p>
            <a:pPr marL="109728" indent="0">
              <a:buNone/>
            </a:pPr>
            <a:r>
              <a:rPr lang="en-US" sz="2200" dirty="0" smtClean="0"/>
              <a:t>Crop loaning as on 1/1/2020 ( in Millions)</a:t>
            </a:r>
          </a:p>
          <a:p>
            <a:pPr marL="109728" indent="0">
              <a:buNone/>
            </a:pPr>
            <a:endParaRPr lang="en-US" dirty="0"/>
          </a:p>
        </p:txBody>
      </p:sp>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5</a:t>
            </a:fld>
            <a:endParaRPr lang="en-US"/>
          </a:p>
        </p:txBody>
      </p:sp>
      <p:sp>
        <p:nvSpPr>
          <p:cNvPr id="6" name="Footer Placeholder 4"/>
          <p:cNvSpPr>
            <a:spLocks noGrp="1"/>
          </p:cNvSpPr>
          <p:nvPr>
            <p:ph type="ftr" sz="quarter" idx="11"/>
          </p:nvPr>
        </p:nvSpPr>
        <p:spPr>
          <a:xfrm>
            <a:off x="4343400" y="6248400"/>
            <a:ext cx="3163728" cy="450056"/>
          </a:xfrm>
          <a:noFill/>
        </p:spPr>
        <p:txBody>
          <a:bodyPr/>
          <a:lstStyle/>
          <a:p>
            <a:r>
              <a:rPr lang="en-US" sz="1100" dirty="0" smtClean="0"/>
              <a:t>* SBP report 2019, ESRs of PK &amp; BD</a:t>
            </a:r>
          </a:p>
        </p:txBody>
      </p:sp>
      <p:graphicFrame>
        <p:nvGraphicFramePr>
          <p:cNvPr id="8" name="Table 7"/>
          <p:cNvGraphicFramePr>
            <a:graphicFrameLocks noGrp="1"/>
          </p:cNvGraphicFramePr>
          <p:nvPr>
            <p:extLst>
              <p:ext uri="{D42A27DB-BD31-4B8C-83A1-F6EECF244321}">
                <p14:modId xmlns:p14="http://schemas.microsoft.com/office/powerpoint/2010/main" val="2842415280"/>
              </p:ext>
            </p:extLst>
          </p:nvPr>
        </p:nvGraphicFramePr>
        <p:xfrm>
          <a:off x="381002" y="1371600"/>
          <a:ext cx="8229599" cy="3933165"/>
        </p:xfrm>
        <a:graphic>
          <a:graphicData uri="http://schemas.openxmlformats.org/drawingml/2006/table">
            <a:tbl>
              <a:tblPr>
                <a:tableStyleId>{5C22544A-7EE6-4342-B048-85BDC9FD1C3A}</a:tableStyleId>
              </a:tblPr>
              <a:tblGrid>
                <a:gridCol w="2163360"/>
                <a:gridCol w="1874912"/>
                <a:gridCol w="1688501"/>
                <a:gridCol w="2502826"/>
              </a:tblGrid>
              <a:tr h="1407483">
                <a:tc>
                  <a:txBody>
                    <a:bodyPr/>
                    <a:lstStyle/>
                    <a:p>
                      <a:pPr marL="0" marR="0" algn="ctr">
                        <a:lnSpc>
                          <a:spcPct val="115000"/>
                        </a:lnSpc>
                        <a:spcBef>
                          <a:spcPts val="0"/>
                        </a:spcBef>
                        <a:spcAft>
                          <a:spcPts val="1000"/>
                        </a:spcAft>
                      </a:pPr>
                      <a:r>
                        <a:rPr lang="en-US" sz="2200" b="1" dirty="0">
                          <a:effectLst/>
                        </a:rPr>
                        <a:t> Name of Tehsil</a:t>
                      </a:r>
                      <a:endParaRPr lang="en-US" sz="2200" b="1"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b="1">
                          <a:effectLst/>
                        </a:rPr>
                        <a:t>Total Amount</a:t>
                      </a:r>
                    </a:p>
                    <a:p>
                      <a:pPr marL="0" marR="0" algn="ctr">
                        <a:lnSpc>
                          <a:spcPct val="115000"/>
                        </a:lnSpc>
                        <a:spcBef>
                          <a:spcPts val="0"/>
                        </a:spcBef>
                        <a:spcAft>
                          <a:spcPts val="1000"/>
                        </a:spcAft>
                      </a:pPr>
                      <a:r>
                        <a:rPr lang="en-US" sz="2200" b="1">
                          <a:effectLst/>
                        </a:rPr>
                        <a:t>Advanced</a:t>
                      </a:r>
                      <a:endParaRPr lang="en-US" sz="2200" b="1">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b="1">
                          <a:effectLst/>
                        </a:rPr>
                        <a:t>No of Societies</a:t>
                      </a:r>
                      <a:endParaRPr lang="en-US" sz="2200" b="1">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b="1" dirty="0">
                          <a:effectLst/>
                        </a:rPr>
                        <a:t>No of Borrowers</a:t>
                      </a:r>
                      <a:endParaRPr lang="en-US" sz="2200" b="1" dirty="0">
                        <a:effectLst/>
                        <a:latin typeface="Times New Roman"/>
                        <a:ea typeface="Times New Roman"/>
                      </a:endParaRPr>
                    </a:p>
                  </a:txBody>
                  <a:tcPr marL="68580" marR="68580" marT="0" marB="0"/>
                </a:tc>
              </a:tr>
              <a:tr h="801483">
                <a:tc>
                  <a:txBody>
                    <a:bodyPr/>
                    <a:lstStyle/>
                    <a:p>
                      <a:pPr marL="0" marR="0">
                        <a:lnSpc>
                          <a:spcPct val="115000"/>
                        </a:lnSpc>
                        <a:spcBef>
                          <a:spcPts val="0"/>
                        </a:spcBef>
                        <a:spcAft>
                          <a:spcPts val="1000"/>
                        </a:spcAft>
                      </a:pPr>
                      <a:r>
                        <a:rPr lang="en-US" sz="2200">
                          <a:effectLst/>
                        </a:rPr>
                        <a:t>Narowal</a:t>
                      </a:r>
                      <a:endParaRPr lang="en-US" sz="220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dirty="0">
                          <a:effectLst/>
                        </a:rPr>
                        <a:t>63.85</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a:effectLst/>
                        </a:rPr>
                        <a:t>42</a:t>
                      </a:r>
                      <a:endParaRPr lang="en-US" sz="220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a:effectLst/>
                        </a:rPr>
                        <a:t>  165</a:t>
                      </a:r>
                      <a:endParaRPr lang="en-US" sz="2200">
                        <a:effectLst/>
                        <a:latin typeface="Times New Roman"/>
                        <a:ea typeface="Times New Roman"/>
                      </a:endParaRPr>
                    </a:p>
                  </a:txBody>
                  <a:tcPr marL="68580" marR="68580" marT="0" marB="0"/>
                </a:tc>
              </a:tr>
              <a:tr h="801483">
                <a:tc>
                  <a:txBody>
                    <a:bodyPr/>
                    <a:lstStyle/>
                    <a:p>
                      <a:pPr marL="0" marR="0">
                        <a:lnSpc>
                          <a:spcPct val="115000"/>
                        </a:lnSpc>
                        <a:spcBef>
                          <a:spcPts val="0"/>
                        </a:spcBef>
                        <a:spcAft>
                          <a:spcPts val="1000"/>
                        </a:spcAft>
                      </a:pPr>
                      <a:r>
                        <a:rPr lang="en-US" sz="2200">
                          <a:effectLst/>
                        </a:rPr>
                        <a:t>Shakargarh</a:t>
                      </a:r>
                      <a:endParaRPr lang="en-US" sz="220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dirty="0">
                          <a:effectLst/>
                        </a:rPr>
                        <a:t>55.09</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dirty="0">
                          <a:effectLst/>
                        </a:rPr>
                        <a:t>34</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a:effectLst/>
                        </a:rPr>
                        <a:t>   134</a:t>
                      </a:r>
                      <a:endParaRPr lang="en-US" sz="2200">
                        <a:effectLst/>
                        <a:latin typeface="Times New Roman"/>
                        <a:ea typeface="Times New Roman"/>
                      </a:endParaRPr>
                    </a:p>
                  </a:txBody>
                  <a:tcPr marL="68580" marR="68580" marT="0" marB="0"/>
                </a:tc>
              </a:tr>
              <a:tr h="922716">
                <a:tc>
                  <a:txBody>
                    <a:bodyPr/>
                    <a:lstStyle/>
                    <a:p>
                      <a:pPr marL="0" marR="0">
                        <a:lnSpc>
                          <a:spcPct val="115000"/>
                        </a:lnSpc>
                        <a:spcBef>
                          <a:spcPts val="0"/>
                        </a:spcBef>
                        <a:spcAft>
                          <a:spcPts val="1000"/>
                        </a:spcAft>
                      </a:pPr>
                      <a:r>
                        <a:rPr lang="en-US" sz="2200" dirty="0">
                          <a:effectLst/>
                        </a:rPr>
                        <a:t>Total</a:t>
                      </a:r>
                      <a:endParaRPr lang="en-US" sz="2200" dirty="0">
                        <a:effectLst/>
                        <a:latin typeface="Times New Roman"/>
                        <a:ea typeface="Times New Roman"/>
                      </a:endParaRPr>
                    </a:p>
                  </a:txBody>
                  <a:tcPr marL="68580" marR="68580" marT="0" marB="0"/>
                </a:tc>
                <a:tc>
                  <a:txBody>
                    <a:bodyPr/>
                    <a:lstStyle/>
                    <a:p>
                      <a:pPr marL="0" marR="0">
                        <a:lnSpc>
                          <a:spcPct val="115000"/>
                        </a:lnSpc>
                        <a:spcBef>
                          <a:spcPts val="0"/>
                        </a:spcBef>
                        <a:spcAft>
                          <a:spcPts val="1000"/>
                        </a:spcAft>
                      </a:pPr>
                      <a:r>
                        <a:rPr lang="en-US" sz="2200" dirty="0">
                          <a:effectLst/>
                        </a:rPr>
                        <a:t>      118.94</a:t>
                      </a:r>
                      <a:endParaRPr lang="en-US" sz="2200" dirty="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a:effectLst/>
                        </a:rPr>
                        <a:t> 76</a:t>
                      </a:r>
                      <a:endParaRPr lang="en-US" sz="2200">
                        <a:effectLst/>
                        <a:latin typeface="Times New Roman"/>
                        <a:ea typeface="Times New Roman"/>
                      </a:endParaRPr>
                    </a:p>
                  </a:txBody>
                  <a:tcPr marL="68580" marR="68580" marT="0" marB="0"/>
                </a:tc>
                <a:tc>
                  <a:txBody>
                    <a:bodyPr/>
                    <a:lstStyle/>
                    <a:p>
                      <a:pPr marL="0" marR="0" algn="ctr">
                        <a:lnSpc>
                          <a:spcPct val="115000"/>
                        </a:lnSpc>
                        <a:spcBef>
                          <a:spcPts val="0"/>
                        </a:spcBef>
                        <a:spcAft>
                          <a:spcPts val="1000"/>
                        </a:spcAft>
                      </a:pPr>
                      <a:r>
                        <a:rPr lang="en-US" sz="2200" dirty="0">
                          <a:effectLst/>
                        </a:rPr>
                        <a:t>    299</a:t>
                      </a:r>
                      <a:endParaRPr lang="en-US" sz="22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59491"/>
          </a:xfrm>
        </p:spPr>
        <p:txBody>
          <a:bodyPr>
            <a:normAutofit lnSpcReduction="10000"/>
          </a:bodyPr>
          <a:lstStyle/>
          <a:p>
            <a:r>
              <a:rPr lang="en-US" sz="2200" dirty="0" smtClean="0"/>
              <a:t>Initiated in 1979. Revived in 2017-18 with allocation of funds of </a:t>
            </a:r>
            <a:r>
              <a:rPr lang="en-US" sz="2200" dirty="0" err="1" smtClean="0"/>
              <a:t>Rs</a:t>
            </a:r>
            <a:r>
              <a:rPr lang="en-US" sz="2200" dirty="0" smtClean="0"/>
              <a:t> 70 Millions</a:t>
            </a:r>
          </a:p>
          <a:p>
            <a:r>
              <a:rPr lang="en-US" sz="2200" dirty="0" smtClean="0"/>
              <a:t>Main objective of govt. intervention: Strengthening the Cooperative Institutions of Baarani Areas</a:t>
            </a:r>
          </a:p>
          <a:p>
            <a:r>
              <a:rPr lang="en-US" sz="2200" dirty="0" smtClean="0"/>
              <a:t>Baarani Areas. 13 notified District of Province of Punjab irrigated through rain water</a:t>
            </a:r>
          </a:p>
          <a:p>
            <a:r>
              <a:rPr lang="en-US" sz="2200" dirty="0" smtClean="0"/>
              <a:t>District Narowal, the Study site, is one of the Baarani Area District.</a:t>
            </a:r>
          </a:p>
          <a:p>
            <a:r>
              <a:rPr lang="en-US" sz="2200" dirty="0" smtClean="0"/>
              <a:t>Applicants’ contribution is 20% of the cost of tractor. Remaining 80% amount to be provided under the project without any markup.</a:t>
            </a:r>
          </a:p>
          <a:p>
            <a:r>
              <a:rPr lang="en-US" sz="2200" dirty="0" smtClean="0"/>
              <a:t>In the first phase 98 tractors were provided in all 13 Districts. 15 were allocated in our study site. </a:t>
            </a:r>
          </a:p>
          <a:p>
            <a:endParaRPr lang="en-US" dirty="0"/>
          </a:p>
        </p:txBody>
      </p:sp>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6</a:t>
            </a:fld>
            <a:endParaRPr lang="en-US"/>
          </a:p>
        </p:txBody>
      </p:sp>
      <p:sp>
        <p:nvSpPr>
          <p:cNvPr id="4" name="Title 3"/>
          <p:cNvSpPr>
            <a:spLocks noGrp="1"/>
          </p:cNvSpPr>
          <p:nvPr>
            <p:ph type="title"/>
          </p:nvPr>
        </p:nvSpPr>
        <p:spPr>
          <a:xfrm>
            <a:off x="304800" y="228600"/>
            <a:ext cx="8229600" cy="717645"/>
          </a:xfrm>
        </p:spPr>
        <p:txBody>
          <a:bodyPr>
            <a:normAutofit/>
          </a:bodyPr>
          <a:lstStyle/>
          <a:p>
            <a:r>
              <a:rPr lang="en-US" sz="3200" dirty="0" smtClean="0"/>
              <a:t>The Project – </a:t>
            </a:r>
            <a:r>
              <a:rPr lang="en-US" sz="3200" dirty="0" err="1" smtClean="0"/>
              <a:t>Govt</a:t>
            </a:r>
            <a:r>
              <a:rPr lang="en-US" sz="3200" dirty="0" smtClean="0"/>
              <a:t> intervention</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458200" cy="4995672"/>
          </a:xfrm>
        </p:spPr>
        <p:txBody>
          <a:bodyPr>
            <a:normAutofit/>
          </a:bodyPr>
          <a:lstStyle/>
          <a:p>
            <a:pPr marL="342900" indent="-342900"/>
            <a:r>
              <a:rPr lang="en-US" sz="2200" dirty="0" smtClean="0"/>
              <a:t>11 out of 15 tractors were delivered and 04 applicants were disqualified during scrutiny.</a:t>
            </a:r>
          </a:p>
          <a:p>
            <a:pPr marL="342900" indent="-342900"/>
            <a:r>
              <a:rPr lang="en-US" sz="2200" dirty="0" smtClean="0"/>
              <a:t>The initiative is contributory towards revival of cooperative movement, resource creation &amp; uplifting of the beneficiary members.</a:t>
            </a:r>
          </a:p>
          <a:p>
            <a:pPr marL="342900" indent="-342900"/>
            <a:r>
              <a:rPr lang="en-US" sz="2200" dirty="0" smtClean="0"/>
              <a:t>The tractor provided under the project are being used in cultivation and carriage transportation.</a:t>
            </a:r>
          </a:p>
          <a:p>
            <a:pPr marL="342900" indent="-342900"/>
            <a:r>
              <a:rPr lang="en-US" sz="2200" dirty="0" smtClean="0"/>
              <a:t>The project is significant in revival of Cooperatives. Most of Cooperatives were stagnant and engaged in getting </a:t>
            </a:r>
            <a:r>
              <a:rPr lang="en-US" sz="2200" dirty="0" err="1" smtClean="0"/>
              <a:t>agri</a:t>
            </a:r>
            <a:r>
              <a:rPr lang="en-US" sz="2200" dirty="0" smtClean="0"/>
              <a:t> credit from Cooperative bank. This project led them to act out of box.</a:t>
            </a:r>
          </a:p>
          <a:p>
            <a:pPr marL="342900" indent="-342900"/>
            <a:endParaRPr lang="en-US" sz="2200" dirty="0" smtClean="0"/>
          </a:p>
          <a:p>
            <a:pPr marL="0" indent="0">
              <a:buNone/>
            </a:pPr>
            <a:endParaRPr lang="en-US" dirty="0" smtClean="0"/>
          </a:p>
          <a:p>
            <a:pPr>
              <a:buNone/>
            </a:pPr>
            <a:endParaRPr lang="en-US" dirty="0" smtClean="0"/>
          </a:p>
        </p:txBody>
      </p:sp>
      <p:sp>
        <p:nvSpPr>
          <p:cNvPr id="3" name="Slide Number Placeholder 2"/>
          <p:cNvSpPr>
            <a:spLocks noGrp="1"/>
          </p:cNvSpPr>
          <p:nvPr>
            <p:ph type="sldNum" sz="quarter" idx="12"/>
          </p:nvPr>
        </p:nvSpPr>
        <p:spPr/>
        <p:txBody>
          <a:bodyPr/>
          <a:lstStyle/>
          <a:p>
            <a:pPr>
              <a:defRPr/>
            </a:pPr>
            <a:fld id="{75272F9B-2539-4125-84FB-AF704A8E25E1}" type="slidenum">
              <a:rPr lang="en-US" smtClean="0"/>
              <a:pPr>
                <a:defRPr/>
              </a:pPr>
              <a:t>7</a:t>
            </a:fld>
            <a:endParaRPr lang="en-US"/>
          </a:p>
        </p:txBody>
      </p:sp>
      <p:sp>
        <p:nvSpPr>
          <p:cNvPr id="4" name="Title 3"/>
          <p:cNvSpPr>
            <a:spLocks noGrp="1"/>
          </p:cNvSpPr>
          <p:nvPr>
            <p:ph type="title"/>
          </p:nvPr>
        </p:nvSpPr>
        <p:spPr>
          <a:xfrm>
            <a:off x="457200" y="274638"/>
            <a:ext cx="8229600" cy="411162"/>
          </a:xfrm>
        </p:spPr>
        <p:txBody>
          <a:bodyPr>
            <a:normAutofit/>
          </a:bodyPr>
          <a:lstStyle/>
          <a:p>
            <a:pPr algn="r"/>
            <a:r>
              <a:rPr lang="en-US" sz="1800" dirty="0" smtClean="0"/>
              <a:t>Conti…</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p:cNvSpPr>
            <a:spLocks noGrp="1" noChangeArrowheads="1"/>
          </p:cNvSpPr>
          <p:nvPr>
            <p:ph idx="1"/>
          </p:nvPr>
        </p:nvSpPr>
        <p:spPr>
          <a:xfrm>
            <a:off x="381000" y="533400"/>
            <a:ext cx="8229600" cy="5257800"/>
          </a:xfrm>
        </p:spPr>
        <p:txBody>
          <a:bodyPr>
            <a:normAutofit lnSpcReduction="10000"/>
          </a:bodyPr>
          <a:lstStyle/>
          <a:p>
            <a:pPr eaLnBrk="1" hangingPunct="1"/>
            <a:r>
              <a:rPr lang="en-US" sz="2200" dirty="0" smtClean="0"/>
              <a:t>First ever initiative, aimed at mapping the impact on economic betterment of members and strengthening of cooperative institutions. </a:t>
            </a:r>
          </a:p>
          <a:p>
            <a:pPr eaLnBrk="1" hangingPunct="1"/>
            <a:r>
              <a:rPr lang="en-US" sz="2200" dirty="0" smtClean="0"/>
              <a:t>Qualitative epistemologically.</a:t>
            </a:r>
          </a:p>
          <a:p>
            <a:pPr eaLnBrk="1" hangingPunct="1"/>
            <a:r>
              <a:rPr lang="en-US" sz="2200" dirty="0" smtClean="0"/>
              <a:t>FGT was used for investigation</a:t>
            </a:r>
          </a:p>
          <a:p>
            <a:r>
              <a:rPr lang="en-US" sz="2200" dirty="0" smtClean="0"/>
              <a:t>Two FGs (FG1- 09X field staff of Cooperatives at study site, and , FG2 – </a:t>
            </a:r>
            <a:r>
              <a:rPr lang="en-US" sz="2200" dirty="0"/>
              <a:t>09x members of Cooperative societies, five out which were the beneficiary of interest free tractor scheme from District </a:t>
            </a:r>
            <a:r>
              <a:rPr lang="en-US" sz="2200" dirty="0" smtClean="0"/>
              <a:t>Narowal) were conducted</a:t>
            </a:r>
          </a:p>
          <a:p>
            <a:r>
              <a:rPr lang="en-US" sz="2200" dirty="0" smtClean="0"/>
              <a:t>Study frame was adapted from the work of </a:t>
            </a:r>
            <a:r>
              <a:rPr lang="en-US" sz="2200" dirty="0"/>
              <a:t>Musa </a:t>
            </a:r>
            <a:r>
              <a:rPr lang="en-US" sz="2200" dirty="0" err="1"/>
              <a:t>Hasen</a:t>
            </a:r>
            <a:r>
              <a:rPr lang="en-US" sz="2200" dirty="0"/>
              <a:t> Ahmed and Hiwot Mekonnen Mesfin (2017</a:t>
            </a:r>
            <a:r>
              <a:rPr lang="en-US" sz="2200" dirty="0" smtClean="0"/>
              <a:t>) with Cooperative membership as Independent Variable and Wellbeing as Dependant Variable.</a:t>
            </a:r>
          </a:p>
          <a:p>
            <a:r>
              <a:rPr lang="en-US" sz="2200" dirty="0" smtClean="0"/>
              <a:t>The study particularly addresses role of </a:t>
            </a:r>
            <a:r>
              <a:rPr lang="en-US" sz="2200" dirty="0" err="1" smtClean="0"/>
              <a:t>govt</a:t>
            </a:r>
            <a:r>
              <a:rPr lang="en-US" sz="2200" dirty="0" smtClean="0"/>
              <a:t> intervention for cooperative movement strengthening, presents the following propositions :-</a:t>
            </a:r>
          </a:p>
        </p:txBody>
      </p:sp>
      <p:sp>
        <p:nvSpPr>
          <p:cNvPr id="6147" name="Slide Number Placeholder 5"/>
          <p:cNvSpPr>
            <a:spLocks noGrp="1"/>
          </p:cNvSpPr>
          <p:nvPr>
            <p:ph type="sldNum" sz="quarter" idx="12"/>
          </p:nvPr>
        </p:nvSpPr>
        <p:spPr>
          <a:noFill/>
        </p:spPr>
        <p:txBody>
          <a:bodyPr/>
          <a:lstStyle/>
          <a:p>
            <a:fld id="{1AE4D1A1-BBD3-4DA8-9E35-2104F803D53E}" type="slidenum">
              <a:rPr lang="en-US" smtClean="0"/>
              <a:pPr/>
              <a:t>8</a:t>
            </a:fld>
            <a:endParaRPr lang="en-US" smtClean="0"/>
          </a:p>
        </p:txBody>
      </p:sp>
      <p:sp>
        <p:nvSpPr>
          <p:cNvPr id="6148" name="Rectangle 2"/>
          <p:cNvSpPr>
            <a:spLocks noGrp="1" noChangeArrowheads="1"/>
          </p:cNvSpPr>
          <p:nvPr>
            <p:ph type="title"/>
          </p:nvPr>
        </p:nvSpPr>
        <p:spPr>
          <a:xfrm>
            <a:off x="457200" y="304800"/>
            <a:ext cx="7772400" cy="457200"/>
          </a:xfrm>
        </p:spPr>
        <p:txBody>
          <a:bodyPr>
            <a:normAutofit fontScale="90000"/>
          </a:bodyPr>
          <a:lstStyle/>
          <a:p>
            <a:pPr eaLnBrk="1" hangingPunct="1"/>
            <a:r>
              <a:rPr lang="en-US" sz="3600" dirty="0" smtClean="0"/>
              <a:t>The Study</a:t>
            </a:r>
            <a:r>
              <a:rPr lang="en-US" sz="3800" dirty="0" smtClean="0"/>
              <a:t/>
            </a:r>
            <a:br>
              <a:rPr lang="en-US" sz="3800" dirty="0" smtClean="0"/>
            </a:br>
            <a:endParaRPr lang="en-US" sz="3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152400" y="457200"/>
            <a:ext cx="8686800" cy="5638800"/>
          </a:xfrm>
        </p:spPr>
        <p:txBody>
          <a:bodyPr>
            <a:normAutofit fontScale="85000" lnSpcReduction="20000"/>
          </a:bodyPr>
          <a:lstStyle/>
          <a:p>
            <a:pPr lvl="0"/>
            <a:r>
              <a:rPr lang="en-US" sz="2600" dirty="0"/>
              <a:t>Cooperatives have the potential to address the economic issues at individual as well as collective level. </a:t>
            </a:r>
          </a:p>
          <a:p>
            <a:pPr lvl="0"/>
            <a:r>
              <a:rPr lang="en-US" sz="2600" dirty="0"/>
              <a:t>Cooperatives are still far behind from self sufficiency and require external intervention to sustain and invite attention of the masses. </a:t>
            </a:r>
          </a:p>
          <a:p>
            <a:pPr lvl="0"/>
            <a:r>
              <a:rPr lang="en-US" sz="2600" dirty="0"/>
              <a:t>Governmental /external interventions motivate the adherence of members to the cooperatives. </a:t>
            </a:r>
          </a:p>
          <a:p>
            <a:pPr lvl="0"/>
            <a:r>
              <a:rPr lang="en-US" sz="2600" dirty="0"/>
              <a:t>Lack of understanding of Cooperative System is leading towards its dormancy. External interventions surely create awareness on Cooperatives. </a:t>
            </a:r>
          </a:p>
          <a:p>
            <a:pPr lvl="0"/>
            <a:r>
              <a:rPr lang="en-US" sz="2600" dirty="0"/>
              <a:t>Cooperatives may bring prosperity, wellbeing in alternative words, to individual members through collective action. Individual wellbeing will bring collective wellbeing. </a:t>
            </a:r>
          </a:p>
          <a:p>
            <a:r>
              <a:rPr lang="en-US" sz="2600" dirty="0"/>
              <a:t>Inefficiency of Cooperative Field Staff, lack of coordination between societies and field staff and improper government policies with indifferent priorities are some major causes of failure of the Cooperative societies in meeting their objectives, thus remain deficient in getting desired results of members’ wellbeing. </a:t>
            </a:r>
            <a:endParaRPr lang="en-US" sz="2600" dirty="0" smtClean="0">
              <a:solidFill>
                <a:srgbClr val="000000"/>
              </a:solidFill>
            </a:endParaRPr>
          </a:p>
          <a:p>
            <a:pPr algn="just" eaLnBrk="1" hangingPunct="1"/>
            <a:endParaRPr lang="en-US" dirty="0" smtClean="0"/>
          </a:p>
          <a:p>
            <a:pPr algn="just" eaLnBrk="1" hangingPunct="1">
              <a:buFontTx/>
              <a:buNone/>
            </a:pPr>
            <a:endParaRPr lang="en-US" dirty="0" smtClean="0"/>
          </a:p>
        </p:txBody>
      </p:sp>
      <p:sp>
        <p:nvSpPr>
          <p:cNvPr id="11266" name="Slide Number Placeholder 5"/>
          <p:cNvSpPr>
            <a:spLocks noGrp="1"/>
          </p:cNvSpPr>
          <p:nvPr>
            <p:ph type="sldNum" sz="quarter" idx="12"/>
          </p:nvPr>
        </p:nvSpPr>
        <p:spPr>
          <a:noFill/>
        </p:spPr>
        <p:txBody>
          <a:bodyPr/>
          <a:lstStyle/>
          <a:p>
            <a:fld id="{C99B2DE2-C6E2-4089-B1CE-28237CB5280F}" type="slidenum">
              <a:rPr lang="en-US" smtClean="0"/>
              <a:pPr/>
              <a:t>9</a:t>
            </a:fld>
            <a:endParaRPr lang="en-US" smtClean="0"/>
          </a:p>
        </p:txBody>
      </p:sp>
      <p:sp>
        <p:nvSpPr>
          <p:cNvPr id="11267" name="Rectangle 2"/>
          <p:cNvSpPr>
            <a:spLocks noGrp="1" noChangeArrowheads="1"/>
          </p:cNvSpPr>
          <p:nvPr>
            <p:ph type="title"/>
          </p:nvPr>
        </p:nvSpPr>
        <p:spPr>
          <a:xfrm>
            <a:off x="1219200" y="76200"/>
            <a:ext cx="7772400" cy="457200"/>
          </a:xfrm>
        </p:spPr>
        <p:txBody>
          <a:bodyPr>
            <a:normAutofit/>
          </a:bodyPr>
          <a:lstStyle/>
          <a:p>
            <a:pPr algn="r" eaLnBrk="1" hangingPunct="1"/>
            <a:r>
              <a:rPr lang="en-US" sz="2000" dirty="0" err="1" smtClean="0"/>
              <a:t>Cont</a:t>
            </a:r>
            <a:r>
              <a:rPr lang="en-US" sz="2000" dirty="0" smtClean="0"/>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1635</TotalTime>
  <Words>1121</Words>
  <Application>Microsoft Office PowerPoint</Application>
  <PresentationFormat>On-screen Show (4:3)</PresentationFormat>
  <Paragraphs>158</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Concourse</vt:lpstr>
      <vt:lpstr>Bitmap Image</vt:lpstr>
      <vt:lpstr>COOPERATIVES’ MEMBERSHIP AND WELLBEING OF FARMERS: AN EMPIRICAL EVIDENCE, BASED ON INTEREST-FREE TRACTOR SCHEME FOR BARANI AREAS, FROM DISTRICT NAROWAL. PAKISTAN</vt:lpstr>
      <vt:lpstr>Table of Contents </vt:lpstr>
      <vt:lpstr>Introduction</vt:lpstr>
      <vt:lpstr>Cooperative Profile of Study Site</vt:lpstr>
      <vt:lpstr>PowerPoint Presentation</vt:lpstr>
      <vt:lpstr>The Project – Govt intervention</vt:lpstr>
      <vt:lpstr>Conti…</vt:lpstr>
      <vt:lpstr>The Study </vt:lpstr>
      <vt:lpstr>Cont…..</vt:lpstr>
      <vt:lpstr>Wellbeing</vt:lpstr>
      <vt:lpstr>PowerPoint Presentation</vt:lpstr>
      <vt:lpstr>Emerging Themes</vt:lpstr>
      <vt:lpstr>Findings</vt:lpstr>
      <vt:lpstr>Recommendations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Pakistan’s Power Sector – The Circular Debt &amp; Strategies to Eliminate it</dc:title>
  <dc:creator>acer</dc:creator>
  <cp:lastModifiedBy>Muneeb Ur Rehman</cp:lastModifiedBy>
  <cp:revision>99</cp:revision>
  <dcterms:created xsi:type="dcterms:W3CDTF">2017-11-25T10:48:08Z</dcterms:created>
  <dcterms:modified xsi:type="dcterms:W3CDTF">2020-10-03T10:30:56Z</dcterms:modified>
</cp:coreProperties>
</file>